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46ECE-BA35-4C26-A205-64C593B57257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9492-1B4B-41D4-8157-17BD8CA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Спряжение глаголов в настоящем времени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5306815"/>
            <a:ext cx="42359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учитель начальных классов </a:t>
            </a:r>
            <a:br>
              <a:rPr lang="ru-RU" dirty="0" smtClean="0"/>
            </a:br>
            <a:r>
              <a:rPr lang="ru-RU" dirty="0" smtClean="0"/>
              <a:t>МАОУ СОШ № 56 г. Калининграда</a:t>
            </a:r>
            <a:br>
              <a:rPr lang="ru-RU" dirty="0" smtClean="0"/>
            </a:br>
            <a:r>
              <a:rPr lang="ru-RU" dirty="0" err="1" smtClean="0"/>
              <a:t>Долгушева</a:t>
            </a:r>
            <a:r>
              <a:rPr lang="ru-RU" dirty="0" smtClean="0"/>
              <a:t> А.Ю.</a:t>
            </a:r>
            <a:br>
              <a:rPr lang="ru-RU" dirty="0" smtClean="0"/>
            </a:br>
            <a:r>
              <a:rPr lang="ru-RU" dirty="0" smtClean="0"/>
              <a:t>10.04.2020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Найдите в тексте глаголы., Определите их время. У глаголов настоящего и будущего времени определите лицо и число.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428736"/>
            <a:ext cx="86439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	Апрель ликует уже целую неделю. Последний снег плавится под яркими лучами солнца. Скоро появятся первые бабочки, жуки, паучки. </a:t>
            </a:r>
          </a:p>
          <a:p>
            <a:r>
              <a:rPr lang="ru-RU" sz="3600" b="1" dirty="0" smtClean="0"/>
              <a:t>	Вдали   виднеется   роща. Она просыпается. </a:t>
            </a:r>
          </a:p>
          <a:p>
            <a:pPr algn="just"/>
            <a:r>
              <a:rPr lang="ru-RU" sz="3600" b="1" dirty="0" smtClean="0"/>
              <a:t>	Всю зиму ждали пернатые тёплого солнца. К концу апреля прилетят ласточки.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2571768"/>
          </a:xfrm>
        </p:spPr>
        <p:txBody>
          <a:bodyPr>
            <a:normAutofit/>
          </a:bodyPr>
          <a:lstStyle/>
          <a:p>
            <a:r>
              <a:rPr lang="ru-RU" b="1" dirty="0" smtClean="0"/>
              <a:t>2 лицо единственное число глаголов настоящего и будущего времени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 какие группы можно разделить слова?</a:t>
            </a:r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just"/>
            <a:r>
              <a:rPr lang="ru-RU" sz="4400" b="1" dirty="0" smtClean="0"/>
              <a:t>В…ехал,  в…юга,  с…</a:t>
            </a:r>
            <a:r>
              <a:rPr lang="ru-RU" sz="4400" b="1" dirty="0" err="1" smtClean="0"/>
              <a:t>езд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вороб</a:t>
            </a:r>
            <a:r>
              <a:rPr lang="ru-RU" sz="4400" b="1" dirty="0" smtClean="0"/>
              <a:t>…и, с…</a:t>
            </a:r>
            <a:r>
              <a:rPr lang="ru-RU" sz="4400" b="1" dirty="0" err="1" smtClean="0"/>
              <a:t>едобный</a:t>
            </a:r>
            <a:r>
              <a:rPr lang="ru-RU" sz="4400" b="1" dirty="0" smtClean="0"/>
              <a:t>, л…ют, об…явить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Запишите слова в три столбика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Замешает, будут летать, сидит, подует, пошёл, будут светить, хрустнула, вспомнишь, застыла, проснётся, ожидаешь,  дрожит,  проспала.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928668"/>
          <a:ext cx="8572560" cy="4522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857520"/>
                <a:gridCol w="2857520"/>
              </a:tblGrid>
              <a:tr h="10540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Прошедшее время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Настоящее время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Будущее время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Пошёл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Сидит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Замешает 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Хрустнула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Ожидаешь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Будут летать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Застыла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Дрожит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Подует 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Проспала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Будут светить 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Вспомнишь </a:t>
                      </a:r>
                      <a:endParaRPr lang="ru-RU" sz="2800" b="1" dirty="0"/>
                    </a:p>
                  </a:txBody>
                  <a:tcPr/>
                </a:tc>
              </a:tr>
              <a:tr h="578022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Проснётся 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072494" cy="5823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 smtClean="0"/>
              <a:t>Поспешишь – людей насмешишь.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/>
              <a:t>Слово не воробей: вылетит – не поймаешь.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/>
              <a:t>От умного научишься, от глупого  разучишься.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/>
              <a:t>Нет друга – ищи, а найдёшь – береги.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/>
              <a:t>Словом комара не убьёшь.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Записать слова в столбик, вставив пропущенное окончание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762205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/>
              <a:t>О </a:t>
            </a:r>
            <a:r>
              <a:rPr lang="ru-RU" sz="4800" b="1" dirty="0" err="1" smtClean="0"/>
              <a:t>мякот</a:t>
            </a:r>
            <a:r>
              <a:rPr lang="ru-RU" sz="4800" b="1" dirty="0" smtClean="0"/>
              <a:t>…., по </a:t>
            </a:r>
            <a:r>
              <a:rPr lang="ru-RU" sz="4800" b="1" dirty="0" err="1" smtClean="0"/>
              <a:t>пустын</a:t>
            </a:r>
            <a:r>
              <a:rPr lang="ru-RU" sz="4800" b="1" dirty="0" smtClean="0"/>
              <a:t>…, </a:t>
            </a:r>
          </a:p>
          <a:p>
            <a:pPr algn="just"/>
            <a:r>
              <a:rPr lang="ru-RU" sz="4800" b="1" dirty="0" smtClean="0"/>
              <a:t>на пароход…, </a:t>
            </a:r>
          </a:p>
          <a:p>
            <a:pPr algn="just"/>
            <a:r>
              <a:rPr lang="ru-RU" sz="4800" b="1" dirty="0" smtClean="0"/>
              <a:t>из </a:t>
            </a:r>
            <a:r>
              <a:rPr lang="ru-RU" sz="4800" b="1" dirty="0" err="1" smtClean="0"/>
              <a:t>Астрахан</a:t>
            </a:r>
            <a:r>
              <a:rPr lang="ru-RU" sz="4800" b="1" dirty="0" smtClean="0"/>
              <a:t>…, на </a:t>
            </a:r>
            <a:r>
              <a:rPr lang="ru-RU" sz="4800" b="1" dirty="0" err="1" smtClean="0"/>
              <a:t>площадк</a:t>
            </a:r>
            <a:r>
              <a:rPr lang="ru-RU" sz="4800" b="1" dirty="0" smtClean="0"/>
              <a:t>…, </a:t>
            </a:r>
          </a:p>
          <a:p>
            <a:pPr algn="just"/>
            <a:r>
              <a:rPr lang="ru-RU" sz="4800" b="1" dirty="0" smtClean="0"/>
              <a:t>в журнал…, из берлог…, </a:t>
            </a:r>
          </a:p>
          <a:p>
            <a:pPr algn="just"/>
            <a:r>
              <a:rPr lang="ru-RU" sz="4800" b="1" dirty="0" smtClean="0"/>
              <a:t>к побед…, на горизонт…, </a:t>
            </a:r>
          </a:p>
          <a:p>
            <a:pPr algn="just"/>
            <a:r>
              <a:rPr lang="ru-RU" sz="4800" b="1" dirty="0" smtClean="0"/>
              <a:t>на </a:t>
            </a:r>
            <a:r>
              <a:rPr lang="ru-RU" sz="4800" b="1" dirty="0" err="1" smtClean="0"/>
              <a:t>площад</a:t>
            </a:r>
            <a:r>
              <a:rPr lang="ru-RU" sz="4800" b="1" dirty="0" smtClean="0"/>
              <a:t>… .</a:t>
            </a:r>
            <a:endParaRPr lang="ru-RU" sz="4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4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 мякот</a:t>
            </a:r>
            <a:r>
              <a:rPr lang="ru-RU" sz="4000" b="1" dirty="0" smtClean="0">
                <a:solidFill>
                  <a:srgbClr val="FF0000"/>
                </a:solidFill>
              </a:rPr>
              <a:t>и (ж.р., 3скл., П.п., о рж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по пустын</a:t>
            </a:r>
            <a:r>
              <a:rPr lang="ru-RU" sz="4000" b="1" dirty="0" smtClean="0">
                <a:solidFill>
                  <a:srgbClr val="FF0000"/>
                </a:solidFill>
              </a:rPr>
              <a:t>е (ж.р., 1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Д.п., по земл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на пароход</a:t>
            </a:r>
            <a:r>
              <a:rPr lang="ru-RU" sz="4000" b="1" dirty="0" smtClean="0">
                <a:solidFill>
                  <a:srgbClr val="FF0000"/>
                </a:solidFill>
              </a:rPr>
              <a:t>е (м.р., 2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П.п., на сел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из Астрахан</a:t>
            </a:r>
            <a:r>
              <a:rPr lang="ru-RU" sz="4000" b="1" dirty="0" smtClean="0">
                <a:solidFill>
                  <a:srgbClr val="FF0000"/>
                </a:solidFill>
              </a:rPr>
              <a:t>и (ж.р., 3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Р.п., из рж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на площадк</a:t>
            </a:r>
            <a:r>
              <a:rPr lang="ru-RU" sz="4000" b="1" dirty="0" smtClean="0">
                <a:solidFill>
                  <a:srgbClr val="FF0000"/>
                </a:solidFill>
              </a:rPr>
              <a:t>е (ж.р., 1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П.п., на земл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в журнал</a:t>
            </a:r>
            <a:r>
              <a:rPr lang="ru-RU" sz="4000" b="1" dirty="0" smtClean="0">
                <a:solidFill>
                  <a:srgbClr val="FF0000"/>
                </a:solidFill>
              </a:rPr>
              <a:t>е (м.р., 2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П.п., в сел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из берлог</a:t>
            </a:r>
            <a:r>
              <a:rPr lang="ru-RU" sz="4000" b="1" dirty="0" smtClean="0">
                <a:solidFill>
                  <a:srgbClr val="FF0000"/>
                </a:solidFill>
              </a:rPr>
              <a:t>и (ж.р., 1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Р.п., из земл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к побед</a:t>
            </a:r>
            <a:r>
              <a:rPr lang="ru-RU" sz="4000" b="1" dirty="0" smtClean="0">
                <a:solidFill>
                  <a:srgbClr val="FF0000"/>
                </a:solidFill>
              </a:rPr>
              <a:t>е (ж.р., 1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Д.п., к земл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на горизонт</a:t>
            </a:r>
            <a:r>
              <a:rPr lang="ru-RU" sz="4000" b="1" dirty="0" smtClean="0">
                <a:solidFill>
                  <a:srgbClr val="FF0000"/>
                </a:solidFill>
              </a:rPr>
              <a:t>е (м.р., 2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П.п., на сел</a:t>
            </a:r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, </a:t>
            </a:r>
          </a:p>
          <a:p>
            <a:r>
              <a:rPr lang="ru-RU" sz="4000" b="1" dirty="0" smtClean="0"/>
              <a:t>на площад</a:t>
            </a:r>
            <a:r>
              <a:rPr lang="ru-RU" sz="4000" b="1" dirty="0" smtClean="0">
                <a:solidFill>
                  <a:srgbClr val="FF0000"/>
                </a:solidFill>
              </a:rPr>
              <a:t>и (ж.р., 3 </a:t>
            </a:r>
            <a:r>
              <a:rPr lang="ru-RU" sz="4000" b="1" dirty="0" err="1" smtClean="0">
                <a:solidFill>
                  <a:srgbClr val="FF0000"/>
                </a:solidFill>
              </a:rPr>
              <a:t>скл</a:t>
            </a:r>
            <a:r>
              <a:rPr lang="ru-RU" sz="4000" b="1" dirty="0" smtClean="0">
                <a:solidFill>
                  <a:srgbClr val="FF0000"/>
                </a:solidFill>
              </a:rPr>
              <a:t>., П.п., на рж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r>
              <a:rPr lang="ru-RU" sz="4000" b="1" dirty="0" smtClean="0"/>
              <a:t>. </a:t>
            </a:r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 нас под крыльцом живут ежи. По вечерам они выходят гулять. Взрослые ежи роют землю маленькими лапками. Они достают корешки и едят. Маленькие ежата в это время играют, резвятся.</a:t>
            </a:r>
            <a:endParaRPr lang="ru-RU" sz="40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929190" y="857232"/>
            <a:ext cx="128588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233990" y="1500174"/>
            <a:ext cx="128588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86116" y="1500174"/>
            <a:ext cx="171451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00430" y="2070090"/>
            <a:ext cx="128588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429388" y="2714620"/>
            <a:ext cx="178595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714612" y="3927478"/>
            <a:ext cx="1285884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00562" y="3927478"/>
            <a:ext cx="1857388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" y="857232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Маленькие ежата в это время играют, резвятся.</a:t>
            </a:r>
            <a:endParaRPr lang="ru-RU" sz="32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85984" y="1357298"/>
            <a:ext cx="92869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572132" y="1357298"/>
            <a:ext cx="114300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572132" y="1509698"/>
            <a:ext cx="114300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00892" y="1498586"/>
            <a:ext cx="150019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00892" y="1357298"/>
            <a:ext cx="150019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857884" y="428604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358082" y="428604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938846" y="642918"/>
            <a:ext cx="2762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933204" y="728424"/>
            <a:ext cx="2762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43588" y="642918"/>
            <a:ext cx="2762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453112" y="714356"/>
            <a:ext cx="2762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112542" y="1350055"/>
            <a:ext cx="2013163" cy="127053"/>
          </a:xfrm>
          <a:custGeom>
            <a:avLst/>
            <a:gdLst>
              <a:gd name="connsiteX0" fmla="*/ 0 w 2013163"/>
              <a:gd name="connsiteY0" fmla="*/ 112985 h 127053"/>
              <a:gd name="connsiteX1" fmla="*/ 42203 w 2013163"/>
              <a:gd name="connsiteY1" fmla="*/ 98917 h 127053"/>
              <a:gd name="connsiteX2" fmla="*/ 56270 w 2013163"/>
              <a:gd name="connsiteY2" fmla="*/ 56714 h 127053"/>
              <a:gd name="connsiteX3" fmla="*/ 140676 w 2013163"/>
              <a:gd name="connsiteY3" fmla="*/ 28579 h 127053"/>
              <a:gd name="connsiteX4" fmla="*/ 365760 w 2013163"/>
              <a:gd name="connsiteY4" fmla="*/ 42647 h 127053"/>
              <a:gd name="connsiteX5" fmla="*/ 407963 w 2013163"/>
              <a:gd name="connsiteY5" fmla="*/ 56714 h 127053"/>
              <a:gd name="connsiteX6" fmla="*/ 436098 w 2013163"/>
              <a:gd name="connsiteY6" fmla="*/ 84850 h 127053"/>
              <a:gd name="connsiteX7" fmla="*/ 478301 w 2013163"/>
              <a:gd name="connsiteY7" fmla="*/ 112985 h 127053"/>
              <a:gd name="connsiteX8" fmla="*/ 562707 w 2013163"/>
              <a:gd name="connsiteY8" fmla="*/ 98917 h 127053"/>
              <a:gd name="connsiteX9" fmla="*/ 576775 w 2013163"/>
              <a:gd name="connsiteY9" fmla="*/ 56714 h 127053"/>
              <a:gd name="connsiteX10" fmla="*/ 661181 w 2013163"/>
              <a:gd name="connsiteY10" fmla="*/ 28579 h 127053"/>
              <a:gd name="connsiteX11" fmla="*/ 815926 w 2013163"/>
              <a:gd name="connsiteY11" fmla="*/ 42647 h 127053"/>
              <a:gd name="connsiteX12" fmla="*/ 858129 w 2013163"/>
              <a:gd name="connsiteY12" fmla="*/ 70782 h 127053"/>
              <a:gd name="connsiteX13" fmla="*/ 942535 w 2013163"/>
              <a:gd name="connsiteY13" fmla="*/ 98917 h 127053"/>
              <a:gd name="connsiteX14" fmla="*/ 998806 w 2013163"/>
              <a:gd name="connsiteY14" fmla="*/ 84850 h 127053"/>
              <a:gd name="connsiteX15" fmla="*/ 1026941 w 2013163"/>
              <a:gd name="connsiteY15" fmla="*/ 56714 h 127053"/>
              <a:gd name="connsiteX16" fmla="*/ 1069144 w 2013163"/>
              <a:gd name="connsiteY16" fmla="*/ 42647 h 127053"/>
              <a:gd name="connsiteX17" fmla="*/ 1195753 w 2013163"/>
              <a:gd name="connsiteY17" fmla="*/ 56714 h 127053"/>
              <a:gd name="connsiteX18" fmla="*/ 1280160 w 2013163"/>
              <a:gd name="connsiteY18" fmla="*/ 84850 h 127053"/>
              <a:gd name="connsiteX19" fmla="*/ 1336430 w 2013163"/>
              <a:gd name="connsiteY19" fmla="*/ 70782 h 127053"/>
              <a:gd name="connsiteX20" fmla="*/ 1406769 w 2013163"/>
              <a:gd name="connsiteY20" fmla="*/ 14511 h 127053"/>
              <a:gd name="connsiteX21" fmla="*/ 1448972 w 2013163"/>
              <a:gd name="connsiteY21" fmla="*/ 443 h 127053"/>
              <a:gd name="connsiteX22" fmla="*/ 1575581 w 2013163"/>
              <a:gd name="connsiteY22" fmla="*/ 14511 h 127053"/>
              <a:gd name="connsiteX23" fmla="*/ 1603716 w 2013163"/>
              <a:gd name="connsiteY23" fmla="*/ 56714 h 127053"/>
              <a:gd name="connsiteX24" fmla="*/ 1645920 w 2013163"/>
              <a:gd name="connsiteY24" fmla="*/ 84850 h 127053"/>
              <a:gd name="connsiteX25" fmla="*/ 1716258 w 2013163"/>
              <a:gd name="connsiteY25" fmla="*/ 70782 h 127053"/>
              <a:gd name="connsiteX26" fmla="*/ 1744393 w 2013163"/>
              <a:gd name="connsiteY26" fmla="*/ 28579 h 127053"/>
              <a:gd name="connsiteX27" fmla="*/ 1786596 w 2013163"/>
              <a:gd name="connsiteY27" fmla="*/ 14511 h 127053"/>
              <a:gd name="connsiteX28" fmla="*/ 1885070 w 2013163"/>
              <a:gd name="connsiteY28" fmla="*/ 28579 h 127053"/>
              <a:gd name="connsiteX29" fmla="*/ 1969476 w 2013163"/>
              <a:gd name="connsiteY29" fmla="*/ 127053 h 127053"/>
              <a:gd name="connsiteX30" fmla="*/ 1997612 w 2013163"/>
              <a:gd name="connsiteY30" fmla="*/ 98917 h 127053"/>
              <a:gd name="connsiteX31" fmla="*/ 2011680 w 2013163"/>
              <a:gd name="connsiteY31" fmla="*/ 42647 h 12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13163" h="127053">
                <a:moveTo>
                  <a:pt x="0" y="112985"/>
                </a:moveTo>
                <a:cubicBezTo>
                  <a:pt x="14068" y="108296"/>
                  <a:pt x="31718" y="109403"/>
                  <a:pt x="42203" y="98917"/>
                </a:cubicBezTo>
                <a:cubicBezTo>
                  <a:pt x="52688" y="88432"/>
                  <a:pt x="44204" y="65333"/>
                  <a:pt x="56270" y="56714"/>
                </a:cubicBezTo>
                <a:cubicBezTo>
                  <a:pt x="80403" y="39476"/>
                  <a:pt x="140676" y="28579"/>
                  <a:pt x="140676" y="28579"/>
                </a:cubicBezTo>
                <a:cubicBezTo>
                  <a:pt x="215704" y="33268"/>
                  <a:pt x="290999" y="34778"/>
                  <a:pt x="365760" y="42647"/>
                </a:cubicBezTo>
                <a:cubicBezTo>
                  <a:pt x="380507" y="44199"/>
                  <a:pt x="395248" y="49085"/>
                  <a:pt x="407963" y="56714"/>
                </a:cubicBezTo>
                <a:cubicBezTo>
                  <a:pt x="419336" y="63538"/>
                  <a:pt x="425741" y="76564"/>
                  <a:pt x="436098" y="84850"/>
                </a:cubicBezTo>
                <a:cubicBezTo>
                  <a:pt x="449300" y="95412"/>
                  <a:pt x="464233" y="103607"/>
                  <a:pt x="478301" y="112985"/>
                </a:cubicBezTo>
                <a:cubicBezTo>
                  <a:pt x="506436" y="108296"/>
                  <a:pt x="537942" y="113069"/>
                  <a:pt x="562707" y="98917"/>
                </a:cubicBezTo>
                <a:cubicBezTo>
                  <a:pt x="575582" y="91560"/>
                  <a:pt x="564708" y="65333"/>
                  <a:pt x="576775" y="56714"/>
                </a:cubicBezTo>
                <a:cubicBezTo>
                  <a:pt x="600908" y="39476"/>
                  <a:pt x="661181" y="28579"/>
                  <a:pt x="661181" y="28579"/>
                </a:cubicBezTo>
                <a:cubicBezTo>
                  <a:pt x="712763" y="33268"/>
                  <a:pt x="765281" y="31795"/>
                  <a:pt x="815926" y="42647"/>
                </a:cubicBezTo>
                <a:cubicBezTo>
                  <a:pt x="832458" y="46190"/>
                  <a:pt x="842679" y="63915"/>
                  <a:pt x="858129" y="70782"/>
                </a:cubicBezTo>
                <a:cubicBezTo>
                  <a:pt x="885230" y="82827"/>
                  <a:pt x="942535" y="98917"/>
                  <a:pt x="942535" y="98917"/>
                </a:cubicBezTo>
                <a:cubicBezTo>
                  <a:pt x="961292" y="94228"/>
                  <a:pt x="981513" y="93497"/>
                  <a:pt x="998806" y="84850"/>
                </a:cubicBezTo>
                <a:cubicBezTo>
                  <a:pt x="1010669" y="78919"/>
                  <a:pt x="1015568" y="63538"/>
                  <a:pt x="1026941" y="56714"/>
                </a:cubicBezTo>
                <a:cubicBezTo>
                  <a:pt x="1039656" y="49085"/>
                  <a:pt x="1055076" y="47336"/>
                  <a:pt x="1069144" y="42647"/>
                </a:cubicBezTo>
                <a:cubicBezTo>
                  <a:pt x="1111347" y="47336"/>
                  <a:pt x="1154115" y="48386"/>
                  <a:pt x="1195753" y="56714"/>
                </a:cubicBezTo>
                <a:cubicBezTo>
                  <a:pt x="1224835" y="62530"/>
                  <a:pt x="1280160" y="84850"/>
                  <a:pt x="1280160" y="84850"/>
                </a:cubicBezTo>
                <a:cubicBezTo>
                  <a:pt x="1298917" y="80161"/>
                  <a:pt x="1318659" y="78398"/>
                  <a:pt x="1336430" y="70782"/>
                </a:cubicBezTo>
                <a:cubicBezTo>
                  <a:pt x="1434970" y="28550"/>
                  <a:pt x="1331139" y="59889"/>
                  <a:pt x="1406769" y="14511"/>
                </a:cubicBezTo>
                <a:cubicBezTo>
                  <a:pt x="1419484" y="6882"/>
                  <a:pt x="1434904" y="5132"/>
                  <a:pt x="1448972" y="443"/>
                </a:cubicBezTo>
                <a:cubicBezTo>
                  <a:pt x="1491175" y="5132"/>
                  <a:pt x="1535675" y="0"/>
                  <a:pt x="1575581" y="14511"/>
                </a:cubicBezTo>
                <a:cubicBezTo>
                  <a:pt x="1591470" y="20289"/>
                  <a:pt x="1591761" y="44759"/>
                  <a:pt x="1603716" y="56714"/>
                </a:cubicBezTo>
                <a:cubicBezTo>
                  <a:pt x="1615672" y="68670"/>
                  <a:pt x="1631852" y="75471"/>
                  <a:pt x="1645920" y="84850"/>
                </a:cubicBezTo>
                <a:cubicBezTo>
                  <a:pt x="1669366" y="80161"/>
                  <a:pt x="1695498" y="82645"/>
                  <a:pt x="1716258" y="70782"/>
                </a:cubicBezTo>
                <a:cubicBezTo>
                  <a:pt x="1730937" y="62394"/>
                  <a:pt x="1731191" y="39141"/>
                  <a:pt x="1744393" y="28579"/>
                </a:cubicBezTo>
                <a:cubicBezTo>
                  <a:pt x="1755972" y="19316"/>
                  <a:pt x="1772528" y="19200"/>
                  <a:pt x="1786596" y="14511"/>
                </a:cubicBezTo>
                <a:cubicBezTo>
                  <a:pt x="1819421" y="19200"/>
                  <a:pt x="1854884" y="14858"/>
                  <a:pt x="1885070" y="28579"/>
                </a:cubicBezTo>
                <a:cubicBezTo>
                  <a:pt x="1917701" y="43411"/>
                  <a:pt x="1949315" y="96810"/>
                  <a:pt x="1969476" y="127053"/>
                </a:cubicBezTo>
                <a:cubicBezTo>
                  <a:pt x="1978855" y="117674"/>
                  <a:pt x="1990788" y="110290"/>
                  <a:pt x="1997612" y="98917"/>
                </a:cubicBezTo>
                <a:cubicBezTo>
                  <a:pt x="2013163" y="72999"/>
                  <a:pt x="2011680" y="64986"/>
                  <a:pt x="2011680" y="42647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286248" y="12022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- - - - - - - - -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7" name="Полилиния 26"/>
          <p:cNvSpPr/>
          <p:nvPr/>
        </p:nvSpPr>
        <p:spPr>
          <a:xfrm>
            <a:off x="3607362" y="1357298"/>
            <a:ext cx="592282" cy="45719"/>
          </a:xfrm>
          <a:custGeom>
            <a:avLst/>
            <a:gdLst>
              <a:gd name="connsiteX0" fmla="*/ 0 w 2013163"/>
              <a:gd name="connsiteY0" fmla="*/ 112985 h 127053"/>
              <a:gd name="connsiteX1" fmla="*/ 42203 w 2013163"/>
              <a:gd name="connsiteY1" fmla="*/ 98917 h 127053"/>
              <a:gd name="connsiteX2" fmla="*/ 56270 w 2013163"/>
              <a:gd name="connsiteY2" fmla="*/ 56714 h 127053"/>
              <a:gd name="connsiteX3" fmla="*/ 140676 w 2013163"/>
              <a:gd name="connsiteY3" fmla="*/ 28579 h 127053"/>
              <a:gd name="connsiteX4" fmla="*/ 365760 w 2013163"/>
              <a:gd name="connsiteY4" fmla="*/ 42647 h 127053"/>
              <a:gd name="connsiteX5" fmla="*/ 407963 w 2013163"/>
              <a:gd name="connsiteY5" fmla="*/ 56714 h 127053"/>
              <a:gd name="connsiteX6" fmla="*/ 436098 w 2013163"/>
              <a:gd name="connsiteY6" fmla="*/ 84850 h 127053"/>
              <a:gd name="connsiteX7" fmla="*/ 478301 w 2013163"/>
              <a:gd name="connsiteY7" fmla="*/ 112985 h 127053"/>
              <a:gd name="connsiteX8" fmla="*/ 562707 w 2013163"/>
              <a:gd name="connsiteY8" fmla="*/ 98917 h 127053"/>
              <a:gd name="connsiteX9" fmla="*/ 576775 w 2013163"/>
              <a:gd name="connsiteY9" fmla="*/ 56714 h 127053"/>
              <a:gd name="connsiteX10" fmla="*/ 661181 w 2013163"/>
              <a:gd name="connsiteY10" fmla="*/ 28579 h 127053"/>
              <a:gd name="connsiteX11" fmla="*/ 815926 w 2013163"/>
              <a:gd name="connsiteY11" fmla="*/ 42647 h 127053"/>
              <a:gd name="connsiteX12" fmla="*/ 858129 w 2013163"/>
              <a:gd name="connsiteY12" fmla="*/ 70782 h 127053"/>
              <a:gd name="connsiteX13" fmla="*/ 942535 w 2013163"/>
              <a:gd name="connsiteY13" fmla="*/ 98917 h 127053"/>
              <a:gd name="connsiteX14" fmla="*/ 998806 w 2013163"/>
              <a:gd name="connsiteY14" fmla="*/ 84850 h 127053"/>
              <a:gd name="connsiteX15" fmla="*/ 1026941 w 2013163"/>
              <a:gd name="connsiteY15" fmla="*/ 56714 h 127053"/>
              <a:gd name="connsiteX16" fmla="*/ 1069144 w 2013163"/>
              <a:gd name="connsiteY16" fmla="*/ 42647 h 127053"/>
              <a:gd name="connsiteX17" fmla="*/ 1195753 w 2013163"/>
              <a:gd name="connsiteY17" fmla="*/ 56714 h 127053"/>
              <a:gd name="connsiteX18" fmla="*/ 1280160 w 2013163"/>
              <a:gd name="connsiteY18" fmla="*/ 84850 h 127053"/>
              <a:gd name="connsiteX19" fmla="*/ 1336430 w 2013163"/>
              <a:gd name="connsiteY19" fmla="*/ 70782 h 127053"/>
              <a:gd name="connsiteX20" fmla="*/ 1406769 w 2013163"/>
              <a:gd name="connsiteY20" fmla="*/ 14511 h 127053"/>
              <a:gd name="connsiteX21" fmla="*/ 1448972 w 2013163"/>
              <a:gd name="connsiteY21" fmla="*/ 443 h 127053"/>
              <a:gd name="connsiteX22" fmla="*/ 1575581 w 2013163"/>
              <a:gd name="connsiteY22" fmla="*/ 14511 h 127053"/>
              <a:gd name="connsiteX23" fmla="*/ 1603716 w 2013163"/>
              <a:gd name="connsiteY23" fmla="*/ 56714 h 127053"/>
              <a:gd name="connsiteX24" fmla="*/ 1645920 w 2013163"/>
              <a:gd name="connsiteY24" fmla="*/ 84850 h 127053"/>
              <a:gd name="connsiteX25" fmla="*/ 1716258 w 2013163"/>
              <a:gd name="connsiteY25" fmla="*/ 70782 h 127053"/>
              <a:gd name="connsiteX26" fmla="*/ 1744393 w 2013163"/>
              <a:gd name="connsiteY26" fmla="*/ 28579 h 127053"/>
              <a:gd name="connsiteX27" fmla="*/ 1786596 w 2013163"/>
              <a:gd name="connsiteY27" fmla="*/ 14511 h 127053"/>
              <a:gd name="connsiteX28" fmla="*/ 1885070 w 2013163"/>
              <a:gd name="connsiteY28" fmla="*/ 28579 h 127053"/>
              <a:gd name="connsiteX29" fmla="*/ 1969476 w 2013163"/>
              <a:gd name="connsiteY29" fmla="*/ 127053 h 127053"/>
              <a:gd name="connsiteX30" fmla="*/ 1997612 w 2013163"/>
              <a:gd name="connsiteY30" fmla="*/ 98917 h 127053"/>
              <a:gd name="connsiteX31" fmla="*/ 2011680 w 2013163"/>
              <a:gd name="connsiteY31" fmla="*/ 42647 h 12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13163" h="127053">
                <a:moveTo>
                  <a:pt x="0" y="112985"/>
                </a:moveTo>
                <a:cubicBezTo>
                  <a:pt x="14068" y="108296"/>
                  <a:pt x="31718" y="109403"/>
                  <a:pt x="42203" y="98917"/>
                </a:cubicBezTo>
                <a:cubicBezTo>
                  <a:pt x="52688" y="88432"/>
                  <a:pt x="44204" y="65333"/>
                  <a:pt x="56270" y="56714"/>
                </a:cubicBezTo>
                <a:cubicBezTo>
                  <a:pt x="80403" y="39476"/>
                  <a:pt x="140676" y="28579"/>
                  <a:pt x="140676" y="28579"/>
                </a:cubicBezTo>
                <a:cubicBezTo>
                  <a:pt x="215704" y="33268"/>
                  <a:pt x="290999" y="34778"/>
                  <a:pt x="365760" y="42647"/>
                </a:cubicBezTo>
                <a:cubicBezTo>
                  <a:pt x="380507" y="44199"/>
                  <a:pt x="395248" y="49085"/>
                  <a:pt x="407963" y="56714"/>
                </a:cubicBezTo>
                <a:cubicBezTo>
                  <a:pt x="419336" y="63538"/>
                  <a:pt x="425741" y="76564"/>
                  <a:pt x="436098" y="84850"/>
                </a:cubicBezTo>
                <a:cubicBezTo>
                  <a:pt x="449300" y="95412"/>
                  <a:pt x="464233" y="103607"/>
                  <a:pt x="478301" y="112985"/>
                </a:cubicBezTo>
                <a:cubicBezTo>
                  <a:pt x="506436" y="108296"/>
                  <a:pt x="537942" y="113069"/>
                  <a:pt x="562707" y="98917"/>
                </a:cubicBezTo>
                <a:cubicBezTo>
                  <a:pt x="575582" y="91560"/>
                  <a:pt x="564708" y="65333"/>
                  <a:pt x="576775" y="56714"/>
                </a:cubicBezTo>
                <a:cubicBezTo>
                  <a:pt x="600908" y="39476"/>
                  <a:pt x="661181" y="28579"/>
                  <a:pt x="661181" y="28579"/>
                </a:cubicBezTo>
                <a:cubicBezTo>
                  <a:pt x="712763" y="33268"/>
                  <a:pt x="765281" y="31795"/>
                  <a:pt x="815926" y="42647"/>
                </a:cubicBezTo>
                <a:cubicBezTo>
                  <a:pt x="832458" y="46190"/>
                  <a:pt x="842679" y="63915"/>
                  <a:pt x="858129" y="70782"/>
                </a:cubicBezTo>
                <a:cubicBezTo>
                  <a:pt x="885230" y="82827"/>
                  <a:pt x="942535" y="98917"/>
                  <a:pt x="942535" y="98917"/>
                </a:cubicBezTo>
                <a:cubicBezTo>
                  <a:pt x="961292" y="94228"/>
                  <a:pt x="981513" y="93497"/>
                  <a:pt x="998806" y="84850"/>
                </a:cubicBezTo>
                <a:cubicBezTo>
                  <a:pt x="1010669" y="78919"/>
                  <a:pt x="1015568" y="63538"/>
                  <a:pt x="1026941" y="56714"/>
                </a:cubicBezTo>
                <a:cubicBezTo>
                  <a:pt x="1039656" y="49085"/>
                  <a:pt x="1055076" y="47336"/>
                  <a:pt x="1069144" y="42647"/>
                </a:cubicBezTo>
                <a:cubicBezTo>
                  <a:pt x="1111347" y="47336"/>
                  <a:pt x="1154115" y="48386"/>
                  <a:pt x="1195753" y="56714"/>
                </a:cubicBezTo>
                <a:cubicBezTo>
                  <a:pt x="1224835" y="62530"/>
                  <a:pt x="1280160" y="84850"/>
                  <a:pt x="1280160" y="84850"/>
                </a:cubicBezTo>
                <a:cubicBezTo>
                  <a:pt x="1298917" y="80161"/>
                  <a:pt x="1318659" y="78398"/>
                  <a:pt x="1336430" y="70782"/>
                </a:cubicBezTo>
                <a:cubicBezTo>
                  <a:pt x="1434970" y="28550"/>
                  <a:pt x="1331139" y="59889"/>
                  <a:pt x="1406769" y="14511"/>
                </a:cubicBezTo>
                <a:cubicBezTo>
                  <a:pt x="1419484" y="6882"/>
                  <a:pt x="1434904" y="5132"/>
                  <a:pt x="1448972" y="443"/>
                </a:cubicBezTo>
                <a:cubicBezTo>
                  <a:pt x="1491175" y="5132"/>
                  <a:pt x="1535675" y="0"/>
                  <a:pt x="1575581" y="14511"/>
                </a:cubicBezTo>
                <a:cubicBezTo>
                  <a:pt x="1591470" y="20289"/>
                  <a:pt x="1591761" y="44759"/>
                  <a:pt x="1603716" y="56714"/>
                </a:cubicBezTo>
                <a:cubicBezTo>
                  <a:pt x="1615672" y="68670"/>
                  <a:pt x="1631852" y="75471"/>
                  <a:pt x="1645920" y="84850"/>
                </a:cubicBezTo>
                <a:cubicBezTo>
                  <a:pt x="1669366" y="80161"/>
                  <a:pt x="1695498" y="82645"/>
                  <a:pt x="1716258" y="70782"/>
                </a:cubicBezTo>
                <a:cubicBezTo>
                  <a:pt x="1730937" y="62394"/>
                  <a:pt x="1731191" y="39141"/>
                  <a:pt x="1744393" y="28579"/>
                </a:cubicBezTo>
                <a:cubicBezTo>
                  <a:pt x="1755972" y="19316"/>
                  <a:pt x="1772528" y="19200"/>
                  <a:pt x="1786596" y="14511"/>
                </a:cubicBezTo>
                <a:cubicBezTo>
                  <a:pt x="1819421" y="19200"/>
                  <a:pt x="1854884" y="14858"/>
                  <a:pt x="1885070" y="28579"/>
                </a:cubicBezTo>
                <a:cubicBezTo>
                  <a:pt x="1917701" y="43411"/>
                  <a:pt x="1949315" y="96810"/>
                  <a:pt x="1969476" y="127053"/>
                </a:cubicBezTo>
                <a:cubicBezTo>
                  <a:pt x="1978855" y="117674"/>
                  <a:pt x="1990788" y="110290"/>
                  <a:pt x="1997612" y="98917"/>
                </a:cubicBezTo>
                <a:cubicBezTo>
                  <a:pt x="2013163" y="72999"/>
                  <a:pt x="2011680" y="64986"/>
                  <a:pt x="2011680" y="42647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858016" y="71435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глаг.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14678" y="642918"/>
            <a:ext cx="56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28860" y="70221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сущ.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5786" y="71435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прил.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00562" y="65698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сущ.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29256" y="71435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глаг.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71868" y="68512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м</a:t>
            </a:r>
            <a:r>
              <a:rPr lang="ru-RU" b="1" dirty="0" smtClean="0">
                <a:solidFill>
                  <a:srgbClr val="00B050"/>
                </a:solidFill>
              </a:rPr>
              <a:t>ест.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Спряжение глаголов будущего времени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-24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Спишите текст без ошибок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71480"/>
            <a:ext cx="87868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/>
              <a:t>Мы шли па </a:t>
            </a:r>
            <a:r>
              <a:rPr lang="ru-RU" sz="4400" b="1" dirty="0" err="1" smtClean="0"/>
              <a:t>уской</a:t>
            </a:r>
            <a:r>
              <a:rPr lang="ru-RU" sz="4400" b="1" dirty="0" smtClean="0"/>
              <a:t> тропки. За </a:t>
            </a:r>
            <a:r>
              <a:rPr lang="ru-RU" sz="4400" b="1" dirty="0" err="1" smtClean="0"/>
              <a:t>деревями</a:t>
            </a:r>
            <a:r>
              <a:rPr lang="ru-RU" sz="4400" b="1" dirty="0" smtClean="0"/>
              <a:t> мы увидели соек. </a:t>
            </a:r>
            <a:r>
              <a:rPr lang="ru-RU" sz="4400" b="1" dirty="0" err="1" smtClean="0"/>
              <a:t>Обычьно</a:t>
            </a:r>
            <a:r>
              <a:rPr lang="ru-RU" sz="4400" b="1" dirty="0" smtClean="0"/>
              <a:t> их можно видеть </a:t>
            </a:r>
            <a:r>
              <a:rPr lang="ru-RU" sz="4400" b="1" dirty="0" err="1" smtClean="0"/>
              <a:t>налисных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дарошках</a:t>
            </a:r>
            <a:r>
              <a:rPr lang="ru-RU" sz="4400" b="1" dirty="0" smtClean="0"/>
              <a:t> или </a:t>
            </a:r>
            <a:r>
              <a:rPr lang="ru-RU" sz="4400" b="1" dirty="0" err="1" smtClean="0"/>
              <a:t>апушках</a:t>
            </a:r>
            <a:r>
              <a:rPr lang="ru-RU" sz="4400" b="1" dirty="0" smtClean="0"/>
              <a:t>. За метит сойка человека или собаку и издаёт </a:t>
            </a:r>
            <a:r>
              <a:rPr lang="ru-RU" sz="4400" b="1" dirty="0" err="1" smtClean="0"/>
              <a:t>реский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криг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1026" name="Picture 2" descr="http://www.gymkh.cz/student/Biologie/nemecek/Pt%C3%A1ci/sojka%20obecn%C3%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628280"/>
            <a:ext cx="3214710" cy="2172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Разделите глаголы на две группы</a:t>
            </a:r>
          </a:p>
          <a:p>
            <a:pPr algn="ctr"/>
            <a:endParaRPr lang="ru-RU" sz="2400" b="1" dirty="0" smtClean="0"/>
          </a:p>
          <a:p>
            <a:pPr algn="just"/>
            <a:r>
              <a:rPr lang="ru-RU" sz="4000" b="1" dirty="0"/>
              <a:t>Н</a:t>
            </a:r>
            <a:r>
              <a:rPr lang="ru-RU" sz="4000" b="1" dirty="0" smtClean="0"/>
              <a:t>апишем,  нарисуем,  споёт,  гуляю, поиграешь, пишем, поставят, рисуешь, приду, играют, читаете, смеётся,  сходите.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571480"/>
          <a:ext cx="807249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Будущее время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Настоящее время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Напишем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Гуляю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Нарисуем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Пишем 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Споёт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Рисуешь 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Поиграешь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Играют 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Поставят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Читаете 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Приду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Смеётся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Сходите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474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Спряжение глаголов в настоящем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Спряжение глаголов будущего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2 лицо единственное число глаголов настоящего и будущего времени.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Спряжение глаголов в настоящем времени</dc:title>
  <dc:creator>Люба</dc:creator>
  <cp:lastModifiedBy>Пользователь</cp:lastModifiedBy>
  <cp:revision>9</cp:revision>
  <dcterms:created xsi:type="dcterms:W3CDTF">2016-03-28T18:48:47Z</dcterms:created>
  <dcterms:modified xsi:type="dcterms:W3CDTF">2020-04-09T18:17:19Z</dcterms:modified>
</cp:coreProperties>
</file>