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EF9B4-BA20-4827-A713-BA661314F60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50C03-CCD1-4907-A1E0-9977D3142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50C03-CCD1-4907-A1E0-9977D314250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A9E1F5-B79A-4014-9E15-1FD68E988F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5D5368-695E-4739-98B2-E086E4DDE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Гражданское право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772400" cy="119970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Часть 1.</a:t>
            </a:r>
          </a:p>
          <a:p>
            <a:r>
              <a:rPr lang="ru-RU" sz="1800" dirty="0" smtClean="0"/>
              <a:t>Введение в отрасль гражданского права.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/>
              <a:t>ГРАЖДАНСКАЯ ПРАВОСУБЪЕКТНОСТЬ</a:t>
            </a:r>
            <a:endParaRPr lang="ru-RU" sz="28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67544" y="1628800"/>
            <a:ext cx="396044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ГРАЖДАНСКАЯ ПРАВОСПОСОБНОСТЬ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716016" y="1628800"/>
            <a:ext cx="396044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ГРАЖДАНСКАЯ ДЕЕСПОСОБНОСТЬ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924944"/>
            <a:ext cx="3960440" cy="12961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Правоспособность приобретается с рождением человека и прекращается с его смертью.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2924944"/>
            <a:ext cx="3960440" cy="9361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Сделкоспособность</a:t>
            </a:r>
            <a:r>
              <a:rPr lang="ru-RU" dirty="0" smtClean="0"/>
              <a:t> – возможность самостоятельно заключать сделки.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6016" y="4077072"/>
            <a:ext cx="3960440" cy="12961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Деликтоспособность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– возможность нести самостоятельную имущественную ответственность.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5561856"/>
            <a:ext cx="3960440" cy="11075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Возможность заниматься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предпринимательской деятельностью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964488" y="836712"/>
            <a:ext cx="0" cy="547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748464" y="350100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8748464" y="472514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8748464" y="630932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3" idx="3"/>
          </p:cNvCxnSpPr>
          <p:nvPr/>
        </p:nvCxnSpPr>
        <p:spPr>
          <a:xfrm flipH="1" flipV="1">
            <a:off x="8697144" y="832148"/>
            <a:ext cx="267344" cy="4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трелка вправо 30">
            <a:hlinkClick r:id="rId2" action="ppaction://hlinksldjump"/>
          </p:cNvPr>
          <p:cNvSpPr/>
          <p:nvPr/>
        </p:nvSpPr>
        <p:spPr>
          <a:xfrm>
            <a:off x="179512" y="5949280"/>
            <a:ext cx="720080" cy="764704"/>
          </a:xfrm>
          <a:prstGeom prst="right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778098"/>
          </a:xfrm>
        </p:spPr>
        <p:txBody>
          <a:bodyPr/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556792"/>
            <a:ext cx="9144000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4000" b="1" dirty="0" smtClean="0"/>
              <a:t>Полная дееспособность возникает с наступлением </a:t>
            </a:r>
            <a:r>
              <a:rPr lang="ru-RU" sz="4000" b="1" u="sng" dirty="0" smtClean="0"/>
              <a:t>совершеннолетия (с 18 лет)</a:t>
            </a:r>
            <a:r>
              <a:rPr lang="ru-RU" sz="4000" b="1" dirty="0" smtClean="0"/>
              <a:t> или ранее, в случае </a:t>
            </a:r>
            <a:r>
              <a:rPr lang="ru-RU" sz="4000" b="1" u="sng" dirty="0" smtClean="0"/>
              <a:t>вступления в брак </a:t>
            </a:r>
            <a:r>
              <a:rPr lang="ru-RU" sz="4000" b="1" dirty="0" smtClean="0"/>
              <a:t>до 18 лет.</a:t>
            </a:r>
            <a:endParaRPr lang="ru-RU" sz="40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5796136" y="260648"/>
            <a:ext cx="3168352" cy="864096"/>
          </a:xfrm>
          <a:prstGeom prst="rightArrow">
            <a:avLst>
              <a:gd name="adj1" fmla="val 100000"/>
              <a:gd name="adj2" fmla="val 4600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Статья 21. ГК РФ.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5796136" y="260648"/>
            <a:ext cx="3168352" cy="864096"/>
          </a:xfrm>
          <a:prstGeom prst="rightArrow">
            <a:avLst>
              <a:gd name="adj1" fmla="val 100000"/>
              <a:gd name="adj2" fmla="val 4600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Статья 27. ГК РФ.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188640"/>
            <a:ext cx="9036496" cy="77809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ЗАПОМНИ!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556792"/>
            <a:ext cx="9144000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ru-RU" sz="4000" b="1" dirty="0" smtClean="0"/>
              <a:t>2. Полная дееспособность может возникнуть вследствие </a:t>
            </a:r>
            <a:r>
              <a:rPr lang="ru-RU" sz="4000" b="1" u="sng" dirty="0" smtClean="0"/>
              <a:t>эмансипации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1187624" y="332656"/>
            <a:ext cx="7560840" cy="2952328"/>
          </a:xfrm>
          <a:prstGeom prst="wedgeEllipse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т. е. объявление подростка полностью дееспособным при наличии ряда условий:</a:t>
            </a:r>
          </a:p>
          <a:p>
            <a:pPr marL="342900" indent="-342900" algn="ctr">
              <a:buAutoNum type="arabicParenR"/>
            </a:pPr>
            <a:r>
              <a:rPr lang="ru-RU" dirty="0" smtClean="0"/>
              <a:t>достижения 16 лет;</a:t>
            </a:r>
          </a:p>
          <a:p>
            <a:pPr marL="342900" indent="-342900" algn="ctr">
              <a:buAutoNum type="arabicParenR"/>
            </a:pPr>
            <a:r>
              <a:rPr lang="ru-RU" dirty="0" smtClean="0"/>
              <a:t>Работы по трудовому договору или занятия предпринимательской деятельностью с согласия родителей (законных представителей).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188640"/>
            <a:ext cx="9036496" cy="77809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ЗАПОМНИ!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340768"/>
            <a:ext cx="9144000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/>
              <a:t>3. ДЕЕСПОСОБНОСТЬ МАЛОЛЕТНИХ (6-14 ЛЕТ)</a:t>
            </a:r>
            <a:r>
              <a:rPr lang="ru-RU" sz="4000" dirty="0" smtClean="0"/>
              <a:t>  </a:t>
            </a:r>
          </a:p>
          <a:p>
            <a:r>
              <a:rPr lang="ru-RU" sz="2000" dirty="0" smtClean="0"/>
              <a:t>Малолетние в возрасте от шести до четырнадцати лет вправе самостоятельно совершать:</a:t>
            </a:r>
          </a:p>
          <a:p>
            <a:r>
              <a:rPr lang="ru-RU" sz="2000" dirty="0" smtClean="0"/>
              <a:t>1) мелкие бытовые сделки;</a:t>
            </a:r>
          </a:p>
          <a:p>
            <a:r>
              <a:rPr lang="ru-RU" sz="2000" dirty="0" smtClean="0"/>
              <a:t>2) сделки, направленные на безвозмездное получение выгоды, не требующие нотариального удостоверения либо государственной регистрации;</a:t>
            </a:r>
          </a:p>
          <a:p>
            <a:r>
              <a:rPr lang="ru-RU" sz="2000" dirty="0" smtClean="0"/>
              <a:t>3) сделки по распоряжению средствами, предоставленными законным представителем или с согласия последнего третьим лицом для определенной цели или для свободного распоряжения.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796136" y="260648"/>
            <a:ext cx="3168352" cy="864096"/>
          </a:xfrm>
          <a:prstGeom prst="rightArrow">
            <a:avLst>
              <a:gd name="adj1" fmla="val 100000"/>
              <a:gd name="adj2" fmla="val 4600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Статья 28. ГК РФ.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188640"/>
            <a:ext cx="9036496" cy="77809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ЗАПОМНИ!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340768"/>
            <a:ext cx="9144000" cy="5517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4. ОГРАНИЧЕНИЕ ДЕЕСПОСОБНОСТИ</a:t>
            </a:r>
            <a:endParaRPr lang="ru-RU" sz="3200" dirty="0" smtClean="0"/>
          </a:p>
          <a:p>
            <a:r>
              <a:rPr lang="ru-RU" sz="2400" dirty="0" smtClean="0"/>
              <a:t>Гражданин, который вследствие пристрастия к азартным играм, злоупотребления спиртными напитками или наркотическими средствами ставит свою семью в тяжелое материальное положение, может быть ограничен судом в дееспособности в порядке, установленном гражданским процессуальным законодательством. Над ним устанавливается попечительство.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5796136" y="260648"/>
            <a:ext cx="3168352" cy="864096"/>
          </a:xfrm>
          <a:prstGeom prst="rightArrow">
            <a:avLst>
              <a:gd name="adj1" fmla="val 100000"/>
              <a:gd name="adj2" fmla="val 4600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Статья 30. ГК РФ.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188640"/>
            <a:ext cx="9036496" cy="77809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ЗАПОМНИ!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340768"/>
            <a:ext cx="9144000" cy="5517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5. ПРИЗНАНИЕ ГРАЖДАНИНА НЕДЕЕСПОСОБНЫМ</a:t>
            </a:r>
            <a:endParaRPr lang="ru-RU" sz="3200" dirty="0" smtClean="0"/>
          </a:p>
          <a:p>
            <a:r>
              <a:rPr lang="ru-RU" sz="2800" dirty="0" smtClean="0"/>
              <a:t>Гражданин, который вследствие психического расстройства не может понимать значения своих действий или руководить ими, может быть признан судом недееспособным в порядке, установленном гражданским процессуальным законодательством. Над ним устанавливается опека.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5796136" y="260648"/>
            <a:ext cx="3168352" cy="864096"/>
          </a:xfrm>
          <a:prstGeom prst="rightArrow">
            <a:avLst>
              <a:gd name="adj1" fmla="val 100000"/>
              <a:gd name="adj2" fmla="val 4600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Статья 29. </a:t>
            </a:r>
            <a:r>
              <a:rPr lang="ru-RU" dirty="0" smtClean="0"/>
              <a:t>ГК РФ.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Юридическое лицо </a:t>
            </a:r>
            <a:r>
              <a:rPr lang="ru-RU" dirty="0" smtClean="0"/>
              <a:t>– организация, которая имеет в собственности, хозяйством ведении или оперативном управлении обособленное имущество и отвечает по своим обязательством этим имуществом, может от своего имени осуществлять имущественные и личные неимущественные права, нести обязанности, быть истцом и ответчиком в суде.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Юридические лица как субъекты права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имеет наименование (название), которое позволяет участвовать в правовых отношениях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Отличительные признаки юридических лиц:</a:t>
            </a:r>
            <a:endParaRPr lang="ru-RU" dirty="0"/>
          </a:p>
        </p:txBody>
      </p:sp>
      <p:pic>
        <p:nvPicPr>
          <p:cNvPr id="1026" name="Picture 2" descr="https://im0-tub-ru.yandex.net/i?id=3ee5581b2688fea9ed4d0474d330a2b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924080"/>
            <a:ext cx="4866702" cy="3241224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altay/918124/2a0000016270de4e12338d3ff814e15742e5/XX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852936"/>
            <a:ext cx="3600400" cy="2390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обладает организационной структурой и создается в определенной законом организационно-правовой форме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Отличительные признаки юридических лиц:</a:t>
            </a:r>
            <a:endParaRPr lang="ru-RU" dirty="0"/>
          </a:p>
        </p:txBody>
      </p:sp>
      <p:pic>
        <p:nvPicPr>
          <p:cNvPr id="31748" name="Picture 4" descr="https://public.fsrar.ru/files/IMG/DFCFFE46-B5F8-4C50-80AA-400D227F9B6A.jpg"/>
          <p:cNvPicPr>
            <a:picLocks noChangeAspect="1" noChangeArrowheads="1"/>
          </p:cNvPicPr>
          <p:nvPr/>
        </p:nvPicPr>
        <p:blipFill>
          <a:blip r:embed="rId2" cstate="print"/>
          <a:srcRect r="29688"/>
          <a:stretch>
            <a:fillRect/>
          </a:stretch>
        </p:blipFill>
        <p:spPr bwMode="auto">
          <a:xfrm rot="5400000">
            <a:off x="4770022" y="2726922"/>
            <a:ext cx="3780420" cy="40324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652120" y="3717032"/>
            <a:ext cx="792088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50" name="Picture 6" descr="https://presentacii.ru/documents_2/313246911d013bd1f49ec91b40679d88/img3.jpg"/>
          <p:cNvPicPr>
            <a:picLocks noChangeAspect="1" noChangeArrowheads="1"/>
          </p:cNvPicPr>
          <p:nvPr/>
        </p:nvPicPr>
        <p:blipFill>
          <a:blip r:embed="rId3" cstate="print"/>
          <a:srcRect l="4715" t="27245" r="7263"/>
          <a:stretch>
            <a:fillRect/>
          </a:stretch>
        </p:blipFill>
        <p:spPr bwMode="auto">
          <a:xfrm>
            <a:off x="107504" y="2780928"/>
            <a:ext cx="4413969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 txBox="1">
            <a:spLocks/>
          </p:cNvSpPr>
          <p:nvPr/>
        </p:nvSpPr>
        <p:spPr>
          <a:xfrm>
            <a:off x="251520" y="1340768"/>
            <a:ext cx="8373616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23528" y="18864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Отличительные признаки юридических лиц: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340768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700" dirty="0" smtClean="0"/>
              <a:t>характеризуется наличием определенного имущества, которое может принадлежать юридическому лицу на правах собственности или находиться в его хозяйственном ведении или оперативном управлении</a:t>
            </a:r>
            <a:endParaRPr lang="ru-RU" sz="2700" dirty="0"/>
          </a:p>
        </p:txBody>
      </p:sp>
      <p:pic>
        <p:nvPicPr>
          <p:cNvPr id="32770" name="Picture 2" descr="https://static2.sakh.com/i/l/dom/p/37/02/370277/a0b7ce8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573016"/>
            <a:ext cx="3721696" cy="2791272"/>
          </a:xfrm>
          <a:prstGeom prst="rect">
            <a:avLst/>
          </a:prstGeom>
          <a:noFill/>
        </p:spPr>
      </p:pic>
      <p:pic>
        <p:nvPicPr>
          <p:cNvPr id="32772" name="Picture 4" descr="https://static2.sakh.com/i/l/dom/p/43/22/432204/39148a36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620472"/>
            <a:ext cx="3384376" cy="2259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1) Понятие и сущность гражданского права.</a:t>
            </a:r>
          </a:p>
          <a:p>
            <a:pPr>
              <a:buNone/>
            </a:pPr>
            <a:r>
              <a:rPr lang="ru-RU" sz="3200" dirty="0" smtClean="0"/>
              <a:t>2) Гражданские правоотношения.</a:t>
            </a:r>
          </a:p>
          <a:p>
            <a:pPr>
              <a:buNone/>
            </a:pPr>
            <a:r>
              <a:rPr lang="ru-RU" sz="3200" dirty="0" smtClean="0"/>
              <a:t>3) Источники гражданского права.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23528" y="18864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Отличительные признаки юридических лиц: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340768"/>
            <a:ext cx="856895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700" dirty="0" smtClean="0"/>
              <a:t>самостоятельно отвечает своим имуществом </a:t>
            </a:r>
          </a:p>
          <a:p>
            <a:r>
              <a:rPr lang="ru-RU" sz="2700" dirty="0" smtClean="0"/>
              <a:t>( т. е. участники юридического лица не отвечают по его обязательствам, а юридическое лицо не отвечает по обязательствам его участников).</a:t>
            </a:r>
            <a:endParaRPr lang="ru-RU" sz="2700" dirty="0"/>
          </a:p>
        </p:txBody>
      </p:sp>
      <p:pic>
        <p:nvPicPr>
          <p:cNvPr id="33794" name="Picture 2" descr="https://s0.rbk.ru/v6_top_pics/media/img/3/88/75455233571388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583" y="3284984"/>
            <a:ext cx="4732513" cy="3168352"/>
          </a:xfrm>
          <a:prstGeom prst="rect">
            <a:avLst/>
          </a:prstGeom>
          <a:noFill/>
        </p:spPr>
      </p:pic>
      <p:pic>
        <p:nvPicPr>
          <p:cNvPr id="33796" name="Picture 4" descr="https://ksonline.ru/wp-content/uploads/2015/01/17302_fil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3384376" cy="2256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23528" y="18864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Отличительные признаки юридических лиц: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340768"/>
            <a:ext cx="85689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700" dirty="0" smtClean="0"/>
              <a:t>может быть истцом и ответчиком в суде.</a:t>
            </a:r>
            <a:endParaRPr lang="ru-RU" sz="2700" dirty="0"/>
          </a:p>
        </p:txBody>
      </p:sp>
      <p:pic>
        <p:nvPicPr>
          <p:cNvPr id="34818" name="Picture 2" descr="https://avatars.mds.yandex.net/get-zen_doc/1584893/pub_5da47676f73d9d79f8feb8f6_5da476d4ddfef600adf875e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7128792" cy="4594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подлежит государственной регистрации;</a:t>
            </a:r>
          </a:p>
          <a:p>
            <a:r>
              <a:rPr lang="ru-RU" dirty="0" smtClean="0"/>
              <a:t>имеет учредительные документы, важнейшим из которых является Устав;</a:t>
            </a:r>
          </a:p>
          <a:p>
            <a:r>
              <a:rPr lang="ru-RU" dirty="0" smtClean="0"/>
              <a:t>может иметь филиалы и представительства;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Юридическое лицо:</a:t>
            </a:r>
            <a:endParaRPr lang="ru-RU" dirty="0"/>
          </a:p>
        </p:txBody>
      </p:sp>
      <p:pic>
        <p:nvPicPr>
          <p:cNvPr id="35842" name="Picture 2" descr="https://biznes-prost.ru/wp-content/uploads/2017/12/%D1%84%D0%BE%D1%82%D0%B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56992"/>
            <a:ext cx="4296477" cy="3222358"/>
          </a:xfrm>
          <a:prstGeom prst="rect">
            <a:avLst/>
          </a:prstGeom>
          <a:noFill/>
        </p:spPr>
      </p:pic>
      <p:pic>
        <p:nvPicPr>
          <p:cNvPr id="35846" name="Picture 6" descr="http://images-on-off.com/images/154/ustavooo-0ec25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29000"/>
            <a:ext cx="3240360" cy="2568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/>
              <a:t>Формы юридических лиц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556792"/>
            <a:ext cx="3600400" cy="5040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Коммерческие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1556792"/>
            <a:ext cx="3528392" cy="50405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Некоммерческие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39552" y="2060848"/>
            <a:ext cx="0" cy="316835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497934" y="2043596"/>
            <a:ext cx="0" cy="324036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39552" y="2276872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Полное товарищество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708920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Товарищество на вере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140968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ООО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3573016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4005064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АО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4437112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Производственный кооператив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4869160"/>
            <a:ext cx="3528392" cy="3600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Унитарное предприятие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2276872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Общественная организация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2708920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Региональная организация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004048" y="3140968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Некоммерческое партнерство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004048" y="3573016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Автономная некоммерческая организация</a:t>
            </a:r>
            <a:endParaRPr lang="ru-RU" sz="1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004048" y="4005064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Учреждение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4048" y="4437112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Ассоциация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004048" y="4869160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Союз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04048" y="5301208"/>
            <a:ext cx="3528392" cy="3600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Фонд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КОММЕРЧЕСКИЕ НЕГОСУДАРСТВЕННЫЕ ЮРИДИЧЕСКИЕ ЛИЦА 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3" idx="2"/>
          </p:cNvCxnSpPr>
          <p:nvPr/>
        </p:nvCxnSpPr>
        <p:spPr>
          <a:xfrm flipH="1">
            <a:off x="1907704" y="1772816"/>
            <a:ext cx="266429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2"/>
          </p:cNvCxnSpPr>
          <p:nvPr/>
        </p:nvCxnSpPr>
        <p:spPr>
          <a:xfrm>
            <a:off x="4572000" y="1772816"/>
            <a:ext cx="25202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7504" y="2060848"/>
            <a:ext cx="4392488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Общая правоспособность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060848"/>
            <a:ext cx="4392488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Специальная правоспособность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212976"/>
            <a:ext cx="3456384" cy="26642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Возможность юридического лица иметь гражданские права и нести гражданские обязанности,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необходимые для осуществления любых видов деятельности, не запрещенных законом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3212976"/>
            <a:ext cx="3456384" cy="26642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Возможность юридического лица иметь гражданские права и нести гражданские обязанности, которые </a:t>
            </a:r>
            <a:r>
              <a:rPr lang="ru-RU" b="1" u="sng" dirty="0" smtClean="0"/>
              <a:t>соответствуют целям деятельности, указанным в учредительных документах юридического лица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4365104"/>
            <a:ext cx="777686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ВСПОМНИ, ЧТО ТАКОЕ ИСТОЧНИКИ ПРАВА?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= права и обязанности сторон, правила их поведения</a:t>
            </a:r>
          </a:p>
          <a:p>
            <a:pPr>
              <a:buNone/>
            </a:pPr>
            <a:r>
              <a:rPr lang="ru-RU" dirty="0" smtClean="0"/>
              <a:t>Содержание гражданских правоотношений прописано в действующих </a:t>
            </a:r>
            <a:r>
              <a:rPr lang="ru-RU" b="1" u="sng" dirty="0" smtClean="0"/>
              <a:t>источниках права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гражданских правоотношений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9512" y="4077072"/>
            <a:ext cx="1440160" cy="13681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Статья 71. В ведении РФ находятся:</a:t>
            </a:r>
          </a:p>
          <a:p>
            <a:pPr>
              <a:buNone/>
            </a:pPr>
            <a:r>
              <a:rPr lang="en-US" dirty="0" smtClean="0"/>
              <a:t>&lt;</a:t>
            </a:r>
            <a:r>
              <a:rPr lang="ru-RU" dirty="0" smtClean="0"/>
              <a:t>…</a:t>
            </a:r>
            <a:r>
              <a:rPr lang="en-US" dirty="0" smtClean="0"/>
              <a:t>&gt;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о) судоустройство; прокуратура; уголовное и уголовно-исполнительное законодательство; амнистия и помилование;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гражданское законодательство</a:t>
            </a:r>
            <a:r>
              <a:rPr lang="ru-RU" dirty="0" smtClean="0"/>
              <a:t>; процессуальное законодательство; правовое регулирование интеллектуальной собственности;</a:t>
            </a:r>
          </a:p>
          <a:p>
            <a:pPr>
              <a:buNone/>
            </a:pPr>
            <a:r>
              <a:rPr lang="en-US" dirty="0" smtClean="0"/>
              <a:t>&lt;</a:t>
            </a:r>
            <a:r>
              <a:rPr lang="ru-RU" dirty="0" smtClean="0"/>
              <a:t>…</a:t>
            </a:r>
            <a:r>
              <a:rPr lang="en-US" dirty="0" smtClean="0"/>
              <a:t>&gt;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Конституция РФ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67944" y="1340768"/>
            <a:ext cx="4546848" cy="51160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Статья 3. </a:t>
            </a:r>
            <a:r>
              <a:rPr lang="ru-RU" b="1" dirty="0" smtClean="0"/>
              <a:t>Гражданское законодательство и иные акты, содержащие нормы гражданского права </a:t>
            </a:r>
          </a:p>
          <a:p>
            <a:pPr>
              <a:buNone/>
            </a:pPr>
            <a:r>
              <a:rPr lang="en-US" b="1" dirty="0" smtClean="0"/>
              <a:t>&lt;</a:t>
            </a:r>
            <a:r>
              <a:rPr lang="ru-RU" b="1" dirty="0" smtClean="0"/>
              <a:t>…</a:t>
            </a:r>
            <a:r>
              <a:rPr lang="en-US" b="1" dirty="0" smtClean="0"/>
              <a:t>&gt;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5) </a:t>
            </a:r>
            <a:r>
              <a:rPr lang="ru-RU" dirty="0" smtClean="0"/>
              <a:t>В случае противоречия указа Президента Российской Федерации или постановления Правительства Российской Федерации настоящему Кодексу или иному закону применяется настоящий Кодекс или соответствующий закон.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Гражданский кодекс РФ</a:t>
            </a:r>
            <a:endParaRPr lang="ru-RU" dirty="0"/>
          </a:p>
        </p:txBody>
      </p:sp>
      <p:pic>
        <p:nvPicPr>
          <p:cNvPr id="37890" name="Picture 2" descr="https://biblio.zone/images/origin/265000/260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348693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Обычаи делового оборота – сложившиеся в практике и применяемые в какой-либо области предпринимательской деятельности правила поведения людей, движения товаров, информации, предоставления услуг, которые не прописаны в законодательстве.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Обычаи делового оборота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293096"/>
            <a:ext cx="6264696" cy="1815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Обычаи делового оборота применяются к отношениям между сторонами только в том случае, если стороны в договоре прямо не предусмотрели иное. То есть в договоре могут присутствовать условия: </a:t>
            </a:r>
            <a:r>
              <a:rPr lang="ru-RU" sz="1600" i="1" u="sng" dirty="0" smtClean="0"/>
              <a:t>о том, что обычаи к правоотношениям сторон не применяются</a:t>
            </a:r>
            <a:r>
              <a:rPr lang="ru-RU" sz="1600" dirty="0" smtClean="0"/>
              <a:t>; </a:t>
            </a:r>
            <a:r>
              <a:rPr lang="ru-RU" sz="1600" i="1" u="sng" dirty="0" smtClean="0"/>
              <a:t>о том, что определенное действие осуществляется в соответствии с обычаями в данной сфере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293096"/>
            <a:ext cx="633670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ИНТЕРЕСНЫЙ ФАКТ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Международные пакты</a:t>
            </a:r>
            <a:endParaRPr lang="ru-RU" dirty="0"/>
          </a:p>
        </p:txBody>
      </p:sp>
      <p:pic>
        <p:nvPicPr>
          <p:cNvPr id="1026" name="Picture 2" descr="http://900igr.net/up/datas/61944/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8" name="Picture 4" descr="https://cf.ppt-online.org/files1/slide/d/D4LIQ7sR3fS0zG1Wa9YgVMKyn6t2uiEjmbeAkJHZhT/slide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685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Гражданское право </a:t>
            </a:r>
            <a:r>
              <a:rPr lang="ru-RU" dirty="0" smtClean="0"/>
              <a:t>– совокупность правовых норм, которые устанавливают порядок регулирования </a:t>
            </a:r>
            <a:r>
              <a:rPr lang="ru-RU" i="1" u="sng" dirty="0" smtClean="0">
                <a:hlinkClick r:id="rId2" action="ppaction://hlinksldjump"/>
              </a:rPr>
              <a:t>имущественных</a:t>
            </a:r>
            <a:r>
              <a:rPr lang="ru-RU" dirty="0" smtClean="0"/>
              <a:t> и связанных с ними </a:t>
            </a:r>
            <a:r>
              <a:rPr lang="ru-RU" i="1" u="sng" dirty="0" smtClean="0">
                <a:hlinkClick r:id="rId3" action="ppaction://hlinksldjump"/>
              </a:rPr>
              <a:t>личных неимущественных </a:t>
            </a:r>
            <a:r>
              <a:rPr lang="ru-RU" dirty="0" smtClean="0"/>
              <a:t>отношений.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267744" y="3284984"/>
            <a:ext cx="5040560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трелка вниз 3"/>
          <p:cNvSpPr/>
          <p:nvPr/>
        </p:nvSpPr>
        <p:spPr>
          <a:xfrm>
            <a:off x="4528868" y="1594294"/>
            <a:ext cx="720080" cy="165618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107654" y="3345369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876256" y="3356992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87624" y="3861048"/>
            <a:ext cx="243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Вещные отношения</a:t>
            </a:r>
            <a:endParaRPr lang="ru-RU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3861048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Обязательственные отношения</a:t>
            </a:r>
            <a:endParaRPr lang="ru-RU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12330" y="4177956"/>
            <a:ext cx="3456384" cy="16561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Возникают при выполнении работ, оказании услуг.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4221088"/>
            <a:ext cx="3456384" cy="16561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Возникают по поводу действий с имуществом.</a:t>
            </a:r>
            <a:endParaRPr lang="ru-RU" dirty="0"/>
          </a:p>
        </p:txBody>
      </p:sp>
      <p:sp>
        <p:nvSpPr>
          <p:cNvPr id="17" name="Стрелка вправо 16">
            <a:hlinkClick r:id="rId4" action="ppaction://hlinksldjump"/>
          </p:cNvPr>
          <p:cNvSpPr/>
          <p:nvPr/>
        </p:nvSpPr>
        <p:spPr>
          <a:xfrm>
            <a:off x="8172400" y="6237312"/>
            <a:ext cx="576064" cy="432048"/>
          </a:xfrm>
          <a:prstGeom prst="rightArrow">
            <a:avLst>
              <a:gd name="adj1" fmla="val 50000"/>
              <a:gd name="adj2" fmla="val 133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/>
      <p:bldP spid="10" grpId="0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dirty="0" smtClean="0"/>
              <a:t>Изучить предложенный материал, записав его в ТЕОРЕТИЧЕСКУЮ ТЕТРАДЬ.</a:t>
            </a:r>
          </a:p>
          <a:p>
            <a:pPr marL="624078" indent="-514350">
              <a:buAutoNum type="arabicPeriod"/>
            </a:pPr>
            <a:r>
              <a:rPr lang="ru-RU" dirty="0" smtClean="0"/>
              <a:t>Ответить на вопросы ПИСЬМЕННО в ПРАКТИЧЕСКОЙ ТЕТРАДИ:</a:t>
            </a:r>
          </a:p>
          <a:p>
            <a:pPr marL="624078" indent="-514350">
              <a:buNone/>
            </a:pPr>
            <a:r>
              <a:rPr lang="ru-RU" dirty="0" smtClean="0"/>
              <a:t>а) К какой сфере – частного или публичного права – относится гражданское право? Обоснуйте свой ответ.</a:t>
            </a:r>
          </a:p>
          <a:p>
            <a:pPr marL="624078" indent="-514350">
              <a:buNone/>
            </a:pPr>
            <a:r>
              <a:rPr lang="ru-RU" dirty="0" smtClean="0"/>
              <a:t>б) Что такое филиалы и представительства юридического лица? Ответь на предложенный вопрос, используя дополнительную литературу и Интернет.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m/mtoOli69d8bf5prT7FxgSKzwqcnXWZBUEA1YN2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748464" y="6309320"/>
            <a:ext cx="395536" cy="432048"/>
          </a:xfrm>
          <a:prstGeom prst="rightArrow">
            <a:avLst>
              <a:gd name="adj1" fmla="val 50000"/>
              <a:gd name="adj2" fmla="val 1222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95916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388424" y="5949280"/>
            <a:ext cx="504056" cy="648072"/>
          </a:xfrm>
          <a:prstGeom prst="rightArrow">
            <a:avLst>
              <a:gd name="adj1" fmla="val 50000"/>
              <a:gd name="adj2" fmla="val 1222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 smtClean="0"/>
              <a:t>Гражданские правоотношения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420888"/>
            <a:ext cx="4680520" cy="7920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ПРИНЦИПЫ ГРАЖДАНСКИХ ПРАВООТНОШЕНИЙ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789040"/>
            <a:ext cx="1808508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Равенство </a:t>
            </a:r>
          </a:p>
          <a:p>
            <a:pPr algn="ctr"/>
            <a:r>
              <a:rPr lang="ru-RU" sz="2400" dirty="0" smtClean="0"/>
              <a:t>сторон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3789040"/>
            <a:ext cx="3086102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Имущественная</a:t>
            </a:r>
          </a:p>
          <a:p>
            <a:pPr algn="ctr"/>
            <a:r>
              <a:rPr lang="ru-RU" sz="2400" dirty="0" smtClean="0"/>
              <a:t>самостоятельность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3789040"/>
            <a:ext cx="3130985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Независимость,</a:t>
            </a:r>
          </a:p>
          <a:p>
            <a:pPr algn="ctr"/>
            <a:r>
              <a:rPr lang="ru-RU" sz="2400" dirty="0" smtClean="0"/>
              <a:t>автономность воли</a:t>
            </a:r>
            <a:endParaRPr lang="ru-RU" sz="24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788024" y="3212976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691680" y="3501008"/>
            <a:ext cx="576064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923928" y="350100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691680" y="350100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452320" y="350100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Объекты гражданских правоотношений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420888"/>
            <a:ext cx="4536504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b="1" u="sng" dirty="0" smtClean="0"/>
              <a:t>Вещи</a:t>
            </a:r>
            <a:r>
              <a:rPr lang="ru-RU" dirty="0" smtClean="0"/>
              <a:t> (включая деньги и ценные бумаги);</a:t>
            </a:r>
          </a:p>
          <a:p>
            <a:r>
              <a:rPr lang="ru-RU" dirty="0" smtClean="0"/>
              <a:t>2. </a:t>
            </a:r>
            <a:r>
              <a:rPr lang="ru-RU" b="1" u="sng" dirty="0" smtClean="0"/>
              <a:t>Имущественные права</a:t>
            </a:r>
            <a:r>
              <a:rPr lang="ru-RU" dirty="0" smtClean="0"/>
              <a:t> (например, право собственности);</a:t>
            </a:r>
          </a:p>
          <a:p>
            <a:r>
              <a:rPr lang="ru-RU" dirty="0" smtClean="0"/>
              <a:t>3. </a:t>
            </a:r>
            <a:r>
              <a:rPr lang="ru-RU" b="1" u="sng" dirty="0" smtClean="0"/>
              <a:t>Работы и услуги </a:t>
            </a:r>
            <a:r>
              <a:rPr lang="ru-RU" dirty="0" smtClean="0"/>
              <a:t>(например, перевозочные услуги или страхование);</a:t>
            </a:r>
          </a:p>
          <a:p>
            <a:r>
              <a:rPr lang="ru-RU" dirty="0" smtClean="0"/>
              <a:t>4. </a:t>
            </a:r>
            <a:r>
              <a:rPr lang="ru-RU" b="1" u="sng" dirty="0" smtClean="0"/>
              <a:t>Информация</a:t>
            </a:r>
            <a:endParaRPr lang="ru-RU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2420888"/>
            <a:ext cx="4104456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b="1" u="sng" dirty="0" smtClean="0"/>
              <a:t>Нематериальные блага </a:t>
            </a:r>
            <a:r>
              <a:rPr lang="ru-RU" dirty="0" smtClean="0"/>
              <a:t>(жизнь и здоровье, достоинство, честь и доброе имя);</a:t>
            </a:r>
          </a:p>
          <a:p>
            <a:r>
              <a:rPr lang="ru-RU" dirty="0" smtClean="0"/>
              <a:t>2. </a:t>
            </a:r>
            <a:r>
              <a:rPr lang="ru-RU" b="1" u="sng" dirty="0" smtClean="0"/>
              <a:t>Результаты интеллектуальной деятельности</a:t>
            </a:r>
            <a:r>
              <a:rPr lang="ru-RU" dirty="0" smtClean="0"/>
              <a:t>, в том числе исключительные права на них.</a:t>
            </a:r>
            <a:endParaRPr lang="ru-RU" dirty="0"/>
          </a:p>
        </p:txBody>
      </p:sp>
      <p:pic>
        <p:nvPicPr>
          <p:cNvPr id="1026" name="Picture 2" descr="https://stroy-krim24.ru/wp-content/uploads/2019/03/dom-s-erkero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869160"/>
            <a:ext cx="1800200" cy="1062118"/>
          </a:xfrm>
          <a:prstGeom prst="rect">
            <a:avLst/>
          </a:prstGeom>
          <a:noFill/>
        </p:spPr>
      </p:pic>
      <p:pic>
        <p:nvPicPr>
          <p:cNvPr id="1028" name="Picture 4" descr="https://www.kleo.ru/img/articles/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1" y="5013176"/>
            <a:ext cx="1837352" cy="1224136"/>
          </a:xfrm>
          <a:prstGeom prst="rect">
            <a:avLst/>
          </a:prstGeom>
          <a:noFill/>
        </p:spPr>
      </p:pic>
      <p:pic>
        <p:nvPicPr>
          <p:cNvPr id="1030" name="Picture 6" descr="https://avatars.mds.yandex.net/get-zen_doc/153246/pub_5da4bca24e057700aec6f8f2_5da4bce55eb26800b1d2ba82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365104"/>
            <a:ext cx="2771800" cy="207885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3923928" y="3573016"/>
            <a:ext cx="57606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Субъекты гражданских правоотношений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AutoNum type="arabicParenR"/>
            </a:pPr>
            <a:r>
              <a:rPr lang="ru-RU" sz="3200" b="1" u="sng" dirty="0" smtClean="0"/>
              <a:t>Физические лица</a:t>
            </a:r>
            <a:r>
              <a:rPr lang="ru-RU" sz="3200" dirty="0" smtClean="0"/>
              <a:t>, в том числе граждане России, иностранные граждане и лица без гражданства;</a:t>
            </a:r>
          </a:p>
          <a:p>
            <a:pPr marL="624078" indent="-514350">
              <a:buAutoNum type="arabicParenR"/>
            </a:pPr>
            <a:r>
              <a:rPr lang="ru-RU" sz="3200" dirty="0" smtClean="0"/>
              <a:t>Российские и иностранные </a:t>
            </a:r>
            <a:r>
              <a:rPr lang="ru-RU" sz="3200" b="1" u="sng" dirty="0" smtClean="0"/>
              <a:t>юридические лица</a:t>
            </a:r>
            <a:r>
              <a:rPr lang="ru-RU" sz="3200" dirty="0" smtClean="0"/>
              <a:t>;</a:t>
            </a:r>
          </a:p>
          <a:p>
            <a:pPr marL="624078" indent="-514350">
              <a:buAutoNum type="arabicParenR"/>
            </a:pPr>
            <a:r>
              <a:rPr lang="ru-RU" sz="3200" b="1" u="sng" dirty="0" smtClean="0"/>
              <a:t>Российская Федерация, субъекты Российской Федерации, муниципальные образования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1259632" y="4437112"/>
            <a:ext cx="72008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ВСПОМНИ ЧТО ТАКОЕ ПРАВОСУБЪЕКТНОСТЬ?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068960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Физические лица обладают гражданской </a:t>
            </a:r>
            <a:r>
              <a:rPr lang="ru-RU" sz="2400" b="1" u="sng" dirty="0" err="1" smtClean="0"/>
              <a:t>правосубъектностью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Физическое лицо – человек, который обладает определенными характеристиками.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Физическое лицо как субъект права</a:t>
            </a:r>
            <a:endParaRPr lang="ru-RU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3347864" y="2996952"/>
            <a:ext cx="3960440" cy="1800200"/>
          </a:xfrm>
          <a:prstGeom prst="wedgeEllipseCallout">
            <a:avLst>
              <a:gd name="adj1" fmla="val -53778"/>
              <a:gd name="adj2" fmla="val -641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каждого человека есть </a:t>
            </a:r>
            <a:r>
              <a:rPr lang="ru-RU" i="1" dirty="0" smtClean="0"/>
              <a:t>ФИО</a:t>
            </a:r>
            <a:r>
              <a:rPr lang="ru-RU" dirty="0" smtClean="0"/>
              <a:t> и </a:t>
            </a:r>
            <a:r>
              <a:rPr lang="ru-RU" i="1" dirty="0" smtClean="0"/>
              <a:t>местожительства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95536" y="4149080"/>
            <a:ext cx="1584176" cy="15121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!</a:t>
            </a:r>
            <a:endParaRPr lang="ru-RU" sz="7200" b="1" dirty="0"/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179512" y="5949280"/>
            <a:ext cx="971600" cy="764704"/>
          </a:xfrm>
          <a:prstGeom prst="rightArrow">
            <a:avLst>
              <a:gd name="adj1" fmla="val 50000"/>
              <a:gd name="adj2" fmla="val 1686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4" grpId="1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500</TotalTime>
  <Words>960</Words>
  <Application>Microsoft Office PowerPoint</Application>
  <PresentationFormat>Экран (4:3)</PresentationFormat>
  <Paragraphs>134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Открытая</vt:lpstr>
      <vt:lpstr>Гражданское право</vt:lpstr>
      <vt:lpstr>План</vt:lpstr>
      <vt:lpstr>Слайд 3</vt:lpstr>
      <vt:lpstr>Слайд 4</vt:lpstr>
      <vt:lpstr>Слайд 5</vt:lpstr>
      <vt:lpstr>Гражданские правоотношения</vt:lpstr>
      <vt:lpstr>Объекты гражданских правоотношений</vt:lpstr>
      <vt:lpstr>Субъекты гражданских правоотношений</vt:lpstr>
      <vt:lpstr>Физическое лицо как субъект права</vt:lpstr>
      <vt:lpstr>ГРАЖДАНСКАЯ ПРАВОСУБЪЕКТНОСТЬ</vt:lpstr>
      <vt:lpstr>ЗАПОМНИ!</vt:lpstr>
      <vt:lpstr>Слайд 12</vt:lpstr>
      <vt:lpstr>Слайд 13</vt:lpstr>
      <vt:lpstr>Слайд 14</vt:lpstr>
      <vt:lpstr>Слайд 15</vt:lpstr>
      <vt:lpstr>Юридические лица как субъекты права</vt:lpstr>
      <vt:lpstr>Отличительные признаки юридических лиц:</vt:lpstr>
      <vt:lpstr>Отличительные признаки юридических лиц:</vt:lpstr>
      <vt:lpstr>Слайд 19</vt:lpstr>
      <vt:lpstr>Слайд 20</vt:lpstr>
      <vt:lpstr>Слайд 21</vt:lpstr>
      <vt:lpstr>Юридическое лицо:</vt:lpstr>
      <vt:lpstr>Формы юридических лиц</vt:lpstr>
      <vt:lpstr>КОММЕРЧЕСКИЕ НЕГОСУДАРСТВЕННЫЕ ЮРИДИЧЕСКИЕ ЛИЦА </vt:lpstr>
      <vt:lpstr>Содержание гражданских правоотношений</vt:lpstr>
      <vt:lpstr>Конституция РФ</vt:lpstr>
      <vt:lpstr>Гражданский кодекс РФ</vt:lpstr>
      <vt:lpstr>Обычаи делового оборота</vt:lpstr>
      <vt:lpstr>Международные пакты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право</dc:title>
  <dc:creator>User</dc:creator>
  <cp:lastModifiedBy>User</cp:lastModifiedBy>
  <cp:revision>43</cp:revision>
  <dcterms:created xsi:type="dcterms:W3CDTF">2020-04-05T12:46:27Z</dcterms:created>
  <dcterms:modified xsi:type="dcterms:W3CDTF">2020-04-09T10:54:18Z</dcterms:modified>
</cp:coreProperties>
</file>