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308" r:id="rId3"/>
    <p:sldId id="319" r:id="rId4"/>
    <p:sldId id="317" r:id="rId5"/>
    <p:sldId id="321" r:id="rId6"/>
    <p:sldId id="322" r:id="rId7"/>
    <p:sldId id="323" r:id="rId8"/>
    <p:sldId id="325" r:id="rId9"/>
    <p:sldId id="327" r:id="rId10"/>
    <p:sldId id="324" r:id="rId11"/>
    <p:sldId id="326" r:id="rId12"/>
    <p:sldId id="31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B441"/>
    <a:srgbClr val="3B916A"/>
    <a:srgbClr val="008000"/>
    <a:srgbClr val="2019B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09" autoAdjust="0"/>
    <p:restoredTop sz="94660"/>
  </p:normalViewPr>
  <p:slideViewPr>
    <p:cSldViewPr>
      <p:cViewPr varScale="1">
        <p:scale>
          <a:sx n="73" d="100"/>
          <a:sy n="73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EAB02A4-1F63-4CFB-9115-07AD7ED2E0B7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3C20BF6-4CA0-45F1-9015-EF3BD5173B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00E81-206C-48DB-A33B-96D5F1D00D52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58A14-9395-49C8-9C28-4FBB3AEA94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C768A-A5F8-4765-B717-5F9C52280A51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7412B-3A3F-42A7-8811-5FE466C8A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9EB54-676A-4E3C-BBB2-BC9CBC2E4B5E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CD5F9-5C0C-4CFF-8EE5-663D401AEF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EE170-A81A-4E92-AF7C-74BD98FD1AAA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76632-CBFD-4DCB-B2B4-9CEAC1732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F7D72-B643-411D-B78B-83DAB6C773FA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1D46B-E32D-4599-B33A-392B46C33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E2A11-2686-4FA9-A16E-FBD62EB18AD4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FF580-EB70-4A9C-9E0E-8BBAAC6EA0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1B3EE-F89A-4106-BEFC-AE23B4A67E47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DCFF4-5155-45BF-9660-63CF7C7080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F5D0C-0B43-4553-849D-AEE12310EB83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F017E-60FC-4FFD-B9E6-A7774495E8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9B2160-B907-42A6-AFB9-8026F169E46D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3850286-A034-4129-BE6A-085763E1DD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8" r:id="rId2"/>
    <p:sldLayoutId id="2147483670" r:id="rId3"/>
    <p:sldLayoutId id="2147483667" r:id="rId4"/>
    <p:sldLayoutId id="2147483671" r:id="rId5"/>
    <p:sldLayoutId id="2147483672" r:id="rId6"/>
    <p:sldLayoutId id="2147483666" r:id="rId7"/>
    <p:sldLayoutId id="2147483673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ELENA\Desktop\muzlome_DetkiTV_-_Mishka_kosolapyjj_po_lesu_idjot_55097503%20(6)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Box 2"/>
          <p:cNvSpPr txBox="1">
            <a:spLocks noChangeArrowheads="1"/>
          </p:cNvSpPr>
          <p:nvPr/>
        </p:nvSpPr>
        <p:spPr bwMode="auto">
          <a:xfrm>
            <a:off x="250825" y="323850"/>
            <a:ext cx="8713788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Государственное бюджетное общеобразовательное учреждение Школа №1381 </a:t>
            </a:r>
          </a:p>
          <a:p>
            <a:pPr algn="ctr"/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7200" b="1" i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66" name="Прямоугольник 4"/>
          <p:cNvSpPr>
            <a:spLocks noChangeArrowheads="1"/>
          </p:cNvSpPr>
          <p:nvPr/>
        </p:nvSpPr>
        <p:spPr bwMode="auto">
          <a:xfrm>
            <a:off x="5364163" y="4941888"/>
            <a:ext cx="3529012" cy="128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5125" indent="-255588" algn="ctr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2" pitchFamily="18" charset="2"/>
              <a:buNone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Подготовили педагоги:        </a:t>
            </a:r>
          </a:p>
          <a:p>
            <a:pPr marL="365125" indent="-255588" algn="ctr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2" pitchFamily="18" charset="2"/>
              <a:buNone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Киселёва  О.А.</a:t>
            </a:r>
          </a:p>
          <a:p>
            <a:pPr marL="365125" indent="-255588" algn="ctr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2" pitchFamily="18" charset="2"/>
              <a:buNone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Титова Е.В. </a:t>
            </a:r>
          </a:p>
        </p:txBody>
      </p:sp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250825" y="908050"/>
            <a:ext cx="8642350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>
                <a:solidFill>
                  <a:srgbClr val="FF0000"/>
                </a:solidFill>
                <a:latin typeface="Times New Roman" pitchFamily="18" charset="0"/>
              </a:rPr>
              <a:t>Игра – квест</a:t>
            </a:r>
          </a:p>
          <a:p>
            <a:pPr algn="ctr"/>
            <a:r>
              <a:rPr lang="ru-RU" sz="4000" b="1" i="1">
                <a:solidFill>
                  <a:srgbClr val="2019B3"/>
                </a:solidFill>
                <a:latin typeface="Times New Roman" pitchFamily="18" charset="0"/>
              </a:rPr>
              <a:t>«Весеннее приключение медвежонка в лесу»</a:t>
            </a:r>
          </a:p>
          <a:p>
            <a:pPr algn="ctr"/>
            <a:r>
              <a:rPr lang="ru-RU" sz="3600" b="1" i="1">
                <a:solidFill>
                  <a:schemeClr val="hlink"/>
                </a:solidFill>
                <a:latin typeface="Times New Roman" pitchFamily="18" charset="0"/>
              </a:rPr>
              <a:t>Для родителей с детьми 4-5 лет</a:t>
            </a:r>
          </a:p>
        </p:txBody>
      </p:sp>
      <p:pic>
        <p:nvPicPr>
          <p:cNvPr id="6" name="Рисунок 5" descr="129686925_1434543902_utrovlesu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575" y="3279775"/>
            <a:ext cx="4767263" cy="3584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4075" y="260350"/>
            <a:ext cx="5256213" cy="865188"/>
          </a:xfrm>
          <a:prstGeom prst="rect">
            <a:avLst/>
          </a:prstGeom>
          <a:solidFill>
            <a:srgbClr val="92D050"/>
          </a:solidFill>
          <a:ln w="57150">
            <a:solidFill>
              <a:srgbClr val="0066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2019B3"/>
                </a:solidFill>
              </a:rPr>
              <a:t>А вот и ещё письмо!</a:t>
            </a:r>
          </a:p>
          <a:p>
            <a:pPr algn="ctr">
              <a:defRPr/>
            </a:pPr>
            <a:endParaRPr lang="ru-RU" sz="2400" b="1" dirty="0">
              <a:solidFill>
                <a:srgbClr val="2019B3"/>
              </a:solidFill>
              <a:latin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763713" y="1125538"/>
            <a:ext cx="5832475" cy="18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2019B3"/>
                </a:solidFill>
                <a:latin typeface="Times New Roman" pitchFamily="18" charset="0"/>
              </a:rPr>
              <a:t> </a:t>
            </a:r>
            <a:r>
              <a:rPr lang="ru-RU">
                <a:solidFill>
                  <a:srgbClr val="008000"/>
                </a:solidFill>
              </a:rPr>
              <a:t>Дорогой друг, как только ты пройдешь по лабиринту, то попадешь в то место, где медведь спрятал бочку с медом</a:t>
            </a:r>
            <a:endParaRPr lang="ru-RU">
              <a:solidFill>
                <a:srgbClr val="008000"/>
              </a:solidFill>
              <a:latin typeface="Times New Roman" pitchFamily="18" charset="0"/>
            </a:endParaRPr>
          </a:p>
        </p:txBody>
      </p:sp>
      <p:sp>
        <p:nvSpPr>
          <p:cNvPr id="20483" name="Прямоугольник 11"/>
          <p:cNvSpPr>
            <a:spLocks noChangeArrowheads="1"/>
          </p:cNvSpPr>
          <p:nvPr/>
        </p:nvSpPr>
        <p:spPr bwMode="auto">
          <a:xfrm>
            <a:off x="2195513" y="3429000"/>
            <a:ext cx="457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/>
          </a:p>
        </p:txBody>
      </p:sp>
      <p:pic>
        <p:nvPicPr>
          <p:cNvPr id="7" name="Рисунок 6" descr="orig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0350"/>
            <a:ext cx="217963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post-2055042-13590180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3068638"/>
            <a:ext cx="3744912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2fdec6f6c3763826803d1259330381c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36638" y="2992438"/>
            <a:ext cx="1816100" cy="1519237"/>
          </a:xfrm>
          <a:prstGeom prst="rect">
            <a:avLst/>
          </a:prstGeom>
          <a:noFill/>
        </p:spPr>
      </p:pic>
      <p:pic>
        <p:nvPicPr>
          <p:cNvPr id="14" name="Picture 14" descr="dc64261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92950" y="5445125"/>
            <a:ext cx="1439863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хема 7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188" y="1066800"/>
            <a:ext cx="4779962" cy="4724400"/>
          </a:xfrm>
          <a:prstGeom prst="rect">
            <a:avLst/>
          </a:prstGeom>
          <a:noFill/>
        </p:spPr>
      </p:pic>
      <p:pic>
        <p:nvPicPr>
          <p:cNvPr id="9" name="Схема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22763" y="993775"/>
            <a:ext cx="4625975" cy="4943475"/>
          </a:xfrm>
          <a:prstGeom prst="rect">
            <a:avLst/>
          </a:prstGeom>
          <a:noFill/>
        </p:spPr>
      </p:pic>
      <p:pic>
        <p:nvPicPr>
          <p:cNvPr id="21507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9975" y="4365625"/>
            <a:ext cx="4679950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Прямоугольник 4"/>
          <p:cNvSpPr>
            <a:spLocks noChangeArrowheads="1"/>
          </p:cNvSpPr>
          <p:nvPr/>
        </p:nvSpPr>
        <p:spPr bwMode="auto">
          <a:xfrm>
            <a:off x="395288" y="692150"/>
            <a:ext cx="849788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18B441"/>
                </a:solidFill>
                <a:cs typeface="Andalus" pitchFamily="18" charset="-78"/>
              </a:rPr>
              <a:t>Молодец, </a:t>
            </a:r>
          </a:p>
          <a:p>
            <a:pPr algn="ctr"/>
            <a:r>
              <a:rPr lang="ru-RU" b="1">
                <a:solidFill>
                  <a:srgbClr val="18B441"/>
                </a:solidFill>
                <a:cs typeface="Andalus" pitchFamily="18" charset="-78"/>
              </a:rPr>
              <a:t>ты хорошо справился со всеми заданиями </a:t>
            </a:r>
          </a:p>
          <a:p>
            <a:pPr algn="ctr"/>
            <a:r>
              <a:rPr lang="ru-RU" b="1">
                <a:solidFill>
                  <a:srgbClr val="18B441"/>
                </a:solidFill>
                <a:cs typeface="Andalus" pitchFamily="18" charset="-78"/>
              </a:rPr>
              <a:t>и помог медведю найти бочку с медом. </a:t>
            </a:r>
          </a:p>
          <a:p>
            <a:pPr algn="ctr"/>
            <a:r>
              <a:rPr lang="ru-RU" b="1">
                <a:solidFill>
                  <a:srgbClr val="18B441"/>
                </a:solidFill>
                <a:cs typeface="Andalus" pitchFamily="18" charset="-78"/>
              </a:rPr>
              <a:t>Но пришла пора нам прощаться с ним.</a:t>
            </a:r>
            <a:endParaRPr lang="ru-RU" b="1">
              <a:solidFill>
                <a:srgbClr val="18B441"/>
              </a:solidFill>
              <a:latin typeface="Bookman Old Style" pitchFamily="18" charset="0"/>
              <a:cs typeface="Andalus" pitchFamily="18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 descr="C%D0%BF%D0%B0%D1%81%D0%B8%D0%B1%D0%BE-%D0%B7%D0%B0-%D0%B2%D0%BD%D0%B8%D0%BC%D0%B0%D0%BD%D0%B8%D0%B5-%D0%BA%D0%B0%D1%80%D1%82%D0%B8%D0%BD%D0%BA%D0%B8-%D0%B4%D0%BB%D1%8F-%D0%BF%D1%80%D0%B5%D0%B7%D0%B5%D0%BD%D1%82%D0%B0%D1%86%D0%B8%D0%B8-%D0%BF%D0%BE%D0%B4%D0%B1%D0%BE%D1%80%D0%BA%D0%B0-36-%D1%88%D1%82%D1%83%D0%BA-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35150" y="260350"/>
            <a:ext cx="5257800" cy="1296988"/>
          </a:xfrm>
          <a:prstGeom prst="rect">
            <a:avLst/>
          </a:prstGeom>
          <a:solidFill>
            <a:srgbClr val="92D050"/>
          </a:solidFill>
          <a:ln w="57150">
            <a:solidFill>
              <a:srgbClr val="0066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2019B3"/>
                </a:solidFill>
                <a:latin typeface="Times New Roman" pitchFamily="18" charset="0"/>
              </a:rPr>
              <a:t>Посмотри, нам сегодня пришло письмо. Давай прочитаем и узнаем, что в нем написано и от кого?</a:t>
            </a:r>
            <a:endParaRPr lang="ru-RU" sz="2400" b="1" dirty="0">
              <a:solidFill>
                <a:srgbClr val="00660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68313" y="1700213"/>
            <a:ext cx="4572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chemeClr val="hlink"/>
                </a:solidFill>
                <a:latin typeface="Times New Roman" pitchFamily="18" charset="0"/>
              </a:rPr>
              <a:t>Рыхлый снег на солнце тает</a:t>
            </a:r>
          </a:p>
          <a:p>
            <a:pPr algn="ctr"/>
            <a:r>
              <a:rPr lang="ru-RU">
                <a:solidFill>
                  <a:schemeClr val="hlink"/>
                </a:solidFill>
                <a:latin typeface="Times New Roman" pitchFamily="18" charset="0"/>
              </a:rPr>
              <a:t>Ветерок в ветвях играет</a:t>
            </a:r>
          </a:p>
          <a:p>
            <a:pPr algn="ctr"/>
            <a:r>
              <a:rPr lang="ru-RU">
                <a:solidFill>
                  <a:schemeClr val="hlink"/>
                </a:solidFill>
                <a:latin typeface="Times New Roman" pitchFamily="18" charset="0"/>
              </a:rPr>
              <a:t>Звонче птичьи голоса</a:t>
            </a:r>
          </a:p>
          <a:p>
            <a:pPr algn="ctr"/>
            <a:r>
              <a:rPr lang="ru-RU">
                <a:solidFill>
                  <a:schemeClr val="hlink"/>
                </a:solidFill>
                <a:latin typeface="Times New Roman" pitchFamily="18" charset="0"/>
              </a:rPr>
              <a:t>Значит пишет нам…</a:t>
            </a:r>
            <a:endParaRPr lang="ru-RU" b="1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2339975" y="3933825"/>
            <a:ext cx="45720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08000"/>
                </a:solidFill>
                <a:latin typeface="Times New Roman" pitchFamily="18" charset="0"/>
              </a:rPr>
              <a:t>Какие признаки весны ты знаешь?</a:t>
            </a:r>
          </a:p>
          <a:p>
            <a:pPr algn="ctr"/>
            <a:r>
              <a:rPr lang="ru-RU">
                <a:solidFill>
                  <a:srgbClr val="008000"/>
                </a:solidFill>
                <a:latin typeface="Times New Roman" pitchFamily="18" charset="0"/>
              </a:rPr>
              <a:t>Какие месяца есть у весны?</a:t>
            </a:r>
          </a:p>
          <a:p>
            <a:pPr algn="ctr"/>
            <a:r>
              <a:rPr lang="ru-RU">
                <a:solidFill>
                  <a:srgbClr val="008000"/>
                </a:solidFill>
                <a:latin typeface="Times New Roman" pitchFamily="18" charset="0"/>
              </a:rPr>
              <a:t>Какие первые цветы появляются первыми? </a:t>
            </a:r>
            <a:endParaRPr lang="ru-RU"/>
          </a:p>
        </p:txBody>
      </p:sp>
      <p:pic>
        <p:nvPicPr>
          <p:cNvPr id="21" name="Рисунок 20" descr="Vesna_GIF_animatciia_zhivye_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1763" y="1841500"/>
            <a:ext cx="3432175" cy="1912938"/>
          </a:xfrm>
          <a:prstGeom prst="rect">
            <a:avLst/>
          </a:prstGeom>
          <a:noFill/>
        </p:spPr>
      </p:pic>
      <p:pic>
        <p:nvPicPr>
          <p:cNvPr id="4" name="Рисунок 3" descr="orig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0350"/>
            <a:ext cx="217963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8175" y="260350"/>
            <a:ext cx="5256213" cy="1152525"/>
          </a:xfrm>
          <a:prstGeom prst="rect">
            <a:avLst/>
          </a:prstGeom>
          <a:solidFill>
            <a:srgbClr val="92D050"/>
          </a:solidFill>
          <a:ln w="57150">
            <a:solidFill>
              <a:srgbClr val="0066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2019B3"/>
                </a:solidFill>
                <a:latin typeface="Times New Roman" pitchFamily="18" charset="0"/>
              </a:rPr>
              <a:t>Кто впадает в зимнюю спячку и просыпается с приходом Весны?</a:t>
            </a:r>
            <a:endParaRPr lang="ru-RU" sz="2400" b="1" dirty="0">
              <a:solidFill>
                <a:srgbClr val="006600"/>
              </a:solidFill>
              <a:latin typeface="Bookman Old Style" pitchFamily="18" charset="0"/>
            </a:endParaRPr>
          </a:p>
        </p:txBody>
      </p:sp>
      <p:pic>
        <p:nvPicPr>
          <p:cNvPr id="13314" name="Рисунок 3" descr="orig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911975" y="0"/>
            <a:ext cx="2232025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Прямоугольник 10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89250" y="3870325"/>
            <a:ext cx="3170238" cy="909638"/>
          </a:xfrm>
          <a:prstGeom prst="rect">
            <a:avLst/>
          </a:prstGeom>
          <a:noFill/>
        </p:spPr>
      </p:pic>
      <p:pic>
        <p:nvPicPr>
          <p:cNvPr id="9" name="Рисунок 8" descr="hello_html_m19de14a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74913" y="1481138"/>
            <a:ext cx="3962400" cy="2530475"/>
          </a:xfrm>
          <a:prstGeom prst="rect">
            <a:avLst/>
          </a:prstGeom>
          <a:noFill/>
        </p:spPr>
      </p:pic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971550" y="4724400"/>
            <a:ext cx="734536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2019B3"/>
                </a:solidFill>
                <a:latin typeface="Times New Roman" pitchFamily="18" charset="0"/>
              </a:rPr>
              <a:t>Наш медведь проснулся и очень хочет кушать, но он забыл куда спрятал бочку с медом. Поможем нашему медведю преодолеть препятствия и найти бочку с медом?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925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925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192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192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1050" y="260350"/>
            <a:ext cx="5257800" cy="1152525"/>
          </a:xfrm>
          <a:prstGeom prst="rect">
            <a:avLst/>
          </a:prstGeom>
          <a:solidFill>
            <a:srgbClr val="92D050"/>
          </a:solidFill>
          <a:ln w="57150">
            <a:solidFill>
              <a:srgbClr val="0066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2019B3"/>
                </a:solidFill>
              </a:rPr>
              <a:t>А теперь -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2019B3"/>
                </a:solidFill>
              </a:rPr>
              <a:t>Физкультминутка</a:t>
            </a:r>
            <a:endParaRPr lang="ru-RU" sz="2400" dirty="0">
              <a:solidFill>
                <a:srgbClr val="2019B3"/>
              </a:solidFill>
            </a:endParaRPr>
          </a:p>
        </p:txBody>
      </p:sp>
      <p:pic>
        <p:nvPicPr>
          <p:cNvPr id="7" name="Picture 7" descr="img2"/>
          <p:cNvPicPr>
            <a:picLocks noChangeAspect="1" noChangeArrowheads="1"/>
          </p:cNvPicPr>
          <p:nvPr/>
        </p:nvPicPr>
        <p:blipFill>
          <a:blip r:embed="rId3" cstate="screen"/>
          <a:srcRect l="30970" t="17893" r="33295" b="7552"/>
          <a:stretch>
            <a:fillRect/>
          </a:stretch>
        </p:blipFill>
        <p:spPr bwMode="auto">
          <a:xfrm>
            <a:off x="7668344" y="332656"/>
            <a:ext cx="1080120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img2"/>
          <p:cNvPicPr>
            <a:picLocks noChangeAspect="1" noChangeArrowheads="1"/>
          </p:cNvPicPr>
          <p:nvPr/>
        </p:nvPicPr>
        <p:blipFill>
          <a:blip r:embed="rId3" cstate="screen"/>
          <a:srcRect l="30970" t="17893" r="33295" b="7552"/>
          <a:stretch>
            <a:fillRect/>
          </a:stretch>
        </p:blipFill>
        <p:spPr bwMode="auto">
          <a:xfrm>
            <a:off x="467544" y="332656"/>
            <a:ext cx="1080120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muzlome_DetkiTV_-_Mishka_kosolapyjj_po_lesu_idjot_55097503 (6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140200" y="1557338"/>
            <a:ext cx="936625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img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22388" y="2487613"/>
            <a:ext cx="5956300" cy="4108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253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4075" y="260350"/>
            <a:ext cx="5256213" cy="1152525"/>
          </a:xfrm>
          <a:prstGeom prst="rect">
            <a:avLst/>
          </a:prstGeom>
          <a:solidFill>
            <a:srgbClr val="92D050"/>
          </a:solidFill>
          <a:ln w="57150">
            <a:solidFill>
              <a:srgbClr val="0066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2019B3"/>
                </a:solidFill>
                <a:latin typeface="Times New Roman" pitchFamily="18" charset="0"/>
              </a:rPr>
              <a:t>Давай посчитаем считалочку и отправимся в лес помогать медвежонку</a:t>
            </a:r>
            <a:endParaRPr lang="ru-RU" sz="2400" b="1" dirty="0">
              <a:solidFill>
                <a:srgbClr val="00660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339975" y="1844675"/>
            <a:ext cx="4572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2019B3"/>
                </a:solidFill>
                <a:latin typeface="Times New Roman" pitchFamily="18" charset="0"/>
              </a:rPr>
              <a:t> </a:t>
            </a:r>
            <a:r>
              <a:rPr lang="ru-RU" b="1">
                <a:solidFill>
                  <a:schemeClr val="hlink"/>
                </a:solidFill>
                <a:latin typeface="Times New Roman" pitchFamily="18" charset="0"/>
              </a:rPr>
              <a:t>По лесу медведь идет,</a:t>
            </a:r>
          </a:p>
          <a:p>
            <a:pPr algn="ctr"/>
            <a:r>
              <a:rPr lang="ru-RU" b="1">
                <a:solidFill>
                  <a:schemeClr val="hlink"/>
                </a:solidFill>
                <a:latin typeface="Times New Roman" pitchFamily="18" charset="0"/>
              </a:rPr>
              <a:t>-Он голодный ищет мед,</a:t>
            </a:r>
          </a:p>
          <a:p>
            <a:pPr algn="ctr"/>
            <a:r>
              <a:rPr lang="ru-RU" b="1">
                <a:solidFill>
                  <a:schemeClr val="hlink"/>
                </a:solidFill>
                <a:latin typeface="Times New Roman" pitchFamily="18" charset="0"/>
              </a:rPr>
              <a:t>-Надо с ним поиграть,</a:t>
            </a:r>
          </a:p>
          <a:p>
            <a:pPr algn="ctr"/>
            <a:r>
              <a:rPr lang="ru-RU" b="1">
                <a:solidFill>
                  <a:schemeClr val="hlink"/>
                </a:solidFill>
                <a:latin typeface="Times New Roman" pitchFamily="18" charset="0"/>
              </a:rPr>
              <a:t>-Все загадки отгадать</a:t>
            </a:r>
          </a:p>
          <a:p>
            <a:pPr algn="ctr"/>
            <a:r>
              <a:rPr lang="ru-RU" b="1">
                <a:solidFill>
                  <a:schemeClr val="hlink"/>
                </a:solidFill>
                <a:latin typeface="Times New Roman" pitchFamily="18" charset="0"/>
              </a:rPr>
              <a:t>-Чтобы мед отыскать</a:t>
            </a:r>
          </a:p>
          <a:p>
            <a:pPr algn="ctr"/>
            <a:endParaRPr lang="ru-RU" b="1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5363" name="Прямоугольник 11"/>
          <p:cNvSpPr>
            <a:spLocks noChangeArrowheads="1"/>
          </p:cNvSpPr>
          <p:nvPr/>
        </p:nvSpPr>
        <p:spPr bwMode="auto">
          <a:xfrm>
            <a:off x="2195513" y="3429000"/>
            <a:ext cx="457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/>
          </a:p>
        </p:txBody>
      </p:sp>
      <p:pic>
        <p:nvPicPr>
          <p:cNvPr id="10" name="Рисунок 9" descr="2JCo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4005263"/>
            <a:ext cx="2636838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4075" y="260350"/>
            <a:ext cx="5256213" cy="1152525"/>
          </a:xfrm>
          <a:prstGeom prst="rect">
            <a:avLst/>
          </a:prstGeom>
          <a:solidFill>
            <a:srgbClr val="92D050"/>
          </a:solidFill>
          <a:ln w="57150">
            <a:solidFill>
              <a:srgbClr val="0066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2019B3"/>
                </a:solidFill>
                <a:latin typeface="Times New Roman" pitchFamily="18" charset="0"/>
              </a:rPr>
              <a:t>Ты загадку отгадай,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2019B3"/>
                </a:solidFill>
                <a:latin typeface="Times New Roman" pitchFamily="18" charset="0"/>
              </a:rPr>
              <a:t>что в них спрятано -узнай!</a:t>
            </a:r>
            <a:endParaRPr lang="ru-RU" sz="2400" b="1" dirty="0">
              <a:solidFill>
                <a:srgbClr val="2019B3"/>
              </a:solidFill>
              <a:latin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339975" y="1844675"/>
            <a:ext cx="4572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>
                <a:solidFill>
                  <a:srgbClr val="2019B3"/>
                </a:solidFill>
                <a:latin typeface="Times New Roman" pitchFamily="18" charset="0"/>
              </a:rPr>
              <a:t> </a:t>
            </a:r>
            <a:r>
              <a:rPr lang="ru-RU">
                <a:solidFill>
                  <a:schemeClr val="hlink"/>
                </a:solidFill>
                <a:latin typeface="Times New Roman" pitchFamily="18" charset="0"/>
              </a:rPr>
              <a:t>На лесной проталинке</a:t>
            </a:r>
          </a:p>
          <a:p>
            <a:pPr>
              <a:buFontTx/>
              <a:buChar char="-"/>
            </a:pPr>
            <a:r>
              <a:rPr lang="ru-RU">
                <a:solidFill>
                  <a:schemeClr val="hlink"/>
                </a:solidFill>
                <a:latin typeface="Times New Roman" pitchFamily="18" charset="0"/>
              </a:rPr>
              <a:t>Вырос цветик маленький</a:t>
            </a:r>
          </a:p>
          <a:p>
            <a:pPr>
              <a:buFontTx/>
              <a:buChar char="-"/>
            </a:pPr>
            <a:r>
              <a:rPr lang="ru-RU">
                <a:solidFill>
                  <a:schemeClr val="hlink"/>
                </a:solidFill>
                <a:latin typeface="Times New Roman" pitchFamily="18" charset="0"/>
              </a:rPr>
              <a:t>Прячется валежник</a:t>
            </a:r>
          </a:p>
          <a:p>
            <a:pPr>
              <a:buFontTx/>
              <a:buChar char="-"/>
            </a:pPr>
            <a:r>
              <a:rPr lang="ru-RU">
                <a:solidFill>
                  <a:schemeClr val="hlink"/>
                </a:solidFill>
                <a:latin typeface="Times New Roman" pitchFamily="18" charset="0"/>
              </a:rPr>
              <a:t>Беленький…</a:t>
            </a:r>
            <a:endParaRPr lang="ru-RU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6387" name="Прямоугольник 11"/>
          <p:cNvSpPr>
            <a:spLocks noChangeArrowheads="1"/>
          </p:cNvSpPr>
          <p:nvPr/>
        </p:nvSpPr>
        <p:spPr bwMode="auto">
          <a:xfrm>
            <a:off x="2195513" y="3429000"/>
            <a:ext cx="457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/>
          </a:p>
        </p:txBody>
      </p:sp>
      <p:pic>
        <p:nvPicPr>
          <p:cNvPr id="10" name="Рисунок 9" descr="2JC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6075" y="3786188"/>
            <a:ext cx="5772150" cy="3078162"/>
          </a:xfrm>
          <a:prstGeom prst="rect">
            <a:avLst/>
          </a:prstGeom>
          <a:noFill/>
        </p:spPr>
      </p:pic>
      <p:pic>
        <p:nvPicPr>
          <p:cNvPr id="9" name="Прямоугольник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27438" y="3011488"/>
            <a:ext cx="4979987" cy="901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4075" y="260350"/>
            <a:ext cx="5256213" cy="1152525"/>
          </a:xfrm>
          <a:prstGeom prst="rect">
            <a:avLst/>
          </a:prstGeom>
          <a:solidFill>
            <a:srgbClr val="92D050"/>
          </a:solidFill>
          <a:ln w="57150">
            <a:solidFill>
              <a:srgbClr val="0066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2019B3"/>
                </a:solidFill>
                <a:latin typeface="Times New Roman" pitchFamily="18" charset="0"/>
              </a:rPr>
              <a:t>Ты загадку отгадай,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2019B3"/>
                </a:solidFill>
                <a:latin typeface="Times New Roman" pitchFamily="18" charset="0"/>
              </a:rPr>
              <a:t>что там спрятано узнай!</a:t>
            </a:r>
            <a:endParaRPr lang="ru-RU" sz="2400" b="1" dirty="0">
              <a:solidFill>
                <a:srgbClr val="2019B3"/>
              </a:solidFill>
              <a:latin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339975" y="1844675"/>
            <a:ext cx="4572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2019B3"/>
                </a:solidFill>
                <a:latin typeface="Times New Roman" pitchFamily="18" charset="0"/>
              </a:rPr>
              <a:t> </a:t>
            </a:r>
            <a:r>
              <a:rPr lang="ru-RU">
                <a:solidFill>
                  <a:srgbClr val="008000"/>
                </a:solidFill>
                <a:latin typeface="Times New Roman" pitchFamily="18" charset="0"/>
              </a:rPr>
              <a:t>Мишка вылез из берлоги</a:t>
            </a:r>
          </a:p>
          <a:p>
            <a:r>
              <a:rPr lang="ru-RU">
                <a:solidFill>
                  <a:srgbClr val="008000"/>
                </a:solidFill>
                <a:latin typeface="Times New Roman" pitchFamily="18" charset="0"/>
              </a:rPr>
              <a:t>-Грязь и лужи на дороге</a:t>
            </a:r>
          </a:p>
          <a:p>
            <a:r>
              <a:rPr lang="ru-RU">
                <a:solidFill>
                  <a:srgbClr val="008000"/>
                </a:solidFill>
                <a:latin typeface="Times New Roman" pitchFamily="18" charset="0"/>
              </a:rPr>
              <a:t>-В небе жаворонка трель</a:t>
            </a:r>
          </a:p>
          <a:p>
            <a:r>
              <a:rPr lang="ru-RU">
                <a:solidFill>
                  <a:srgbClr val="008000"/>
                </a:solidFill>
                <a:latin typeface="Times New Roman" pitchFamily="18" charset="0"/>
              </a:rPr>
              <a:t>-В гости к нам идёт…</a:t>
            </a:r>
            <a:endParaRPr lang="ru-RU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7411" name="Прямоугольник 11"/>
          <p:cNvSpPr>
            <a:spLocks noChangeArrowheads="1"/>
          </p:cNvSpPr>
          <p:nvPr/>
        </p:nvSpPr>
        <p:spPr bwMode="auto">
          <a:xfrm>
            <a:off x="2195513" y="3429000"/>
            <a:ext cx="457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/>
          </a:p>
        </p:txBody>
      </p:sp>
      <p:pic>
        <p:nvPicPr>
          <p:cNvPr id="10" name="Рисунок 9" descr="2JCo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38100" y="3789040"/>
            <a:ext cx="3323783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Прямоугольник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70363" y="2938463"/>
            <a:ext cx="4979987" cy="908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4075" y="260350"/>
            <a:ext cx="5256213" cy="1152525"/>
          </a:xfrm>
          <a:prstGeom prst="rect">
            <a:avLst/>
          </a:prstGeom>
          <a:solidFill>
            <a:srgbClr val="92D050"/>
          </a:solidFill>
          <a:ln w="57150">
            <a:solidFill>
              <a:srgbClr val="0066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2019B3"/>
                </a:solidFill>
                <a:latin typeface="Times New Roman" pitchFamily="18" charset="0"/>
              </a:rPr>
              <a:t>Ты загадки отгадай,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2019B3"/>
                </a:solidFill>
                <a:latin typeface="Times New Roman" pitchFamily="18" charset="0"/>
              </a:rPr>
              <a:t>что тут спрятано -узнай !</a:t>
            </a:r>
            <a:endParaRPr lang="ru-RU" sz="2400" b="1" dirty="0">
              <a:solidFill>
                <a:srgbClr val="2019B3"/>
              </a:solidFill>
              <a:latin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339975" y="1844675"/>
            <a:ext cx="58324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2019B3"/>
                </a:solidFill>
                <a:latin typeface="Times New Roman" pitchFamily="18" charset="0"/>
              </a:rPr>
              <a:t> </a:t>
            </a:r>
            <a:r>
              <a:rPr lang="ru-RU">
                <a:solidFill>
                  <a:srgbClr val="008000"/>
                </a:solidFill>
                <a:latin typeface="Times New Roman" pitchFamily="18" charset="0"/>
              </a:rPr>
              <a:t>-Сладкий, цветом как янтарь,</a:t>
            </a:r>
          </a:p>
          <a:p>
            <a:r>
              <a:rPr lang="ru-RU">
                <a:solidFill>
                  <a:srgbClr val="008000"/>
                </a:solidFill>
                <a:latin typeface="Times New Roman" pitchFamily="18" charset="0"/>
              </a:rPr>
              <a:t>-С теплотой, заботой,</a:t>
            </a:r>
          </a:p>
          <a:p>
            <a:r>
              <a:rPr lang="ru-RU">
                <a:solidFill>
                  <a:srgbClr val="008000"/>
                </a:solidFill>
                <a:latin typeface="Times New Roman" pitchFamily="18" charset="0"/>
              </a:rPr>
              <a:t>-Положила, словно в ларь</a:t>
            </a:r>
          </a:p>
          <a:p>
            <a:r>
              <a:rPr lang="ru-RU">
                <a:solidFill>
                  <a:srgbClr val="008000"/>
                </a:solidFill>
                <a:latin typeface="Times New Roman" pitchFamily="18" charset="0"/>
              </a:rPr>
              <a:t>-Его пчелка в соты…</a:t>
            </a:r>
            <a:endParaRPr lang="ru-RU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18435" name="Прямоугольник 11"/>
          <p:cNvSpPr>
            <a:spLocks noChangeArrowheads="1"/>
          </p:cNvSpPr>
          <p:nvPr/>
        </p:nvSpPr>
        <p:spPr bwMode="auto">
          <a:xfrm>
            <a:off x="2195513" y="3429000"/>
            <a:ext cx="457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/>
          </a:p>
        </p:txBody>
      </p:sp>
      <p:pic>
        <p:nvPicPr>
          <p:cNvPr id="10" name="Рисунок 9" descr="2JCo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55776" y="3933056"/>
            <a:ext cx="4384059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Прямоугольник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70363" y="2938463"/>
            <a:ext cx="4979987" cy="908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4075" y="260350"/>
            <a:ext cx="5256213" cy="1152525"/>
          </a:xfrm>
          <a:prstGeom prst="rect">
            <a:avLst/>
          </a:prstGeom>
          <a:solidFill>
            <a:srgbClr val="92D050"/>
          </a:solidFill>
          <a:ln w="57150">
            <a:solidFill>
              <a:srgbClr val="0066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2019B3"/>
                </a:solidFill>
                <a:latin typeface="Times New Roman" pitchFamily="18" charset="0"/>
              </a:rPr>
              <a:t>Дидактическая игра!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2019B3"/>
                </a:solidFill>
                <a:latin typeface="Times New Roman" pitchFamily="18" charset="0"/>
              </a:rPr>
              <a:t>Давайте рассмотрим картинку и назовём:</a:t>
            </a:r>
            <a:endParaRPr lang="ru-RU" sz="2400" b="1" dirty="0">
              <a:solidFill>
                <a:srgbClr val="2019B3"/>
              </a:solidFill>
              <a:latin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755650" y="1700213"/>
            <a:ext cx="60483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2019B3"/>
                </a:solidFill>
                <a:latin typeface="Times New Roman" pitchFamily="18" charset="0"/>
              </a:rPr>
              <a:t> </a:t>
            </a:r>
            <a:r>
              <a:rPr lang="ru-RU">
                <a:solidFill>
                  <a:srgbClr val="008000"/>
                </a:solidFill>
              </a:rPr>
              <a:t>Весна не может быть без …</a:t>
            </a:r>
            <a:endParaRPr lang="ru-RU">
              <a:solidFill>
                <a:srgbClr val="008000"/>
              </a:solidFill>
              <a:latin typeface="Times New Roman" pitchFamily="18" charset="0"/>
            </a:endParaRPr>
          </a:p>
          <a:p>
            <a:r>
              <a:rPr lang="ru-RU">
                <a:solidFill>
                  <a:srgbClr val="008000"/>
                </a:solidFill>
              </a:rPr>
              <a:t>Весна не может быть без…</a:t>
            </a:r>
          </a:p>
          <a:p>
            <a:r>
              <a:rPr lang="ru-RU">
                <a:solidFill>
                  <a:srgbClr val="008000"/>
                </a:solidFill>
              </a:rPr>
              <a:t>Весна не может быть без…</a:t>
            </a:r>
          </a:p>
          <a:p>
            <a:pPr algn="just"/>
            <a:r>
              <a:rPr lang="ru-RU">
                <a:solidFill>
                  <a:srgbClr val="008000"/>
                </a:solidFill>
              </a:rPr>
              <a:t>Весна не может быть без…</a:t>
            </a:r>
          </a:p>
        </p:txBody>
      </p:sp>
      <p:sp>
        <p:nvSpPr>
          <p:cNvPr id="19459" name="Прямоугольник 11"/>
          <p:cNvSpPr>
            <a:spLocks noChangeArrowheads="1"/>
          </p:cNvSpPr>
          <p:nvPr/>
        </p:nvSpPr>
        <p:spPr bwMode="auto">
          <a:xfrm>
            <a:off x="2195513" y="3429000"/>
            <a:ext cx="457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614988" y="1628775"/>
            <a:ext cx="35290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(яркого солнца)</a:t>
            </a:r>
          </a:p>
        </p:txBody>
      </p:sp>
      <p:pic>
        <p:nvPicPr>
          <p:cNvPr id="7" name="Picture 5" descr="img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0113" y="3425825"/>
            <a:ext cx="4425950" cy="3438525"/>
          </a:xfrm>
          <a:prstGeom prst="rect">
            <a:avLst/>
          </a:prstGeom>
          <a:noFill/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867400" y="2133600"/>
            <a:ext cx="11080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(луж)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651500" y="2565400"/>
            <a:ext cx="21145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(проталин)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5795963" y="3068638"/>
            <a:ext cx="1549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(травы)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11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1808</TotalTime>
  <Words>277</Words>
  <Application>Microsoft Office PowerPoint</Application>
  <PresentationFormat>Экран (4:3)</PresentationFormat>
  <Paragraphs>60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12</vt:i4>
      </vt:variant>
    </vt:vector>
  </HeadingPairs>
  <TitlesOfParts>
    <vt:vector size="26" baseType="lpstr">
      <vt:lpstr>Arial</vt:lpstr>
      <vt:lpstr>Franklin Gothic Medium</vt:lpstr>
      <vt:lpstr>Franklin Gothic Book</vt:lpstr>
      <vt:lpstr>Wingdings 2</vt:lpstr>
      <vt:lpstr>Calibri</vt:lpstr>
      <vt:lpstr>Times New Roman</vt:lpstr>
      <vt:lpstr>Bookman Old Style</vt:lpstr>
      <vt:lpstr>Andalus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-</cp:lastModifiedBy>
  <cp:revision>154</cp:revision>
  <dcterms:created xsi:type="dcterms:W3CDTF">2016-11-18T07:38:02Z</dcterms:created>
  <dcterms:modified xsi:type="dcterms:W3CDTF">2020-04-09T16:07:43Z</dcterms:modified>
</cp:coreProperties>
</file>