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21"/>
  </p:notesMasterIdLst>
  <p:sldIdLst>
    <p:sldId id="265" r:id="rId2"/>
    <p:sldId id="290" r:id="rId3"/>
    <p:sldId id="260" r:id="rId4"/>
    <p:sldId id="272" r:id="rId5"/>
    <p:sldId id="268" r:id="rId6"/>
    <p:sldId id="269" r:id="rId7"/>
    <p:sldId id="271" r:id="rId8"/>
    <p:sldId id="273" r:id="rId9"/>
    <p:sldId id="274" r:id="rId10"/>
    <p:sldId id="275" r:id="rId11"/>
    <p:sldId id="281" r:id="rId12"/>
    <p:sldId id="282" r:id="rId13"/>
    <p:sldId id="283" r:id="rId14"/>
    <p:sldId id="277" r:id="rId15"/>
    <p:sldId id="291" r:id="rId16"/>
    <p:sldId id="292" r:id="rId17"/>
    <p:sldId id="289" r:id="rId18"/>
    <p:sldId id="296" r:id="rId19"/>
    <p:sldId id="29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  <p:clrMru>
    <a:srgbClr val="1703A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709" autoAdjust="0"/>
  </p:normalViewPr>
  <p:slideViewPr>
    <p:cSldViewPr>
      <p:cViewPr varScale="1">
        <p:scale>
          <a:sx n="69" d="100"/>
          <a:sy n="69" d="100"/>
        </p:scale>
        <p:origin x="-34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812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2A4E13-1D47-46EA-A555-6234A6937D83}" type="datetimeFigureOut">
              <a:rPr lang="ru-RU" smtClean="0"/>
              <a:pPr/>
              <a:t>09.04.2020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6B5BA3-434E-4BAD-9DC2-72A6208A90E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6B5BA3-434E-4BAD-9DC2-72A6208A90E4}" type="slidenum">
              <a:rPr lang="ru-RU" smtClean="0"/>
              <a:pPr/>
              <a:t>3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Назови, что нарисовано.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Определи место звука [Ч] в слове: в начале/в середине/в конце слова.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6B5BA3-434E-4BAD-9DC2-72A6208A90E4}" type="slidenum">
              <a:rPr lang="ru-RU" smtClean="0"/>
              <a:pPr/>
              <a:t>17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6B5BA3-434E-4BAD-9DC2-72A6208A90E4}" type="slidenum">
              <a:rPr lang="ru-RU" smtClean="0"/>
              <a:pPr/>
              <a:t>18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6B5BA3-434E-4BAD-9DC2-72A6208A90E4}" type="slidenum">
              <a:rPr lang="ru-RU" smtClean="0"/>
              <a:pPr/>
              <a:t>19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6B060-5DD5-4385-87F5-B09CA3A238F3}" type="datetime1">
              <a:rPr lang="ru-RU" smtClean="0"/>
              <a:pPr/>
              <a:t>09.04.2020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672E2-B945-4311-889D-CC3EF5D5FB6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FD857-F066-499C-93DD-9B5BA8521650}" type="datetime1">
              <a:rPr lang="ru-RU" smtClean="0"/>
              <a:pPr/>
              <a:t>09.04.2020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672E2-B945-4311-889D-CC3EF5D5FB6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2EF87-B33A-485F-B98D-6D458BF7AF0F}" type="datetime1">
              <a:rPr lang="ru-RU" smtClean="0"/>
              <a:pPr/>
              <a:t>09.04.2020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672E2-B945-4311-889D-CC3EF5D5FB6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38589-7E34-4CDE-8302-83EC8B519006}" type="datetime1">
              <a:rPr lang="ru-RU" smtClean="0"/>
              <a:pPr/>
              <a:t>09.04.2020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672E2-B945-4311-889D-CC3EF5D5FB6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1E14C-0BEF-44ED-9D0A-D214FD8C2446}" type="datetime1">
              <a:rPr lang="ru-RU" smtClean="0"/>
              <a:pPr/>
              <a:t>09.04.2020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672E2-B945-4311-889D-CC3EF5D5FB6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5FC40-7335-42A5-B200-C74AD4D72316}" type="datetime1">
              <a:rPr lang="ru-RU" smtClean="0"/>
              <a:pPr/>
              <a:t>09.04.2020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672E2-B945-4311-889D-CC3EF5D5FB6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32BAF-3D0E-4A06-93F3-5BDFFB08C34A}" type="datetime1">
              <a:rPr lang="ru-RU" smtClean="0"/>
              <a:pPr/>
              <a:t>09.04.2020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672E2-B945-4311-889D-CC3EF5D5FB6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598F7-67FA-4A8B-9A2F-E6CA892EB53F}" type="datetime1">
              <a:rPr lang="ru-RU" smtClean="0"/>
              <a:pPr/>
              <a:t>09.04.2020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672E2-B945-4311-889D-CC3EF5D5FB6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8D6A0-4BBF-4871-A3EB-257B2BE387AB}" type="datetime1">
              <a:rPr lang="ru-RU" smtClean="0"/>
              <a:pPr/>
              <a:t>09.04.2020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672E2-B945-4311-889D-CC3EF5D5FB6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0E0BC-E3FC-477A-8533-D559F67CD4E5}" type="datetime1">
              <a:rPr lang="ru-RU" smtClean="0"/>
              <a:pPr/>
              <a:t>09.04.2020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672E2-B945-4311-889D-CC3EF5D5FB6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24F49-55FA-4D11-B3A4-2359B91A132D}" type="datetime1">
              <a:rPr lang="ru-RU" smtClean="0"/>
              <a:pPr/>
              <a:t>09.04.2020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672E2-B945-4311-889D-CC3EF5D5FB6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4C336C-63DE-4139-A151-7D7F72766546}" type="datetime1">
              <a:rPr lang="ru-RU" smtClean="0"/>
              <a:pPr/>
              <a:t>09.04.2020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7672E2-B945-4311-889D-CC3EF5D5FB6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ransition spd="med">
    <p:wipe dir="d"/>
  </p:transition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29.png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7" Type="http://schemas.openxmlformats.org/officeDocument/2006/relationships/slide" Target="slide3.xml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pn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jpeg"/><Relationship Id="rId13" Type="http://schemas.openxmlformats.org/officeDocument/2006/relationships/image" Target="../media/image54.jpeg"/><Relationship Id="rId3" Type="http://schemas.openxmlformats.org/officeDocument/2006/relationships/image" Target="../media/image44.jpeg"/><Relationship Id="rId7" Type="http://schemas.openxmlformats.org/officeDocument/2006/relationships/image" Target="../media/image48.jpeg"/><Relationship Id="rId12" Type="http://schemas.openxmlformats.org/officeDocument/2006/relationships/image" Target="../media/image5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jpeg"/><Relationship Id="rId11" Type="http://schemas.openxmlformats.org/officeDocument/2006/relationships/image" Target="../media/image52.jpeg"/><Relationship Id="rId5" Type="http://schemas.openxmlformats.org/officeDocument/2006/relationships/image" Target="../media/image46.jpeg"/><Relationship Id="rId10" Type="http://schemas.openxmlformats.org/officeDocument/2006/relationships/image" Target="../media/image51.jpeg"/><Relationship Id="rId4" Type="http://schemas.openxmlformats.org/officeDocument/2006/relationships/image" Target="../media/image45.gif"/><Relationship Id="rId9" Type="http://schemas.openxmlformats.org/officeDocument/2006/relationships/image" Target="../media/image50.gif"/><Relationship Id="rId14" Type="http://schemas.openxmlformats.org/officeDocument/2006/relationships/slide" Target="slide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7" Type="http://schemas.openxmlformats.org/officeDocument/2006/relationships/slide" Target="slide17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4.xml"/><Relationship Id="rId5" Type="http://schemas.openxmlformats.org/officeDocument/2006/relationships/slide" Target="slide11.xml"/><Relationship Id="rId4" Type="http://schemas.openxmlformats.org/officeDocument/2006/relationships/slide" Target="slide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251520" y="260648"/>
            <a:ext cx="8568952" cy="6264696"/>
          </a:xfrm>
          <a:prstGeom prst="roundRect">
            <a:avLst/>
          </a:prstGeom>
          <a:solidFill>
            <a:schemeClr val="bg1"/>
          </a:solidFill>
          <a:ln w="63500">
            <a:solidFill>
              <a:srgbClr val="1703A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Ч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331640" y="3216738"/>
            <a:ext cx="2757441" cy="316459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55576" y="548680"/>
            <a:ext cx="777686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1703AD"/>
                </a:solidFill>
                <a:latin typeface="+mj-lt"/>
              </a:rPr>
              <a:t>Интерактивная игра </a:t>
            </a:r>
          </a:p>
          <a:p>
            <a:pPr algn="ctr"/>
            <a:r>
              <a:rPr lang="ru-RU" sz="5400" b="1" dirty="0" smtClean="0">
                <a:solidFill>
                  <a:srgbClr val="1703AD"/>
                </a:solidFill>
                <a:latin typeface="+mj-lt"/>
              </a:rPr>
              <a:t>на автоматизацию </a:t>
            </a:r>
          </a:p>
          <a:p>
            <a:pPr algn="ctr"/>
            <a:r>
              <a:rPr lang="ru-RU" sz="5400" b="1" dirty="0" smtClean="0">
                <a:solidFill>
                  <a:srgbClr val="1703AD"/>
                </a:solidFill>
                <a:latin typeface="+mj-lt"/>
              </a:rPr>
              <a:t>звука </a:t>
            </a:r>
            <a:r>
              <a:rPr lang="en-US" sz="6000" b="1" dirty="0" smtClean="0">
                <a:solidFill>
                  <a:srgbClr val="1703AD"/>
                </a:solidFill>
                <a:latin typeface="+mj-lt"/>
              </a:rPr>
              <a:t>[</a:t>
            </a:r>
            <a:r>
              <a:rPr lang="ru-RU" sz="6000" b="1" dirty="0" smtClean="0">
                <a:solidFill>
                  <a:srgbClr val="1703AD"/>
                </a:solidFill>
                <a:latin typeface="+mj-lt"/>
              </a:rPr>
              <a:t>Ч</a:t>
            </a:r>
            <a:r>
              <a:rPr lang="en-US" sz="6000" b="1" dirty="0" smtClean="0">
                <a:solidFill>
                  <a:srgbClr val="1703AD"/>
                </a:solidFill>
                <a:latin typeface="+mj-lt"/>
              </a:rPr>
              <a:t>]</a:t>
            </a:r>
            <a:endParaRPr lang="ru-RU" sz="6000" b="1" dirty="0">
              <a:solidFill>
                <a:srgbClr val="1703AD"/>
              </a:solidFill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32040" y="4221088"/>
            <a:ext cx="367240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rgbClr val="1703AD"/>
                </a:solidFill>
              </a:rPr>
              <a:t>Автор:</a:t>
            </a:r>
          </a:p>
          <a:p>
            <a:r>
              <a:rPr lang="ru-RU" i="1" dirty="0" smtClean="0">
                <a:solidFill>
                  <a:srgbClr val="1703AD"/>
                </a:solidFill>
              </a:rPr>
              <a:t>учитель-логопед Костина И.В.</a:t>
            </a:r>
          </a:p>
          <a:p>
            <a:r>
              <a:rPr lang="ru-RU" i="1" dirty="0" smtClean="0">
                <a:solidFill>
                  <a:srgbClr val="1703AD"/>
                </a:solidFill>
              </a:rPr>
              <a:t>ГБДОУ детский сад №20</a:t>
            </a:r>
          </a:p>
          <a:p>
            <a:r>
              <a:rPr lang="ru-RU" i="1" dirty="0" smtClean="0">
                <a:solidFill>
                  <a:srgbClr val="1703AD"/>
                </a:solidFill>
              </a:rPr>
              <a:t>комбинированного вида</a:t>
            </a:r>
          </a:p>
          <a:p>
            <a:r>
              <a:rPr lang="ru-RU" i="1" dirty="0" smtClean="0">
                <a:solidFill>
                  <a:srgbClr val="1703AD"/>
                </a:solidFill>
              </a:rPr>
              <a:t>Красногвардейского района</a:t>
            </a:r>
          </a:p>
          <a:p>
            <a:r>
              <a:rPr lang="ru-RU" i="1" dirty="0" smtClean="0">
                <a:solidFill>
                  <a:srgbClr val="1703AD"/>
                </a:solidFill>
              </a:rPr>
              <a:t>Санкт-Петербурга</a:t>
            </a:r>
            <a:endParaRPr lang="ru-RU" i="1" dirty="0">
              <a:solidFill>
                <a:srgbClr val="1703AD"/>
              </a:solid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Скругленный прямоугольник 12"/>
          <p:cNvSpPr/>
          <p:nvPr/>
        </p:nvSpPr>
        <p:spPr>
          <a:xfrm>
            <a:off x="323528" y="188640"/>
            <a:ext cx="8496944" cy="6336704"/>
          </a:xfrm>
          <a:prstGeom prst="roundRect">
            <a:avLst/>
          </a:prstGeom>
          <a:solidFill>
            <a:schemeClr val="bg1"/>
          </a:solidFill>
          <a:ln w="63500">
            <a:solidFill>
              <a:srgbClr val="1703A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Рисунок 11" descr="134102-60x6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899592" y="404664"/>
            <a:ext cx="2985120" cy="2985120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6016" y="476672"/>
            <a:ext cx="3600400" cy="2895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000010511_b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475656" y="3691484"/>
            <a:ext cx="2448272" cy="2431950"/>
          </a:xfrm>
          <a:prstGeom prst="rect">
            <a:avLst/>
          </a:prstGeom>
        </p:spPr>
      </p:pic>
      <p:pic>
        <p:nvPicPr>
          <p:cNvPr id="15" name="Рисунок 14" descr="1163000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580112" y="3573016"/>
            <a:ext cx="2035689" cy="2852936"/>
          </a:xfrm>
          <a:prstGeom prst="rect">
            <a:avLst/>
          </a:prstGeom>
        </p:spPr>
      </p:pic>
      <p:sp>
        <p:nvSpPr>
          <p:cNvPr id="17" name="Стрелка влево 16">
            <a:hlinkClick r:id="rId6" action="ppaction://hlinksldjump"/>
          </p:cNvPr>
          <p:cNvSpPr/>
          <p:nvPr/>
        </p:nvSpPr>
        <p:spPr>
          <a:xfrm>
            <a:off x="8604448" y="6381328"/>
            <a:ext cx="288032" cy="216024"/>
          </a:xfrm>
          <a:prstGeom prst="leftArrow">
            <a:avLst/>
          </a:prstGeom>
          <a:solidFill>
            <a:schemeClr val="bg1"/>
          </a:solidFill>
          <a:ln>
            <a:solidFill>
              <a:srgbClr val="1703A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395536" y="260648"/>
            <a:ext cx="8424936" cy="6192688"/>
          </a:xfrm>
          <a:prstGeom prst="roundRect">
            <a:avLst/>
          </a:prstGeom>
          <a:solidFill>
            <a:schemeClr val="bg1"/>
          </a:solidFill>
          <a:ln w="63500">
            <a:solidFill>
              <a:srgbClr val="1703A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842203" y="260648"/>
            <a:ext cx="74183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1703AD"/>
                </a:solidFill>
              </a:rPr>
              <a:t>«Большой -маленький»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1703AD"/>
              </a:solidFill>
              <a:effectLst/>
            </a:endParaRPr>
          </a:p>
        </p:txBody>
      </p:sp>
      <p:pic>
        <p:nvPicPr>
          <p:cNvPr id="9" name="Рисунок 8" descr="216909_f49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043608" y="1484784"/>
            <a:ext cx="3816424" cy="4624338"/>
          </a:xfrm>
          <a:prstGeom prst="rect">
            <a:avLst/>
          </a:prstGeom>
        </p:spPr>
      </p:pic>
      <p:pic>
        <p:nvPicPr>
          <p:cNvPr id="10" name="Рисунок 9" descr="25be093b5e8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652120" y="2636912"/>
            <a:ext cx="1410469" cy="2245523"/>
          </a:xfrm>
          <a:prstGeom prst="rect">
            <a:avLst/>
          </a:prstGeom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Скругленный прямоугольник 12"/>
          <p:cNvSpPr/>
          <p:nvPr/>
        </p:nvSpPr>
        <p:spPr>
          <a:xfrm>
            <a:off x="323528" y="260648"/>
            <a:ext cx="8568952" cy="6264696"/>
          </a:xfrm>
          <a:prstGeom prst="roundRect">
            <a:avLst/>
          </a:prstGeom>
          <a:solidFill>
            <a:schemeClr val="bg1"/>
          </a:solidFill>
          <a:ln w="63500">
            <a:solidFill>
              <a:srgbClr val="1703A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71600" y="692696"/>
            <a:ext cx="4066183" cy="1681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key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652120" y="620688"/>
            <a:ext cx="2438400" cy="1828800"/>
          </a:xfrm>
          <a:prstGeom prst="rect">
            <a:avLst/>
          </a:prstGeom>
        </p:spPr>
      </p:pic>
      <p:pic>
        <p:nvPicPr>
          <p:cNvPr id="12" name="Рисунок 11" descr="shop_items_catalog_image110566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827584" y="3212976"/>
            <a:ext cx="4111104" cy="2736304"/>
          </a:xfrm>
          <a:prstGeom prst="rect">
            <a:avLst/>
          </a:prstGeom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796136" y="4293096"/>
            <a:ext cx="2376264" cy="1509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кругленный прямоугольник 10"/>
          <p:cNvSpPr/>
          <p:nvPr/>
        </p:nvSpPr>
        <p:spPr>
          <a:xfrm>
            <a:off x="395536" y="260648"/>
            <a:ext cx="8424936" cy="6336704"/>
          </a:xfrm>
          <a:prstGeom prst="roundRect">
            <a:avLst/>
          </a:prstGeom>
          <a:solidFill>
            <a:schemeClr val="bg1"/>
          </a:solidFill>
          <a:ln w="63500">
            <a:solidFill>
              <a:srgbClr val="1703A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56704919_kc8309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1547664" y="404664"/>
            <a:ext cx="3561183" cy="3384376"/>
          </a:xfrm>
          <a:prstGeom prst="rect">
            <a:avLst/>
          </a:prstGeom>
        </p:spPr>
      </p:pic>
      <p:pic>
        <p:nvPicPr>
          <p:cNvPr id="9" name="Рисунок 8" descr="0_a5311_c68a1812_XL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868144" y="1412776"/>
            <a:ext cx="1512168" cy="1755783"/>
          </a:xfrm>
          <a:prstGeom prst="rect">
            <a:avLst/>
          </a:prstGeom>
        </p:spPr>
      </p:pic>
      <p:pic>
        <p:nvPicPr>
          <p:cNvPr id="16" name="Рисунок 15" descr="chesnok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187624" y="3717032"/>
            <a:ext cx="3816424" cy="2793597"/>
          </a:xfrm>
          <a:prstGeom prst="rect">
            <a:avLst/>
          </a:prstGeom>
        </p:spPr>
      </p:pic>
      <p:pic>
        <p:nvPicPr>
          <p:cNvPr id="17" name="Рисунок 16" descr="garlic_2_180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157799" y="4869160"/>
            <a:ext cx="1006489" cy="1185610"/>
          </a:xfrm>
          <a:prstGeom prst="rect">
            <a:avLst/>
          </a:prstGeom>
        </p:spPr>
      </p:pic>
      <p:sp>
        <p:nvSpPr>
          <p:cNvPr id="18" name="Стрелка влево 17">
            <a:hlinkClick r:id="rId6" action="ppaction://hlinksldjump"/>
          </p:cNvPr>
          <p:cNvSpPr/>
          <p:nvPr/>
        </p:nvSpPr>
        <p:spPr>
          <a:xfrm>
            <a:off x="8604448" y="6381328"/>
            <a:ext cx="288032" cy="216024"/>
          </a:xfrm>
          <a:prstGeom prst="leftArrow">
            <a:avLst/>
          </a:prstGeom>
          <a:solidFill>
            <a:schemeClr val="bg1"/>
          </a:solidFill>
          <a:ln>
            <a:solidFill>
              <a:srgbClr val="1703A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кругленный прямоугольник 10"/>
          <p:cNvSpPr/>
          <p:nvPr/>
        </p:nvSpPr>
        <p:spPr>
          <a:xfrm>
            <a:off x="395536" y="260648"/>
            <a:ext cx="8424936" cy="6336704"/>
          </a:xfrm>
          <a:prstGeom prst="roundRect">
            <a:avLst/>
          </a:prstGeom>
          <a:solidFill>
            <a:schemeClr val="bg1"/>
          </a:solidFill>
          <a:ln w="63500">
            <a:solidFill>
              <a:srgbClr val="1703A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835696" y="260648"/>
            <a:ext cx="547260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1703AD"/>
                </a:solidFill>
              </a:rPr>
              <a:t>«Посчитаем»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1703AD"/>
              </a:solidFill>
              <a:effectLst/>
            </a:endParaRPr>
          </a:p>
        </p:txBody>
      </p:sp>
      <p:pic>
        <p:nvPicPr>
          <p:cNvPr id="7" name="Рисунок 6" descr="2c3233c3e33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156176" y="1340768"/>
            <a:ext cx="2376264" cy="2503408"/>
          </a:xfrm>
          <a:prstGeom prst="rect">
            <a:avLst/>
          </a:prstGeom>
        </p:spPr>
      </p:pic>
      <p:pic>
        <p:nvPicPr>
          <p:cNvPr id="9" name="Рисунок 8" descr="2630volley_ball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084168" y="4077072"/>
            <a:ext cx="2332700" cy="2232248"/>
          </a:xfrm>
          <a:prstGeom prst="rect">
            <a:avLst/>
          </a:prstGeom>
        </p:spPr>
      </p:pic>
      <p:pic>
        <p:nvPicPr>
          <p:cNvPr id="10" name="Рисунок 9" descr="221525420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971600" y="4005064"/>
            <a:ext cx="2304256" cy="2304256"/>
          </a:xfrm>
          <a:prstGeom prst="rect">
            <a:avLst/>
          </a:prstGeom>
        </p:spPr>
      </p:pic>
      <p:pic>
        <p:nvPicPr>
          <p:cNvPr id="12" name="Рисунок 11" descr="img_11378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563888" y="2564904"/>
            <a:ext cx="2271833" cy="2232248"/>
          </a:xfrm>
          <a:prstGeom prst="rect">
            <a:avLst/>
          </a:prstGeom>
        </p:spPr>
      </p:pic>
      <p:pic>
        <p:nvPicPr>
          <p:cNvPr id="13" name="Рисунок 12" descr="398454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899592" y="1556792"/>
            <a:ext cx="2112732" cy="2078400"/>
          </a:xfrm>
          <a:prstGeom prst="rect">
            <a:avLst/>
          </a:prstGeom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323528" y="260648"/>
            <a:ext cx="8496944" cy="6264696"/>
          </a:xfrm>
          <a:prstGeom prst="roundRect">
            <a:avLst/>
          </a:prstGeom>
          <a:solidFill>
            <a:schemeClr val="bg1"/>
          </a:solidFill>
          <a:ln w="63500">
            <a:solidFill>
              <a:srgbClr val="1703A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 descr="a3d7e2958a1079c58a1a408e22f5a0a7_h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796136" y="764704"/>
            <a:ext cx="2592288" cy="1923007"/>
          </a:xfrm>
          <a:prstGeom prst="rect">
            <a:avLst/>
          </a:prstGeom>
        </p:spPr>
      </p:pic>
      <p:pic>
        <p:nvPicPr>
          <p:cNvPr id="12" name="Рисунок 11" descr="a3d7e2958a1079c58a1a408e22f5a0a7_h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043608" y="4293096"/>
            <a:ext cx="2592288" cy="1923007"/>
          </a:xfrm>
          <a:prstGeom prst="rect">
            <a:avLst/>
          </a:prstGeom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5576" y="620688"/>
            <a:ext cx="3145430" cy="3013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292080" y="3861048"/>
            <a:ext cx="3052598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a3d7e2958a1079c58a1a408e22f5a0a7_h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563888" y="2492896"/>
            <a:ext cx="2952328" cy="2190091"/>
          </a:xfrm>
          <a:prstGeom prst="rect">
            <a:avLst/>
          </a:prstGeom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395536" y="260648"/>
            <a:ext cx="8424936" cy="6264696"/>
          </a:xfrm>
          <a:prstGeom prst="roundRect">
            <a:avLst/>
          </a:prstGeom>
          <a:solidFill>
            <a:schemeClr val="bg1"/>
          </a:solidFill>
          <a:ln w="63500">
            <a:solidFill>
              <a:srgbClr val="1703A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 descr="original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11560" y="692696"/>
            <a:ext cx="3145531" cy="2448272"/>
          </a:xfrm>
          <a:prstGeom prst="rect">
            <a:avLst/>
          </a:prstGeom>
        </p:spPr>
      </p:pic>
      <p:pic>
        <p:nvPicPr>
          <p:cNvPr id="5" name="Рисунок 4" descr="menelaus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940152" y="836712"/>
            <a:ext cx="2554149" cy="2016224"/>
          </a:xfrm>
          <a:prstGeom prst="rect">
            <a:avLst/>
          </a:prstGeom>
        </p:spPr>
      </p:pic>
      <p:pic>
        <p:nvPicPr>
          <p:cNvPr id="4" name="Рисунок 3" descr="JMAUg7o8KC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491880" y="2276872"/>
            <a:ext cx="2736304" cy="2210788"/>
          </a:xfrm>
          <a:prstGeom prst="rect">
            <a:avLst/>
          </a:prstGeom>
        </p:spPr>
      </p:pic>
      <p:pic>
        <p:nvPicPr>
          <p:cNvPr id="7" name="Рисунок 6" descr="image_full-89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611560" y="3645024"/>
            <a:ext cx="2880320" cy="2440950"/>
          </a:xfrm>
          <a:prstGeom prst="rect">
            <a:avLst/>
          </a:prstGeom>
        </p:spPr>
      </p:pic>
      <p:pic>
        <p:nvPicPr>
          <p:cNvPr id="3" name="Рисунок 2" descr="0_8e1d2_1f343810_XL.pn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5868144" y="3789040"/>
            <a:ext cx="2592288" cy="2442733"/>
          </a:xfrm>
          <a:prstGeom prst="rect">
            <a:avLst/>
          </a:prstGeom>
        </p:spPr>
      </p:pic>
      <p:sp>
        <p:nvSpPr>
          <p:cNvPr id="12" name="Стрелка влево 11">
            <a:hlinkClick r:id="rId7" action="ppaction://hlinksldjump"/>
          </p:cNvPr>
          <p:cNvSpPr/>
          <p:nvPr/>
        </p:nvSpPr>
        <p:spPr>
          <a:xfrm>
            <a:off x="8604448" y="6381328"/>
            <a:ext cx="288032" cy="216024"/>
          </a:xfrm>
          <a:prstGeom prst="leftArrow">
            <a:avLst/>
          </a:prstGeom>
          <a:solidFill>
            <a:schemeClr val="bg1"/>
          </a:solidFill>
          <a:ln>
            <a:solidFill>
              <a:srgbClr val="1703A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80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Скругленный прямоугольник 15"/>
          <p:cNvSpPr/>
          <p:nvPr/>
        </p:nvSpPr>
        <p:spPr>
          <a:xfrm>
            <a:off x="323528" y="332656"/>
            <a:ext cx="8568952" cy="6192688"/>
          </a:xfrm>
          <a:prstGeom prst="roundRect">
            <a:avLst/>
          </a:prstGeom>
          <a:solidFill>
            <a:schemeClr val="bg1"/>
          </a:solidFill>
          <a:ln w="63500">
            <a:solidFill>
              <a:srgbClr val="1703A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740915" y="293747"/>
            <a:ext cx="762420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1703AD"/>
                </a:solidFill>
                <a:effectLst/>
              </a:rPr>
              <a:t> «Начало/середина/конец»</a:t>
            </a:r>
            <a:endParaRPr lang="ru-RU" sz="4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1703AD"/>
              </a:solidFill>
              <a:effectLst/>
            </a:endParaRPr>
          </a:p>
        </p:txBody>
      </p:sp>
      <p:pic>
        <p:nvPicPr>
          <p:cNvPr id="13" name="Рисунок 12" descr="4607706_w640_h640__strong_na_gibkoj_podveski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04746" y="1484784"/>
            <a:ext cx="1873872" cy="2148670"/>
          </a:xfrm>
          <a:prstGeom prst="rect">
            <a:avLst/>
          </a:prstGeom>
        </p:spPr>
      </p:pic>
      <p:pic>
        <p:nvPicPr>
          <p:cNvPr id="14" name="Рисунок 13" descr="appleworm.gif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113788" y="1268760"/>
            <a:ext cx="1880378" cy="1198439"/>
          </a:xfrm>
          <a:prstGeom prst="rect">
            <a:avLst/>
          </a:prstGeom>
        </p:spPr>
      </p:pic>
      <p:pic>
        <p:nvPicPr>
          <p:cNvPr id="15" name="Рисунок 14" descr="c2361857-59e3-11e0-a753-000423c1865a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876256" y="1052736"/>
            <a:ext cx="1905000" cy="2717800"/>
          </a:xfrm>
          <a:prstGeom prst="rect">
            <a:avLst/>
          </a:prstGeom>
        </p:spPr>
      </p:pic>
      <p:pic>
        <p:nvPicPr>
          <p:cNvPr id="17" name="Рисунок 16" descr="img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923928" y="2636912"/>
            <a:ext cx="1447496" cy="981666"/>
          </a:xfrm>
          <a:prstGeom prst="rect">
            <a:avLst/>
          </a:prstGeom>
        </p:spPr>
      </p:pic>
      <p:pic>
        <p:nvPicPr>
          <p:cNvPr id="18" name="Рисунок 17" descr="t,.jp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>
          <a:xfrm>
            <a:off x="5626456" y="3068960"/>
            <a:ext cx="1537832" cy="1305234"/>
          </a:xfrm>
          <a:prstGeom prst="rect">
            <a:avLst/>
          </a:prstGeom>
        </p:spPr>
      </p:pic>
      <p:pic>
        <p:nvPicPr>
          <p:cNvPr id="19" name="Рисунок 18" descr="zd_3.jpg"/>
          <p:cNvPicPr>
            <a:picLocks noChangeAspect="1"/>
          </p:cNvPicPr>
          <p:nvPr/>
        </p:nvPicPr>
        <p:blipFill>
          <a:blip r:embed="rId8" cstate="email"/>
          <a:srcRect/>
          <a:stretch>
            <a:fillRect/>
          </a:stretch>
        </p:blipFill>
        <p:spPr>
          <a:xfrm>
            <a:off x="5508104" y="1196752"/>
            <a:ext cx="1584176" cy="1543599"/>
          </a:xfrm>
          <a:prstGeom prst="rect">
            <a:avLst/>
          </a:prstGeom>
        </p:spPr>
      </p:pic>
      <p:pic>
        <p:nvPicPr>
          <p:cNvPr id="20" name="Рисунок 19" descr="candle.gif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4355976" y="1124744"/>
            <a:ext cx="770364" cy="1399232"/>
          </a:xfrm>
          <a:prstGeom prst="rect">
            <a:avLst/>
          </a:prstGeom>
        </p:spPr>
      </p:pic>
      <p:pic>
        <p:nvPicPr>
          <p:cNvPr id="12" name="Рисунок 11" descr="main_big.jpg"/>
          <p:cNvPicPr>
            <a:picLocks noChangeAspect="1"/>
          </p:cNvPicPr>
          <p:nvPr/>
        </p:nvPicPr>
        <p:blipFill>
          <a:blip r:embed="rId10" cstate="email"/>
          <a:srcRect/>
          <a:stretch>
            <a:fillRect/>
          </a:stretch>
        </p:blipFill>
        <p:spPr>
          <a:xfrm>
            <a:off x="2267744" y="2780928"/>
            <a:ext cx="1288052" cy="1413520"/>
          </a:xfrm>
          <a:prstGeom prst="rect">
            <a:avLst/>
          </a:prstGeom>
        </p:spPr>
      </p:pic>
      <p:sp>
        <p:nvSpPr>
          <p:cNvPr id="21" name="Прямоугольник 20"/>
          <p:cNvSpPr/>
          <p:nvPr/>
        </p:nvSpPr>
        <p:spPr>
          <a:xfrm>
            <a:off x="971600" y="5229200"/>
            <a:ext cx="2016224" cy="648072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3563888" y="5229200"/>
            <a:ext cx="2016224" cy="648072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6084168" y="5229200"/>
            <a:ext cx="2016224" cy="648072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 rot="5400000">
            <a:off x="1367644" y="5553236"/>
            <a:ext cx="64807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rot="5400000">
            <a:off x="2015716" y="5553236"/>
            <a:ext cx="64807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5400000">
            <a:off x="3887924" y="5553236"/>
            <a:ext cx="64807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rot="5400000">
            <a:off x="4608004" y="5553236"/>
            <a:ext cx="64807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rot="5400000">
            <a:off x="6408204" y="5553236"/>
            <a:ext cx="64807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rot="5400000">
            <a:off x="7056275" y="5553236"/>
            <a:ext cx="64807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Овал 33"/>
          <p:cNvSpPr/>
          <p:nvPr/>
        </p:nvSpPr>
        <p:spPr>
          <a:xfrm>
            <a:off x="1115616" y="5301208"/>
            <a:ext cx="432048" cy="432048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Овал 34"/>
          <p:cNvSpPr/>
          <p:nvPr/>
        </p:nvSpPr>
        <p:spPr>
          <a:xfrm>
            <a:off x="4355976" y="5301208"/>
            <a:ext cx="432048" cy="432048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Овал 35"/>
          <p:cNvSpPr/>
          <p:nvPr/>
        </p:nvSpPr>
        <p:spPr>
          <a:xfrm>
            <a:off x="7524328" y="5301208"/>
            <a:ext cx="432048" cy="432048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7" name="Рисунок 36" descr="img_11378.jpg"/>
          <p:cNvPicPr>
            <a:picLocks noChangeAspect="1"/>
          </p:cNvPicPr>
          <p:nvPr/>
        </p:nvPicPr>
        <p:blipFill>
          <a:blip r:embed="rId11" cstate="email"/>
          <a:stretch>
            <a:fillRect/>
          </a:stretch>
        </p:blipFill>
        <p:spPr>
          <a:xfrm>
            <a:off x="899592" y="3861048"/>
            <a:ext cx="961237" cy="944488"/>
          </a:xfrm>
          <a:prstGeom prst="rect">
            <a:avLst/>
          </a:prstGeom>
        </p:spPr>
      </p:pic>
      <p:pic>
        <p:nvPicPr>
          <p:cNvPr id="38" name="Рисунок 37" descr="JMAUg7o8KC.jpg"/>
          <p:cNvPicPr>
            <a:picLocks noChangeAspect="1"/>
          </p:cNvPicPr>
          <p:nvPr/>
        </p:nvPicPr>
        <p:blipFill>
          <a:blip r:embed="rId12" cstate="email"/>
          <a:stretch>
            <a:fillRect/>
          </a:stretch>
        </p:blipFill>
        <p:spPr>
          <a:xfrm>
            <a:off x="7452320" y="3861048"/>
            <a:ext cx="1071736" cy="865906"/>
          </a:xfrm>
          <a:prstGeom prst="rect">
            <a:avLst/>
          </a:prstGeom>
        </p:spPr>
      </p:pic>
      <p:pic>
        <p:nvPicPr>
          <p:cNvPr id="39" name="Рисунок 38" descr="56704919_kc8309.jpg"/>
          <p:cNvPicPr>
            <a:picLocks noChangeAspect="1"/>
          </p:cNvPicPr>
          <p:nvPr/>
        </p:nvPicPr>
        <p:blipFill>
          <a:blip r:embed="rId13" cstate="email"/>
          <a:srcRect/>
          <a:stretch>
            <a:fillRect/>
          </a:stretch>
        </p:blipFill>
        <p:spPr>
          <a:xfrm>
            <a:off x="3851920" y="3717032"/>
            <a:ext cx="1296144" cy="1231793"/>
          </a:xfrm>
          <a:prstGeom prst="rect">
            <a:avLst/>
          </a:prstGeom>
        </p:spPr>
      </p:pic>
      <p:sp>
        <p:nvSpPr>
          <p:cNvPr id="40" name="Стрелка влево 39">
            <a:hlinkClick r:id="rId14" action="ppaction://hlinksldjump"/>
          </p:cNvPr>
          <p:cNvSpPr/>
          <p:nvPr/>
        </p:nvSpPr>
        <p:spPr>
          <a:xfrm>
            <a:off x="8604448" y="6381328"/>
            <a:ext cx="288032" cy="216024"/>
          </a:xfrm>
          <a:prstGeom prst="leftArrow">
            <a:avLst/>
          </a:prstGeom>
          <a:solidFill>
            <a:schemeClr val="bg1"/>
          </a:solidFill>
          <a:ln>
            <a:solidFill>
              <a:srgbClr val="1703A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5.92593E-6 L 0.35434 0.4199 " pathEditMode="relative" ptsTypes="AA"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4.07407E-6 L -0.18889 0.53565 " pathEditMode="relative" ptsTypes="AA">
                                      <p:cBhvr>
                                        <p:cTn id="1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5.55556E-6 L 4.16667E-6 0.55649 " pathEditMode="relative" ptsTypes="AA">
                                      <p:cBhvr>
                                        <p:cTn id="2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7.40741E-7 L 0.14948 0.50393 " pathEditMode="relative" ptsTypes="AA">
                                      <p:cBhvr>
                                        <p:cTn id="3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67362E-19 -7.40741E-7 L -0.36233 0.48287 " pathEditMode="relative" ptsTypes="AA">
                                      <p:cBhvr>
                                        <p:cTn id="3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1.73472E-18 L -0.17326 0.27292 " pathEditMode="relative" ptsTypes="AA">
                                      <p:cBhvr>
                                        <p:cTn id="4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3.33333E-6 L 0.33872 0.3463 " pathEditMode="relative" ptsTypes="AA">
                                      <p:cBhvr>
                                        <p:cTn id="5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1.11111E-6 L -0.55122 0.25208 " pathEditMode="relative" ptsTypes="AA">
                                      <p:cBhvr>
                                        <p:cTn id="6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7.03704E-6 L 0.69306 0.17848 " pathEditMode="relative" ptsTypes="AA">
                                      <p:cBhvr>
                                        <p:cTn id="70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7.03704E-6 L -0.33854 0.16806 " pathEditMode="relative" ptsTypes="AA">
                                      <p:cBhvr>
                                        <p:cTn id="78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1.85185E-6 L -0.39375 0.18889 " pathEditMode="relative" ptsTypes="AA">
                                      <p:cBhvr>
                                        <p:cTn id="86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23528" y="332656"/>
            <a:ext cx="8424936" cy="6192688"/>
          </a:xfrm>
          <a:prstGeom prst="roundRect">
            <a:avLst/>
          </a:prstGeom>
          <a:solidFill>
            <a:schemeClr val="bg1"/>
          </a:solidFill>
          <a:ln w="63500">
            <a:solidFill>
              <a:srgbClr val="1703A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539552" y="548680"/>
            <a:ext cx="820891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11560" y="2420888"/>
            <a:ext cx="7735644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МОЛОДЦЫ !!!</a:t>
            </a:r>
            <a:endParaRPr lang="ru-RU" sz="9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8" name="Стрелка влево 7">
            <a:hlinkClick r:id="rId3" action="ppaction://hlinksldjump"/>
          </p:cNvPr>
          <p:cNvSpPr/>
          <p:nvPr/>
        </p:nvSpPr>
        <p:spPr>
          <a:xfrm>
            <a:off x="8604448" y="6381328"/>
            <a:ext cx="288032" cy="216024"/>
          </a:xfrm>
          <a:prstGeom prst="leftArrow">
            <a:avLst/>
          </a:prstGeom>
          <a:solidFill>
            <a:schemeClr val="bg1"/>
          </a:solidFill>
          <a:ln>
            <a:solidFill>
              <a:srgbClr val="1703A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23528" y="332656"/>
            <a:ext cx="8424936" cy="6192688"/>
          </a:xfrm>
          <a:prstGeom prst="roundRect">
            <a:avLst/>
          </a:prstGeom>
          <a:solidFill>
            <a:schemeClr val="bg1"/>
          </a:solidFill>
          <a:ln w="63500">
            <a:solidFill>
              <a:srgbClr val="1703A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539552" y="548680"/>
            <a:ext cx="8208912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endParaRPr lang="ru-RU" dirty="0" smtClean="0"/>
          </a:p>
          <a:p>
            <a:pPr algn="ctr"/>
            <a:r>
              <a:rPr lang="ru-RU" sz="3600" b="1" dirty="0" smtClean="0">
                <a:solidFill>
                  <a:srgbClr val="1703AD"/>
                </a:solidFill>
              </a:rPr>
              <a:t>В презентации использованы:</a:t>
            </a:r>
          </a:p>
          <a:p>
            <a:endParaRPr lang="ru-RU" dirty="0" smtClean="0">
              <a:solidFill>
                <a:srgbClr val="1703AD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1703AD"/>
                </a:solidFill>
              </a:rPr>
              <a:t> </a:t>
            </a:r>
            <a:r>
              <a:rPr lang="ru-RU" dirty="0" smtClean="0">
                <a:solidFill>
                  <a:srgbClr val="1703AD"/>
                </a:solidFill>
              </a:rPr>
              <a:t>В задании №1 речевой материал из книги  Лопухиной И.С. «Звуки, буквы и слова»</a:t>
            </a:r>
          </a:p>
          <a:p>
            <a:endParaRPr lang="ru-RU" dirty="0" smtClean="0">
              <a:solidFill>
                <a:srgbClr val="1703AD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1703AD"/>
                </a:solidFill>
              </a:rPr>
              <a:t> Картинный материал </a:t>
            </a:r>
            <a:r>
              <a:rPr lang="en-US" dirty="0" smtClean="0">
                <a:solidFill>
                  <a:srgbClr val="1703AD"/>
                </a:solidFill>
              </a:rPr>
              <a:t> - </a:t>
            </a:r>
            <a:r>
              <a:rPr lang="en-US" dirty="0" err="1" smtClean="0">
                <a:solidFill>
                  <a:srgbClr val="1703AD"/>
                </a:solidFill>
              </a:rPr>
              <a:t>Yandex</a:t>
            </a:r>
            <a:endParaRPr lang="ru-RU" dirty="0" smtClean="0">
              <a:solidFill>
                <a:srgbClr val="1703AD"/>
              </a:solidFill>
            </a:endParaRP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Стрелка влево 4">
            <a:hlinkClick r:id="rId3" action="ppaction://hlinksldjump"/>
          </p:cNvPr>
          <p:cNvSpPr/>
          <p:nvPr/>
        </p:nvSpPr>
        <p:spPr>
          <a:xfrm>
            <a:off x="8604448" y="6381328"/>
            <a:ext cx="288032" cy="216024"/>
          </a:xfrm>
          <a:prstGeom prst="leftArrow">
            <a:avLst/>
          </a:prstGeom>
          <a:solidFill>
            <a:schemeClr val="bg1"/>
          </a:solidFill>
          <a:ln>
            <a:solidFill>
              <a:srgbClr val="1703A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323528" y="332656"/>
            <a:ext cx="8424936" cy="6192688"/>
          </a:xfrm>
          <a:prstGeom prst="roundRect">
            <a:avLst/>
          </a:prstGeom>
          <a:solidFill>
            <a:schemeClr val="bg1"/>
          </a:solidFill>
          <a:ln w="63500">
            <a:solidFill>
              <a:srgbClr val="1703A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765785" y="2967335"/>
            <a:ext cx="226344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1600" dirty="0" smtClean="0"/>
              <a:t>.</a:t>
            </a:r>
            <a:endParaRPr lang="ru-RU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323528" y="620688"/>
            <a:ext cx="849694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1703AD"/>
                </a:solidFill>
                <a:latin typeface="Calibri" pitchFamily="34" charset="0"/>
              </a:rPr>
              <a:t>ЗАДАЧИ:</a:t>
            </a:r>
          </a:p>
          <a:p>
            <a:pPr>
              <a:buFontTx/>
              <a:buChar char="-"/>
            </a:pPr>
            <a:r>
              <a:rPr lang="ru-RU" sz="3600" dirty="0" smtClean="0">
                <a:solidFill>
                  <a:srgbClr val="1703AD"/>
                </a:solidFill>
                <a:latin typeface="Calibri" pitchFamily="34" charset="0"/>
              </a:rPr>
              <a:t> автоматизация звука </a:t>
            </a:r>
            <a:r>
              <a:rPr lang="en-US" sz="3600" dirty="0" smtClean="0">
                <a:solidFill>
                  <a:srgbClr val="1703AD"/>
                </a:solidFill>
                <a:latin typeface="Calibri" pitchFamily="34" charset="0"/>
              </a:rPr>
              <a:t>[</a:t>
            </a:r>
            <a:r>
              <a:rPr lang="ru-RU" sz="3600" dirty="0" smtClean="0">
                <a:solidFill>
                  <a:srgbClr val="1703AD"/>
                </a:solidFill>
                <a:latin typeface="Calibri" pitchFamily="34" charset="0"/>
              </a:rPr>
              <a:t>Ч</a:t>
            </a:r>
            <a:r>
              <a:rPr lang="en-US" sz="3600" dirty="0" smtClean="0">
                <a:solidFill>
                  <a:srgbClr val="1703AD"/>
                </a:solidFill>
                <a:latin typeface="Calibri" pitchFamily="34" charset="0"/>
              </a:rPr>
              <a:t>] </a:t>
            </a:r>
            <a:r>
              <a:rPr lang="ru-RU" sz="3600" dirty="0" smtClean="0">
                <a:solidFill>
                  <a:srgbClr val="1703AD"/>
                </a:solidFill>
                <a:latin typeface="Calibri" pitchFamily="34" charset="0"/>
              </a:rPr>
              <a:t> в словах, </a:t>
            </a:r>
          </a:p>
          <a:p>
            <a:r>
              <a:rPr lang="ru-RU" sz="3600" dirty="0" smtClean="0">
                <a:solidFill>
                  <a:srgbClr val="1703AD"/>
                </a:solidFill>
                <a:latin typeface="Calibri" pitchFamily="34" charset="0"/>
              </a:rPr>
              <a:t>  предложениях и связной речи;</a:t>
            </a:r>
          </a:p>
          <a:p>
            <a:pPr>
              <a:buFontTx/>
              <a:buChar char="-"/>
            </a:pPr>
            <a:r>
              <a:rPr lang="ru-RU" sz="3600" dirty="0" smtClean="0">
                <a:solidFill>
                  <a:srgbClr val="1703AD"/>
                </a:solidFill>
                <a:latin typeface="Calibri" pitchFamily="34" charset="0"/>
              </a:rPr>
              <a:t> развитие логического мышления;</a:t>
            </a:r>
          </a:p>
          <a:p>
            <a:pPr>
              <a:buFontTx/>
              <a:buChar char="-"/>
            </a:pPr>
            <a:r>
              <a:rPr lang="ru-RU" sz="3600" dirty="0" smtClean="0">
                <a:solidFill>
                  <a:srgbClr val="1703AD"/>
                </a:solidFill>
                <a:latin typeface="Calibri" pitchFamily="34" charset="0"/>
              </a:rPr>
              <a:t> закрепление навыков словообразования</a:t>
            </a:r>
          </a:p>
          <a:p>
            <a:r>
              <a:rPr lang="ru-RU" sz="3600" dirty="0" smtClean="0">
                <a:solidFill>
                  <a:srgbClr val="1703AD"/>
                </a:solidFill>
                <a:latin typeface="Calibri" pitchFamily="34" charset="0"/>
              </a:rPr>
              <a:t>  и словоизменения;</a:t>
            </a:r>
          </a:p>
          <a:p>
            <a:pPr>
              <a:buFontTx/>
              <a:buChar char="-"/>
            </a:pPr>
            <a:r>
              <a:rPr lang="ru-RU" sz="3600" dirty="0" smtClean="0">
                <a:solidFill>
                  <a:srgbClr val="1703AD"/>
                </a:solidFill>
                <a:latin typeface="Calibri" pitchFamily="34" charset="0"/>
              </a:rPr>
              <a:t> развитие фонематического слуха;</a:t>
            </a:r>
          </a:p>
          <a:p>
            <a:pPr>
              <a:buFontTx/>
              <a:buChar char="-"/>
            </a:pPr>
            <a:r>
              <a:rPr lang="ru-RU" sz="3600" dirty="0" smtClean="0">
                <a:solidFill>
                  <a:srgbClr val="1703AD"/>
                </a:solidFill>
                <a:latin typeface="Calibri" pitchFamily="34" charset="0"/>
              </a:rPr>
              <a:t> развитие навыков фонематического </a:t>
            </a:r>
          </a:p>
          <a:p>
            <a:r>
              <a:rPr lang="ru-RU" sz="3600" dirty="0" smtClean="0">
                <a:solidFill>
                  <a:srgbClr val="1703AD"/>
                </a:solidFill>
                <a:latin typeface="Calibri" pitchFamily="34" charset="0"/>
              </a:rPr>
              <a:t>  анализа.</a:t>
            </a:r>
          </a:p>
          <a:p>
            <a:pPr>
              <a:buFontTx/>
              <a:buChar char="-"/>
            </a:pPr>
            <a:endParaRPr lang="ru-RU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323528" y="332656"/>
            <a:ext cx="8352928" cy="6120680"/>
          </a:xfrm>
          <a:prstGeom prst="roundRect">
            <a:avLst/>
          </a:prstGeom>
          <a:solidFill>
            <a:schemeClr val="bg1"/>
          </a:solidFill>
          <a:ln w="63500">
            <a:solidFill>
              <a:srgbClr val="1703A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611560" y="1341923"/>
            <a:ext cx="756084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1703AD"/>
                </a:solidFill>
                <a:latin typeface="Calibri" pitchFamily="34" charset="0"/>
              </a:rPr>
              <a:t>СОДЕРЖАНИЕ:</a:t>
            </a:r>
          </a:p>
          <a:p>
            <a:pPr marL="342900" indent="-342900">
              <a:buAutoNum type="arabicPeriod"/>
            </a:pPr>
            <a:r>
              <a:rPr lang="ru-RU" sz="3600" dirty="0" smtClean="0">
                <a:solidFill>
                  <a:srgbClr val="1703AD"/>
                </a:solidFill>
                <a:latin typeface="Calibri" pitchFamily="34" charset="0"/>
                <a:hlinkClick r:id="rId3" action="ppaction://hlinksldjump"/>
              </a:rPr>
              <a:t>«Доскажи словечко»</a:t>
            </a:r>
            <a:endParaRPr lang="ru-RU" sz="3600" dirty="0" smtClean="0">
              <a:solidFill>
                <a:srgbClr val="1703AD"/>
              </a:solidFill>
              <a:latin typeface="Calibri" pitchFamily="34" charset="0"/>
            </a:endParaRPr>
          </a:p>
          <a:p>
            <a:pPr marL="342900" indent="-342900">
              <a:buAutoNum type="arabicPeriod"/>
            </a:pPr>
            <a:r>
              <a:rPr lang="ru-RU" sz="3600" dirty="0" smtClean="0">
                <a:solidFill>
                  <a:srgbClr val="1703AD"/>
                </a:solidFill>
                <a:latin typeface="Calibri" pitchFamily="34" charset="0"/>
                <a:hlinkClick r:id="rId4" action="ppaction://hlinksldjump"/>
              </a:rPr>
              <a:t>«Один-много»</a:t>
            </a:r>
            <a:endParaRPr lang="ru-RU" sz="3600" dirty="0" smtClean="0">
              <a:solidFill>
                <a:srgbClr val="1703AD"/>
              </a:solidFill>
              <a:latin typeface="Calibri" pitchFamily="34" charset="0"/>
            </a:endParaRPr>
          </a:p>
          <a:p>
            <a:pPr marL="342900" indent="-342900">
              <a:buAutoNum type="arabicPeriod"/>
            </a:pPr>
            <a:r>
              <a:rPr lang="ru-RU" sz="3600" dirty="0" smtClean="0">
                <a:solidFill>
                  <a:srgbClr val="1703AD"/>
                </a:solidFill>
                <a:latin typeface="Calibri" pitchFamily="34" charset="0"/>
                <a:hlinkClick r:id="rId5" action="ppaction://hlinksldjump"/>
              </a:rPr>
              <a:t>«</a:t>
            </a:r>
            <a:r>
              <a:rPr lang="ru-RU" sz="3600" dirty="0" err="1" smtClean="0">
                <a:solidFill>
                  <a:srgbClr val="1703AD"/>
                </a:solidFill>
                <a:latin typeface="Calibri" pitchFamily="34" charset="0"/>
                <a:hlinkClick r:id="rId5" action="ppaction://hlinksldjump"/>
              </a:rPr>
              <a:t>Большой-маленький</a:t>
            </a:r>
            <a:r>
              <a:rPr lang="ru-RU" sz="3600" dirty="0" smtClean="0">
                <a:solidFill>
                  <a:srgbClr val="1703AD"/>
                </a:solidFill>
                <a:latin typeface="Calibri" pitchFamily="34" charset="0"/>
                <a:hlinkClick r:id="rId5" action="ppaction://hlinksldjump"/>
              </a:rPr>
              <a:t>»</a:t>
            </a:r>
            <a:endParaRPr lang="ru-RU" sz="3600" dirty="0" smtClean="0">
              <a:solidFill>
                <a:srgbClr val="1703AD"/>
              </a:solidFill>
              <a:latin typeface="Calibri" pitchFamily="34" charset="0"/>
            </a:endParaRPr>
          </a:p>
          <a:p>
            <a:pPr marL="342900" indent="-342900">
              <a:buAutoNum type="arabicPeriod"/>
            </a:pPr>
            <a:r>
              <a:rPr lang="ru-RU" sz="3600" dirty="0" smtClean="0">
                <a:solidFill>
                  <a:srgbClr val="1703AD"/>
                </a:solidFill>
                <a:latin typeface="Calibri" pitchFamily="34" charset="0"/>
                <a:hlinkClick r:id="rId6" action="ppaction://hlinksldjump"/>
              </a:rPr>
              <a:t>«Посчитаем»</a:t>
            </a:r>
            <a:endParaRPr lang="ru-RU" sz="3600" dirty="0" smtClean="0">
              <a:solidFill>
                <a:srgbClr val="1703AD"/>
              </a:solidFill>
              <a:latin typeface="Calibri" pitchFamily="34" charset="0"/>
            </a:endParaRPr>
          </a:p>
          <a:p>
            <a:pPr marL="342900" indent="-342900">
              <a:buAutoNum type="arabicPeriod"/>
            </a:pPr>
            <a:r>
              <a:rPr lang="ru-RU" sz="3600" dirty="0" smtClean="0">
                <a:solidFill>
                  <a:srgbClr val="1703AD"/>
                </a:solidFill>
                <a:latin typeface="Calibri" pitchFamily="34" charset="0"/>
                <a:hlinkClick r:id="rId7" action="ppaction://hlinksldjump"/>
              </a:rPr>
              <a:t>«Начало-середина-конец»</a:t>
            </a:r>
            <a:endParaRPr lang="ru-RU" sz="3600" dirty="0" smtClean="0">
              <a:solidFill>
                <a:srgbClr val="1703AD"/>
              </a:solidFill>
              <a:latin typeface="Calibri" pitchFamily="34" charset="0"/>
            </a:endParaRPr>
          </a:p>
          <a:p>
            <a:pPr marL="342900" indent="-342900">
              <a:buAutoNum type="arabicPeriod"/>
            </a:pPr>
            <a:endParaRPr lang="ru-RU" sz="3600" dirty="0" smtClean="0">
              <a:solidFill>
                <a:srgbClr val="1703AD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23528" y="332656"/>
            <a:ext cx="8424936" cy="6192688"/>
          </a:xfrm>
          <a:prstGeom prst="roundRect">
            <a:avLst/>
          </a:prstGeom>
          <a:solidFill>
            <a:schemeClr val="bg1"/>
          </a:solidFill>
          <a:ln w="63500">
            <a:solidFill>
              <a:srgbClr val="1703A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269033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99592" y="2708920"/>
            <a:ext cx="3677610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2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1703AD"/>
                </a:solidFill>
                <a:effectLst/>
              </a:rPr>
              <a:t>Словно лёгкий чёрный …  </a:t>
            </a:r>
            <a:endParaRPr lang="ru-RU" sz="2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1703AD"/>
              </a:solidFill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54590" y="548680"/>
            <a:ext cx="66962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1703AD"/>
                </a:solidFill>
                <a:effectLst/>
                <a:latin typeface="Calibri" pitchFamily="34" charset="0"/>
              </a:rPr>
              <a:t> 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1703AD"/>
                </a:solidFill>
                <a:latin typeface="Calibri" pitchFamily="34" charset="0"/>
              </a:rPr>
              <a:t>«Доскажи словечко»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1703AD"/>
              </a:solidFill>
              <a:effectLst/>
              <a:latin typeface="Calibri" pitchFamily="34" charset="0"/>
            </a:endParaRPr>
          </a:p>
        </p:txBody>
      </p:sp>
      <p:pic>
        <p:nvPicPr>
          <p:cNvPr id="9" name="Рисунок 8" descr="fama0035-gym_ball_75cm_black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4932040" y="1700808"/>
            <a:ext cx="2160240" cy="2111144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899592" y="4797152"/>
            <a:ext cx="34640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1703AD"/>
                </a:solidFill>
              </a:rPr>
              <a:t>Скачет в поле чёрный … 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1703AD"/>
              </a:solidFill>
            </a:endParaRPr>
          </a:p>
        </p:txBody>
      </p:sp>
      <p:pic>
        <p:nvPicPr>
          <p:cNvPr id="14" name="Рисунок 13" descr="0_8c0b4_de779204_orig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076056" y="4221088"/>
            <a:ext cx="2562877" cy="2060848"/>
          </a:xfrm>
          <a:prstGeom prst="rect">
            <a:avLst/>
          </a:prstGeom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323528" y="332656"/>
            <a:ext cx="8496944" cy="6048672"/>
          </a:xfrm>
          <a:prstGeom prst="roundRect">
            <a:avLst/>
          </a:prstGeom>
          <a:solidFill>
            <a:schemeClr val="bg1"/>
          </a:solidFill>
          <a:ln w="63500">
            <a:solidFill>
              <a:srgbClr val="1703A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1412776"/>
            <a:ext cx="3350404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2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1703AD"/>
                </a:solidFill>
                <a:effectLst/>
              </a:rPr>
              <a:t>Среди хмурых серых … </a:t>
            </a:r>
            <a:endParaRPr lang="ru-RU" sz="2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1703AD"/>
              </a:soli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4149080"/>
            <a:ext cx="30243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1703AD"/>
                </a:solidFill>
              </a:rPr>
              <a:t>Появился солнца …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1703AD"/>
              </a:solidFill>
            </a:endParaRPr>
          </a:p>
        </p:txBody>
      </p:sp>
      <p:pic>
        <p:nvPicPr>
          <p:cNvPr id="9" name="Рисунок 8" descr="_MG_7990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4067944" y="3284984"/>
            <a:ext cx="4248472" cy="2544682"/>
          </a:xfrm>
          <a:prstGeom prst="rect">
            <a:avLst/>
          </a:prstGeom>
        </p:spPr>
      </p:pic>
      <p:pic>
        <p:nvPicPr>
          <p:cNvPr id="12" name="Рисунок 11" descr="DSC_0152_2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139952" y="620688"/>
            <a:ext cx="4176464" cy="2448272"/>
          </a:xfrm>
          <a:prstGeom prst="rect">
            <a:avLst/>
          </a:prstGeom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23528" y="260648"/>
            <a:ext cx="8424936" cy="6264696"/>
          </a:xfrm>
          <a:prstGeom prst="roundRect">
            <a:avLst/>
          </a:prstGeom>
          <a:solidFill>
            <a:schemeClr val="bg1"/>
          </a:solidFill>
          <a:ln w="63500">
            <a:solidFill>
              <a:srgbClr val="1703A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1484784"/>
            <a:ext cx="3672408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1703AD"/>
                </a:solidFill>
                <a:effectLst/>
              </a:rPr>
              <a:t>Может голову отсечь</a:t>
            </a:r>
          </a:p>
          <a:p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1703AD"/>
                </a:solidFill>
              </a:rPr>
              <a:t>Острый богатырский …</a:t>
            </a:r>
            <a:endParaRPr lang="ru-RU" sz="2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1703AD"/>
              </a:solidFill>
              <a:effectLst/>
            </a:endParaRPr>
          </a:p>
        </p:txBody>
      </p:sp>
      <p:pic>
        <p:nvPicPr>
          <p:cNvPr id="9" name="Рисунок 8" descr="4e53f5de8749b774fbb99bca94028d9d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4767164" y="403340"/>
            <a:ext cx="3189212" cy="3169675"/>
          </a:xfrm>
          <a:prstGeom prst="rect">
            <a:avLst/>
          </a:prstGeom>
        </p:spPr>
      </p:pic>
      <p:pic>
        <p:nvPicPr>
          <p:cNvPr id="10" name="Рисунок 9" descr="204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813947" y="3645024"/>
            <a:ext cx="2782389" cy="2675374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539552" y="4437112"/>
            <a:ext cx="43204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1703AD"/>
                </a:solidFill>
              </a:rPr>
              <a:t>По дорожке мчится вскачь</a:t>
            </a:r>
          </a:p>
          <a:p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1703AD"/>
                </a:solidFill>
              </a:rPr>
              <a:t>Круглый пёстрый лёгкий …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1703AD"/>
              </a:solid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323528" y="260648"/>
            <a:ext cx="8496944" cy="6264696"/>
          </a:xfrm>
          <a:prstGeom prst="roundRect">
            <a:avLst/>
          </a:prstGeom>
          <a:solidFill>
            <a:schemeClr val="bg1"/>
          </a:solidFill>
          <a:ln w="63500">
            <a:solidFill>
              <a:srgbClr val="1703A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269033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052736"/>
            <a:ext cx="369235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2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1703AD"/>
                </a:solidFill>
                <a:effectLst/>
              </a:rPr>
              <a:t>Чтоб тепло в избе сберечь</a:t>
            </a:r>
          </a:p>
          <a:p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1703AD"/>
                </a:solidFill>
              </a:rPr>
              <a:t>Бабушка затопит …</a:t>
            </a:r>
            <a:endParaRPr lang="ru-RU" sz="2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1703AD"/>
              </a:solidFill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4221088"/>
            <a:ext cx="48245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1703AD"/>
                </a:solidFill>
              </a:rPr>
              <a:t>Прекрати свой громкий плач –</a:t>
            </a:r>
          </a:p>
          <a:p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1703AD"/>
                </a:solidFill>
              </a:rPr>
              <a:t>Зуб тебе излечит …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1703AD"/>
              </a:solidFill>
            </a:endParaRPr>
          </a:p>
        </p:txBody>
      </p:sp>
      <p:pic>
        <p:nvPicPr>
          <p:cNvPr id="8" name="Рисунок 7" descr="detskoe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4860032" y="3429000"/>
            <a:ext cx="3179023" cy="2880320"/>
          </a:xfrm>
          <a:prstGeom prst="rect">
            <a:avLst/>
          </a:prstGeom>
        </p:spPr>
      </p:pic>
      <p:pic>
        <p:nvPicPr>
          <p:cNvPr id="9" name="Рисунок 8" descr="image.gif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067944" y="476672"/>
            <a:ext cx="3462711" cy="2664296"/>
          </a:xfrm>
          <a:prstGeom prst="rect">
            <a:avLst/>
          </a:prstGeom>
        </p:spPr>
      </p:pic>
      <p:sp>
        <p:nvSpPr>
          <p:cNvPr id="12" name="Стрелка влево 11">
            <a:hlinkClick r:id="rId4" action="ppaction://hlinksldjump"/>
          </p:cNvPr>
          <p:cNvSpPr/>
          <p:nvPr/>
        </p:nvSpPr>
        <p:spPr>
          <a:xfrm>
            <a:off x="8604448" y="6381328"/>
            <a:ext cx="288032" cy="216024"/>
          </a:xfrm>
          <a:prstGeom prst="leftArrow">
            <a:avLst/>
          </a:prstGeom>
          <a:solidFill>
            <a:schemeClr val="bg1"/>
          </a:solidFill>
          <a:ln>
            <a:solidFill>
              <a:srgbClr val="1703A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323528" y="332656"/>
            <a:ext cx="8568952" cy="6120680"/>
          </a:xfrm>
          <a:prstGeom prst="roundRect">
            <a:avLst/>
          </a:prstGeom>
          <a:solidFill>
            <a:schemeClr val="bg1"/>
          </a:solidFill>
          <a:ln w="63500">
            <a:solidFill>
              <a:srgbClr val="1703A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205122" y="404664"/>
            <a:ext cx="461581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1703AD"/>
                </a:solidFill>
                <a:effectLst/>
                <a:latin typeface="Calibri" pitchFamily="34" charset="0"/>
              </a:rPr>
              <a:t>«Один-много»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1703AD"/>
              </a:solidFill>
              <a:effectLst/>
              <a:latin typeface="Calibri" pitchFamily="34" charset="0"/>
            </a:endParaRPr>
          </a:p>
        </p:txBody>
      </p:sp>
      <p:pic>
        <p:nvPicPr>
          <p:cNvPr id="8" name="Рисунок 7" descr="0756a03aafb0.gif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971600" y="2204864"/>
            <a:ext cx="3576393" cy="276034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4008" y="1628800"/>
            <a:ext cx="3613067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23528" y="260648"/>
            <a:ext cx="8568952" cy="6192688"/>
          </a:xfrm>
          <a:prstGeom prst="roundRect">
            <a:avLst/>
          </a:prstGeom>
          <a:solidFill>
            <a:schemeClr val="bg1"/>
          </a:solidFill>
          <a:ln w="63500">
            <a:solidFill>
              <a:srgbClr val="1703A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 descr="slide0005_image005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611560" y="887312"/>
            <a:ext cx="3590113" cy="2037632"/>
          </a:xfrm>
          <a:prstGeom prst="rect">
            <a:avLst/>
          </a:prstGeom>
        </p:spPr>
      </p:pic>
      <p:pic>
        <p:nvPicPr>
          <p:cNvPr id="12" name="Рисунок 11" descr="s_31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724743" y="898266"/>
            <a:ext cx="3807698" cy="2026678"/>
          </a:xfrm>
          <a:prstGeom prst="rect">
            <a:avLst/>
          </a:prstGeom>
        </p:spPr>
      </p:pic>
      <p:pic>
        <p:nvPicPr>
          <p:cNvPr id="13" name="Рисунок 12" descr="Florida_Box_Turtle_Digon3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827584" y="3861048"/>
            <a:ext cx="2952328" cy="228956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16016" y="3645024"/>
            <a:ext cx="3678932" cy="2428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894</TotalTime>
  <Words>206</Words>
  <Application>Microsoft Office PowerPoint</Application>
  <PresentationFormat>Экран (4:3)</PresentationFormat>
  <Paragraphs>58</Paragraphs>
  <Slides>19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Автоматизация звука [С] в игре «Четвёртый лишний»</dc:title>
  <dc:creator>Admin</dc:creator>
  <cp:lastModifiedBy>Костина</cp:lastModifiedBy>
  <cp:revision>151</cp:revision>
  <dcterms:created xsi:type="dcterms:W3CDTF">2011-10-23T19:39:39Z</dcterms:created>
  <dcterms:modified xsi:type="dcterms:W3CDTF">2020-04-09T14:31:37Z</dcterms:modified>
</cp:coreProperties>
</file>