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27"/>
  </p:notesMasterIdLst>
  <p:sldIdLst>
    <p:sldId id="265" r:id="rId2"/>
    <p:sldId id="290" r:id="rId3"/>
    <p:sldId id="260" r:id="rId4"/>
    <p:sldId id="272" r:id="rId5"/>
    <p:sldId id="268" r:id="rId6"/>
    <p:sldId id="269" r:id="rId7"/>
    <p:sldId id="271" r:id="rId8"/>
    <p:sldId id="273" r:id="rId9"/>
    <p:sldId id="274" r:id="rId10"/>
    <p:sldId id="275" r:id="rId11"/>
    <p:sldId id="276" r:id="rId12"/>
    <p:sldId id="281" r:id="rId13"/>
    <p:sldId id="282" r:id="rId14"/>
    <p:sldId id="283" r:id="rId15"/>
    <p:sldId id="277" r:id="rId16"/>
    <p:sldId id="278" r:id="rId17"/>
    <p:sldId id="279" r:id="rId18"/>
    <p:sldId id="280" r:id="rId19"/>
    <p:sldId id="284" r:id="rId20"/>
    <p:sldId id="285" r:id="rId21"/>
    <p:sldId id="286" r:id="rId22"/>
    <p:sldId id="287" r:id="rId23"/>
    <p:sldId id="288" r:id="rId24"/>
    <p:sldId id="289" r:id="rId25"/>
    <p:sldId id="29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>
        <p:scale>
          <a:sx n="60" d="100"/>
          <a:sy n="60" d="100"/>
        </p:scale>
        <p:origin x="-588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A4E13-1D47-46EA-A555-6234A6937D83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B5BA3-434E-4BAD-9DC2-72A6208A90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B5BA3-434E-4BAD-9DC2-72A6208A90E4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Назови, что нарисовано.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Определи место звука [Щ] в слове: в начале/в середине/в конце слова.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B5BA3-434E-4BAD-9DC2-72A6208A90E4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3BF84-EA80-4493-BF31-D495B2D855D8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DC867-AE04-4369-915E-4E458BA05719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FEF8-76D9-4018-AEB3-5C22E23A72E8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67F5A-DF83-47AE-B90A-74E449D9D096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FA54-6078-4500-8FD6-72029AB97D71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B905F-2DA3-4047-AC8A-E0246521B429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BEE34-6B3E-420A-B687-42E889D793C3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7BBED-F045-4F2E-AD42-3E8EE3AB1F52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C8287-8D4B-4A1F-A35D-3F5CEEB0AEB7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0C261-19BE-4230-BF10-7C8FD21DA4B9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646ED-9F2A-40B1-A864-46FB3DACECAE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673E063-EF90-4547-A13A-BF5582ACA180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/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slide" Target="slide3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jpeg"/><Relationship Id="rId7" Type="http://schemas.openxmlformats.org/officeDocument/2006/relationships/image" Target="../media/image59.png"/><Relationship Id="rId12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11" Type="http://schemas.openxmlformats.org/officeDocument/2006/relationships/image" Target="../media/image63.png"/><Relationship Id="rId5" Type="http://schemas.openxmlformats.org/officeDocument/2006/relationships/image" Target="../media/image57.gif"/><Relationship Id="rId10" Type="http://schemas.openxmlformats.org/officeDocument/2006/relationships/image" Target="../media/image62.png"/><Relationship Id="rId4" Type="http://schemas.openxmlformats.org/officeDocument/2006/relationships/image" Target="../media/image56.jpeg"/><Relationship Id="rId9" Type="http://schemas.openxmlformats.org/officeDocument/2006/relationships/image" Target="../media/image6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slide" Target="slide4.xml"/><Relationship Id="rId7" Type="http://schemas.openxmlformats.org/officeDocument/2006/relationships/slide" Target="slide1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5" Type="http://schemas.openxmlformats.org/officeDocument/2006/relationships/slide" Target="slide12.xml"/><Relationship Id="rId4" Type="http://schemas.openxmlformats.org/officeDocument/2006/relationships/slide" Target="slide8.xml"/><Relationship Id="rId9" Type="http://schemas.openxmlformats.org/officeDocument/2006/relationships/slide" Target="slide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hiperton.narod.ru/Pic/Firewood_s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657270"/>
            <a:ext cx="7848872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Интерактивная игра </a:t>
            </a:r>
          </a:p>
          <a:p>
            <a:pPr algn="ctr"/>
            <a:r>
              <a:rPr lang="ru-RU" sz="4400" b="1" dirty="0" smtClean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автоматизацию </a:t>
            </a:r>
          </a:p>
          <a:p>
            <a:pPr algn="ctr"/>
            <a:r>
              <a:rPr lang="ru-RU" sz="4400" b="1" dirty="0" smtClean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звука </a:t>
            </a:r>
            <a:r>
              <a:rPr lang="en-US" sz="4400" b="1" dirty="0" smtClean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ru-RU" sz="4400" b="1" dirty="0" smtClean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</a:t>
            </a:r>
            <a:r>
              <a:rPr lang="en-US" sz="4400" b="1" dirty="0" smtClean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endParaRPr lang="ru-RU" sz="4400" b="1" dirty="0" smtClean="0">
              <a:ln w="1905"/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4221088"/>
            <a:ext cx="374441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Автор:</a:t>
            </a:r>
          </a:p>
          <a:p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учитель-логопед Костина И. В.</a:t>
            </a:r>
          </a:p>
          <a:p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ГБДОУ  детский сад  №20 </a:t>
            </a:r>
          </a:p>
          <a:p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комбинированного вида</a:t>
            </a:r>
          </a:p>
          <a:p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Красногвардейского района Санкт-Петербурга</a:t>
            </a:r>
          </a:p>
        </p:txBody>
      </p:sp>
      <p:pic>
        <p:nvPicPr>
          <p:cNvPr id="5" name="Рисунок 4" descr="0_675ce_e25f8395_orig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1600" y="2996952"/>
            <a:ext cx="3645031" cy="30359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5d51fcd4d0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773237"/>
            <a:ext cx="2742294" cy="2583755"/>
          </a:xfrm>
          <a:prstGeom prst="rect">
            <a:avLst/>
          </a:prstGeom>
        </p:spPr>
      </p:pic>
      <p:pic>
        <p:nvPicPr>
          <p:cNvPr id="5" name="Рисунок 4" descr="EFF9B2AD594F4DAC9216775DCB593CD4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62000" y="4131078"/>
            <a:ext cx="2873896" cy="2155422"/>
          </a:xfrm>
          <a:prstGeom prst="rect">
            <a:avLst/>
          </a:prstGeom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056" y="3861048"/>
            <a:ext cx="3419668" cy="268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3968" y="1124744"/>
            <a:ext cx="425767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38_b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332656"/>
            <a:ext cx="2564904" cy="2564904"/>
          </a:xfrm>
          <a:prstGeom prst="rect">
            <a:avLst/>
          </a:prstGeom>
        </p:spPr>
      </p:pic>
      <p:pic>
        <p:nvPicPr>
          <p:cNvPr id="4" name="Рисунок 3" descr="738_big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5976" y="764704"/>
            <a:ext cx="1772816" cy="1772816"/>
          </a:xfrm>
          <a:prstGeom prst="rect">
            <a:avLst/>
          </a:prstGeom>
        </p:spPr>
      </p:pic>
      <p:pic>
        <p:nvPicPr>
          <p:cNvPr id="7" name="Рисунок 6" descr="738_big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64288" y="764704"/>
            <a:ext cx="1772816" cy="1772816"/>
          </a:xfrm>
          <a:prstGeom prst="rect">
            <a:avLst/>
          </a:prstGeom>
        </p:spPr>
      </p:pic>
      <p:pic>
        <p:nvPicPr>
          <p:cNvPr id="8" name="Рисунок 7" descr="738_bi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96136" y="764704"/>
            <a:ext cx="1728192" cy="1728192"/>
          </a:xfrm>
          <a:prstGeom prst="rect">
            <a:avLst/>
          </a:prstGeom>
        </p:spPr>
      </p:pic>
      <p:pic>
        <p:nvPicPr>
          <p:cNvPr id="11" name="Рисунок 10" descr="foto1401_1_128405992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1187624" y="3789040"/>
            <a:ext cx="2195736" cy="1916832"/>
          </a:xfrm>
          <a:prstGeom prst="rect">
            <a:avLst/>
          </a:prstGeom>
        </p:spPr>
      </p:pic>
      <p:pic>
        <p:nvPicPr>
          <p:cNvPr id="13" name="Рисунок 12" descr="18290-1152x86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427984" y="3068960"/>
            <a:ext cx="3888432" cy="2916324"/>
          </a:xfrm>
          <a:prstGeom prst="rect">
            <a:avLst/>
          </a:prstGeom>
        </p:spPr>
      </p:pic>
      <p:sp>
        <p:nvSpPr>
          <p:cNvPr id="9" name="Стрелка вправо 8">
            <a:hlinkClick r:id="rId7" action="ppaction://hlinksldjump"/>
          </p:cNvPr>
          <p:cNvSpPr/>
          <p:nvPr/>
        </p:nvSpPr>
        <p:spPr>
          <a:xfrm flipH="1">
            <a:off x="8172400" y="6165304"/>
            <a:ext cx="648072" cy="504056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73396" y="260648"/>
            <a:ext cx="47559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 </a:t>
            </a:r>
            <a:r>
              <a:rPr lang="ru-RU" sz="5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«Посчитай»</a:t>
            </a:r>
            <a:endParaRPr lang="ru-RU" sz="5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mediu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33450" y="4514775"/>
            <a:ext cx="2342406" cy="1962225"/>
          </a:xfrm>
          <a:prstGeom prst="rect">
            <a:avLst/>
          </a:prstGeom>
        </p:spPr>
      </p:pic>
      <p:pic>
        <p:nvPicPr>
          <p:cNvPr id="5" name="Рисунок 4" descr="medium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07904" y="3032014"/>
            <a:ext cx="2054374" cy="172094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176" y="4422341"/>
            <a:ext cx="2217415" cy="1864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1412776"/>
            <a:ext cx="2361431" cy="198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1628800"/>
            <a:ext cx="2304256" cy="193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043608" y="3789040"/>
            <a:ext cx="2232248" cy="2820344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88090" y="2283965"/>
            <a:ext cx="2164030" cy="1868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84168" y="4131177"/>
            <a:ext cx="2300089" cy="2084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152" y="536606"/>
            <a:ext cx="2232248" cy="1833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5576" y="692696"/>
            <a:ext cx="231457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11430_w640_h640_lesch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211960" y="4005064"/>
            <a:ext cx="4392488" cy="2384493"/>
          </a:xfrm>
          <a:prstGeom prst="rect">
            <a:avLst/>
          </a:prstGeom>
        </p:spPr>
      </p:pic>
      <p:pic>
        <p:nvPicPr>
          <p:cNvPr id="6" name="Рисунок 5" descr="611430_w640_h640_lesch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39552" y="188640"/>
            <a:ext cx="4392488" cy="2384493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4725144"/>
            <a:ext cx="3456384" cy="1877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056" y="548680"/>
            <a:ext cx="3756669" cy="2040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611430_w640_h640_lesch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123728" y="2420888"/>
            <a:ext cx="3816424" cy="2071773"/>
          </a:xfrm>
          <a:prstGeom prst="rect">
            <a:avLst/>
          </a:prstGeom>
        </p:spPr>
      </p:pic>
      <p:sp>
        <p:nvSpPr>
          <p:cNvPr id="7" name="Стрелка вправо 6">
            <a:hlinkClick r:id="rId6" action="ppaction://hlinksldjump"/>
          </p:cNvPr>
          <p:cNvSpPr/>
          <p:nvPr/>
        </p:nvSpPr>
        <p:spPr>
          <a:xfrm flipH="1">
            <a:off x="8172400" y="6165304"/>
            <a:ext cx="648072" cy="504056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abedf2ad1c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932040" y="188639"/>
            <a:ext cx="4032448" cy="367514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63688" y="260648"/>
            <a:ext cx="475252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 «Котёнок и Котище»</a:t>
            </a:r>
            <a:endParaRPr lang="ru-RU" sz="5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2859037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1628800"/>
            <a:ext cx="1872208" cy="238966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691680" y="3789040"/>
            <a:ext cx="5854745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котёнка нос, у кота - … (носище)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котёнка усы, у кота - … (усищи)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котёнка  глаза, у кота - … (глазищи)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котёнка рот, к кота - … (ротище)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котёнка лапы, у кота - … (лапищи)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котёнка хвост, у кота - … (хвостище)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 flipH="1">
            <a:off x="8172400" y="6165304"/>
            <a:ext cx="648072" cy="504056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3" y="188640"/>
            <a:ext cx="822693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5. «Рычащие и Кричащие» </a:t>
            </a:r>
            <a:endParaRPr lang="ru-RU" sz="48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lion-snarling-marakelenationalparkinsouthafric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92080" y="1268760"/>
            <a:ext cx="3636516" cy="2360429"/>
          </a:xfrm>
          <a:prstGeom prst="rect">
            <a:avLst/>
          </a:prstGeom>
        </p:spPr>
      </p:pic>
      <p:pic>
        <p:nvPicPr>
          <p:cNvPr id="5" name="Рисунок 4" descr="7-plugin-to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47664" y="4149080"/>
            <a:ext cx="2070403" cy="198165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5576" y="1916832"/>
            <a:ext cx="398961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Лев рычит, рычит, рычит.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Лев какой? …</a:t>
            </a:r>
          </a:p>
          <a:p>
            <a:pPr algn="r"/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(рычащий)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4797152"/>
            <a:ext cx="4392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Пёс ворчит, ворчит, ворчит.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Пёс какой? …</a:t>
            </a:r>
          </a:p>
          <a:p>
            <a:pPr algn="r"/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(ворчащий)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etsklub_ru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508104" y="332656"/>
            <a:ext cx="3456384" cy="3600400"/>
          </a:xfrm>
          <a:prstGeom prst="rect">
            <a:avLst/>
          </a:prstGeom>
        </p:spPr>
      </p:pic>
      <p:pic>
        <p:nvPicPr>
          <p:cNvPr id="4" name="Рисунок 3" descr="untitled.bmp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55576" y="3429000"/>
            <a:ext cx="3047619" cy="31683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1412776"/>
            <a:ext cx="4248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Бык мычит, мычит, мычит.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Бык какой? …</a:t>
            </a:r>
          </a:p>
          <a:p>
            <a:pPr algn="r"/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(мычащий)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4869160"/>
            <a:ext cx="4788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Петух кричит, кричит, кричит.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Он  какой? …</a:t>
            </a:r>
          </a:p>
          <a:p>
            <a:pPr algn="r"/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(кричащий)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12278052_i-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508104" y="476672"/>
            <a:ext cx="3240360" cy="2709764"/>
          </a:xfrm>
          <a:prstGeom prst="rect">
            <a:avLst/>
          </a:prstGeom>
        </p:spPr>
      </p:pic>
      <p:pic>
        <p:nvPicPr>
          <p:cNvPr id="4" name="Рисунок 3" descr="90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27584" y="3501008"/>
            <a:ext cx="3429000" cy="309634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5576" y="1412776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Молоток стучит, стучит.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Молоток - …</a:t>
            </a:r>
          </a:p>
          <a:p>
            <a:pPr algn="r"/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(стучащий)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4581128"/>
            <a:ext cx="4104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Колокол звучит, звучит.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Колокол - …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(звучащий)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Стрелка вправо 7">
            <a:hlinkClick r:id="rId4" action="ppaction://hlinksldjump"/>
          </p:cNvPr>
          <p:cNvSpPr/>
          <p:nvPr/>
        </p:nvSpPr>
        <p:spPr>
          <a:xfrm flipH="1">
            <a:off x="8172400" y="6165304"/>
            <a:ext cx="648072" cy="504056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59" y="332656"/>
            <a:ext cx="79407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6. «Назови профессию»</a:t>
            </a:r>
            <a:endParaRPr lang="ru-RU" sz="5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5" y="3488679"/>
            <a:ext cx="2592288" cy="288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watch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48064" y="1628800"/>
            <a:ext cx="3097402" cy="333053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72904" y="2276872"/>
            <a:ext cx="259827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Часов… (</a:t>
            </a:r>
            <a:r>
              <a:rPr lang="ru-RU" sz="2800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щик</a:t>
            </a: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28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79693" y="5661248"/>
            <a:ext cx="29788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Стеколь</a:t>
            </a: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 (</a:t>
            </a:r>
            <a:r>
              <a:rPr lang="ru-RU" sz="2800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щик</a:t>
            </a: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28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65785" y="2967335"/>
            <a:ext cx="226344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3393" y="620688"/>
            <a:ext cx="8182240" cy="51398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ЗАДАЧИ:</a:t>
            </a:r>
            <a:endParaRPr lang="en-US" sz="4800" b="1" i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800" b="1" i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Tx/>
              <a:buChar char="-"/>
            </a:pP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автоматизация звука [Щ] в словах, </a:t>
            </a:r>
            <a:endParaRPr lang="en-US" sz="28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предложениях и связной речи;</a:t>
            </a:r>
          </a:p>
          <a:p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развитие логического мышления;</a:t>
            </a:r>
          </a:p>
          <a:p>
            <a:pPr>
              <a:buFontTx/>
              <a:buChar char="-"/>
            </a:pP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закрепление навыков словообразования </a:t>
            </a:r>
            <a:endParaRPr lang="en-US" sz="28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словоизменения;</a:t>
            </a:r>
          </a:p>
          <a:p>
            <a:pPr>
              <a:buFontTx/>
              <a:buChar char="-"/>
            </a:pP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расширение и активизация словаря</a:t>
            </a:r>
            <a:endParaRPr lang="en-US" sz="28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 теме «профессии»;</a:t>
            </a:r>
          </a:p>
          <a:p>
            <a:pPr>
              <a:buFontTx/>
              <a:buChar char="-"/>
            </a:pP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фонематического слуха; </a:t>
            </a:r>
            <a:endParaRPr lang="en-US" sz="28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-развитие навыков фонематического анализа.</a:t>
            </a:r>
            <a:endParaRPr lang="ru-RU" sz="28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69426_5e187d48_L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971600" y="2060848"/>
            <a:ext cx="2664296" cy="4392488"/>
          </a:xfrm>
          <a:prstGeom prst="rect">
            <a:avLst/>
          </a:prstGeom>
        </p:spPr>
      </p:pic>
      <p:pic>
        <p:nvPicPr>
          <p:cNvPr id="4" name="Рисунок 3" descr="turizmus_spb_ru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20072" y="404664"/>
            <a:ext cx="3060344" cy="382498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03648" y="764704"/>
            <a:ext cx="269016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Камен… (</a:t>
            </a:r>
            <a:r>
              <a:rPr lang="ru-RU" sz="2800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щик</a:t>
            </a: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28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77750" y="5229200"/>
            <a:ext cx="27042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Фонар</a:t>
            </a: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 (</a:t>
            </a:r>
            <a:r>
              <a:rPr lang="ru-RU" sz="2800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щик</a:t>
            </a: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28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de26c1dc80cf5fd9de860a6be6ccecc02e87c26_66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3284984"/>
            <a:ext cx="4104456" cy="3076803"/>
          </a:xfrm>
          <a:prstGeom prst="rect">
            <a:avLst/>
          </a:prstGeom>
        </p:spPr>
      </p:pic>
      <p:pic>
        <p:nvPicPr>
          <p:cNvPr id="4" name="Рисунок 3" descr="catalog181big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32040" y="332656"/>
            <a:ext cx="3960440" cy="297033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15616" y="1340768"/>
            <a:ext cx="28328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Закрой… (</a:t>
            </a:r>
            <a:r>
              <a:rPr lang="ru-RU" sz="2800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щик</a:t>
            </a: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28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4725144"/>
            <a:ext cx="34190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Дрессиров</a:t>
            </a: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 (</a:t>
            </a:r>
            <a:r>
              <a:rPr lang="ru-RU" sz="2800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щик</a:t>
            </a: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28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423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115616" y="2600583"/>
            <a:ext cx="2952328" cy="3492713"/>
          </a:xfrm>
          <a:prstGeom prst="rect">
            <a:avLst/>
          </a:prstGeom>
        </p:spPr>
      </p:pic>
      <p:pic>
        <p:nvPicPr>
          <p:cNvPr id="4" name="Рисунок 3" descr="bell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92080" y="332656"/>
            <a:ext cx="2985120" cy="37314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03648" y="1052736"/>
            <a:ext cx="23980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Свар… (</a:t>
            </a:r>
            <a:r>
              <a:rPr lang="ru-RU" sz="2800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щик</a:t>
            </a: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28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6057" y="5013176"/>
            <a:ext cx="30307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Танцов</a:t>
            </a: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 (</a:t>
            </a:r>
            <a:r>
              <a:rPr lang="ru-RU" sz="2800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щица</a:t>
            </a: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28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743616_larg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88024" y="404664"/>
            <a:ext cx="3926210" cy="294465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5576" y="1484784"/>
            <a:ext cx="338874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Регулиров</a:t>
            </a: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 (</a:t>
            </a:r>
            <a:r>
              <a:rPr lang="ru-RU" sz="2800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щик</a:t>
            </a: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28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020_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87624" y="2636912"/>
            <a:ext cx="2857500" cy="3810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76056" y="4869160"/>
            <a:ext cx="30171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Сигналь… (</a:t>
            </a:r>
            <a:r>
              <a:rPr lang="ru-RU" sz="2800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щик</a:t>
            </a:r>
            <a:r>
              <a:rPr lang="ru-RU" sz="2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28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 flipH="1">
            <a:off x="8172400" y="6165304"/>
            <a:ext cx="648072" cy="504056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874701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7. «Начало/середина/конец»</a:t>
            </a:r>
            <a:endParaRPr lang="ru-RU" sz="48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0_796f4_c276e29c_orig.jpg"/>
          <p:cNvPicPr>
            <a:picLocks noChangeAspect="1"/>
          </p:cNvPicPr>
          <p:nvPr/>
        </p:nvPicPr>
        <p:blipFill>
          <a:blip r:embed="rId3" cstate="email"/>
          <a:srcRect t="28359"/>
          <a:stretch>
            <a:fillRect/>
          </a:stretch>
        </p:blipFill>
        <p:spPr>
          <a:xfrm>
            <a:off x="467544" y="1268760"/>
            <a:ext cx="2369840" cy="1273324"/>
          </a:xfrm>
          <a:prstGeom prst="rect">
            <a:avLst/>
          </a:prstGeom>
        </p:spPr>
      </p:pic>
      <p:pic>
        <p:nvPicPr>
          <p:cNvPr id="5" name="Рисунок 4" descr="49b973a44c9305451dfb2464e80e899d.jpg"/>
          <p:cNvPicPr>
            <a:picLocks noChangeAspect="1"/>
          </p:cNvPicPr>
          <p:nvPr/>
        </p:nvPicPr>
        <p:blipFill>
          <a:blip r:embed="rId4" cstate="email"/>
          <a:srcRect b="10000"/>
          <a:stretch>
            <a:fillRect/>
          </a:stretch>
        </p:blipFill>
        <p:spPr>
          <a:xfrm>
            <a:off x="323528" y="4293096"/>
            <a:ext cx="2396364" cy="1296144"/>
          </a:xfrm>
          <a:prstGeom prst="rect">
            <a:avLst/>
          </a:prstGeom>
        </p:spPr>
      </p:pic>
      <p:pic>
        <p:nvPicPr>
          <p:cNvPr id="6" name="Рисунок 5" descr="88ccd616ac1ba9e0-main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275856" y="2852936"/>
            <a:ext cx="2430016" cy="2430016"/>
          </a:xfrm>
          <a:prstGeom prst="rect">
            <a:avLst/>
          </a:prstGeom>
        </p:spPr>
      </p:pic>
      <p:pic>
        <p:nvPicPr>
          <p:cNvPr id="7" name="Рисунок 6" descr="7848a8b8889d8358fb67c344a29b1c69_1877498282_127721131855_800px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724128" y="3429000"/>
            <a:ext cx="2859141" cy="194421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email"/>
          <a:srcRect t="8556"/>
          <a:stretch>
            <a:fillRect/>
          </a:stretch>
        </p:blipFill>
        <p:spPr bwMode="auto">
          <a:xfrm>
            <a:off x="2987824" y="980728"/>
            <a:ext cx="3270549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iCAL2DX0P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6361532" y="1052736"/>
            <a:ext cx="2314924" cy="2232248"/>
          </a:xfrm>
          <a:prstGeom prst="rect">
            <a:avLst/>
          </a:prstGeom>
        </p:spPr>
      </p:pic>
      <p:pic>
        <p:nvPicPr>
          <p:cNvPr id="12" name="Рисунок 11" descr="normal_%F9%E5%EA%E8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>
            <a:off x="251520" y="3068960"/>
            <a:ext cx="3264363" cy="1152128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0" cstate="print"/>
          <a:srcRect l="36539" t="69254" r="21580" b="22791"/>
          <a:stretch>
            <a:fillRect/>
          </a:stretch>
        </p:blipFill>
        <p:spPr bwMode="auto">
          <a:xfrm>
            <a:off x="1043608" y="5733256"/>
            <a:ext cx="741682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1" cstate="print"/>
          <a:srcRect l="23244" t="77764" r="8130" b="17314"/>
          <a:stretch>
            <a:fillRect/>
          </a:stretch>
        </p:blipFill>
        <p:spPr bwMode="auto">
          <a:xfrm>
            <a:off x="35496" y="6453336"/>
            <a:ext cx="9107488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трелка вправо 12">
            <a:hlinkClick r:id="rId12" action="ppaction://hlinksldjump"/>
          </p:cNvPr>
          <p:cNvSpPr/>
          <p:nvPr/>
        </p:nvSpPr>
        <p:spPr>
          <a:xfrm flipH="1">
            <a:off x="8244408" y="6165304"/>
            <a:ext cx="648072" cy="504056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6 L 0.11025 0.88195 " pathEditMode="relative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-5.18519E-6 L -6.94444E-6 0.88194 " pathEditMode="relative" ptsTypes="AA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7.40741E-7 L -0.86631 0.86111 " pathEditMode="relative" ptsTypes="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48148E-6 L 0.09444 0.60903 " pathEditMode="relative" ptsTypes="AA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7.40741E-6 L -5.55556E-6 0.58796 " pathEditMode="relative" ptsTypes="A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7.40741E-7 L -0.00798 0.54606 " pathEditMode="relative" ptsTypes="AA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0.12587 0.45139 " pathEditMode="relative" ptsTypes="AA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764704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Список литературы и использованных материалов:</a:t>
            </a:r>
          </a:p>
          <a:p>
            <a:r>
              <a:rPr lang="en-US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Речевой материал для задания №1 – </a:t>
            </a:r>
            <a:r>
              <a:rPr lang="en-US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Yandex</a:t>
            </a:r>
            <a:endParaRPr lang="ru-RU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en-US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задании №5 использован речевой материал из книги</a:t>
            </a:r>
          </a:p>
          <a:p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Лопухиной И.С. «Звуки, буквы и слова»</a:t>
            </a:r>
          </a:p>
          <a:p>
            <a:endParaRPr lang="ru-RU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Картинный материал </a:t>
            </a:r>
            <a:r>
              <a:rPr lang="en-US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-  </a:t>
            </a:r>
            <a:r>
              <a:rPr lang="en-US" b="1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Yandex</a:t>
            </a:r>
            <a:endParaRPr lang="ru-RU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764704"/>
            <a:ext cx="8136904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СОДЕРЖАНИЕ:</a:t>
            </a:r>
          </a:p>
          <a:p>
            <a:pPr algn="ctr"/>
            <a:endParaRPr lang="ru-RU" sz="4400" b="1" i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 action="ppaction://hlinksldjump"/>
              </a:rPr>
              <a:t>«Отгадай загадку»</a:t>
            </a:r>
            <a:endParaRPr lang="ru-RU" sz="32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4" action="ppaction://hlinksldjump"/>
              </a:rPr>
              <a:t>«Один-много»</a:t>
            </a:r>
            <a:endParaRPr lang="ru-RU" sz="32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5" action="ppaction://hlinksldjump"/>
              </a:rPr>
              <a:t>«Посчитай»</a:t>
            </a:r>
            <a:endParaRPr lang="ru-RU" sz="32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6" action="ppaction://hlinksldjump"/>
              </a:rPr>
              <a:t>«Котёнок и Котище»</a:t>
            </a:r>
            <a:endParaRPr lang="ru-RU" sz="32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7" action="ppaction://hlinksldjump"/>
              </a:rPr>
              <a:t>«Рычащие и Кричащие»</a:t>
            </a:r>
            <a:endParaRPr lang="ru-RU" sz="32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8" action="ppaction://hlinksldjump"/>
              </a:rPr>
              <a:t>«Назови профессию»</a:t>
            </a:r>
            <a:endParaRPr lang="ru-RU" sz="32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9" action="ppaction://hlinksldjump"/>
              </a:rPr>
              <a:t>«Начало/середина/конец»</a:t>
            </a:r>
            <a:endParaRPr lang="ru-RU" sz="32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>
              <a:buFont typeface="+mj-lt"/>
              <a:buAutoNum type="arabicPeriod"/>
            </a:pPr>
            <a:endParaRPr lang="ru-RU" sz="4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742950" indent="-742950">
              <a:buFont typeface="+mj-lt"/>
              <a:buAutoNum type="arabicPeriod"/>
            </a:pPr>
            <a:endParaRPr lang="ru-RU" sz="4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6903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708920"/>
            <a:ext cx="344004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 по речке пароход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зубам она идет,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по морю лодка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Снуёт зубная  …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Рисунок 6" descr="0020-037-I-sejchas-zhe-schjotki-schjotki-Zatreschali-kak-treschotki-I-davaj-menja-teret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44008" y="2276872"/>
            <a:ext cx="3774111" cy="226446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51487" y="548680"/>
            <a:ext cx="71024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 «Отгадай загадку»</a:t>
            </a:r>
            <a:endParaRPr lang="ru-RU" sz="5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412776"/>
            <a:ext cx="340971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меня пропал носок, 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Утащил его …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4077072"/>
            <a:ext cx="4032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Воина от стрел  закроет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Крепкий и широкий …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iCAPNFLQ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64088" y="620688"/>
            <a:ext cx="2520280" cy="2520280"/>
          </a:xfrm>
          <a:prstGeom prst="rect">
            <a:avLst/>
          </a:prstGeom>
        </p:spPr>
      </p:pic>
      <p:pic>
        <p:nvPicPr>
          <p:cNvPr id="6" name="Рисунок 5" descr="738_big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87624" y="3501008"/>
            <a:ext cx="2376264" cy="2376264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124744"/>
            <a:ext cx="446134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нее во рту пила.</a:t>
            </a:r>
            <a:b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 водой она жила.</a:t>
            </a:r>
            <a:b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Всех пугала, всех глотала.</a:t>
            </a:r>
            <a:r>
              <a:rPr lang="ru-RU" sz="5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5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теперь - в котел попала. 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http://orius.ucoz.ru/_ph/1/2/8869537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8064" y="692696"/>
            <a:ext cx="3096344" cy="3211975"/>
          </a:xfrm>
          <a:prstGeom prst="rect">
            <a:avLst/>
          </a:prstGeom>
          <a:noFill/>
        </p:spPr>
      </p:pic>
      <p:pic>
        <p:nvPicPr>
          <p:cNvPr id="1028" name="Picture 4" descr="Картинка 14 из 2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31640" y="3933056"/>
            <a:ext cx="2857500" cy="1905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572000" y="4437112"/>
            <a:ext cx="35283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колол дрова, и ОНА</a:t>
            </a:r>
          </a:p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Отлетела от бревна.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6903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052736"/>
            <a:ext cx="405546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стене на видном месте </a:t>
            </a:r>
            <a:b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Собирает вести вместе, </a:t>
            </a:r>
            <a:b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потом его жильцы </a:t>
            </a:r>
            <a:b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Полетят во все концы.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P10304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60032" y="692696"/>
            <a:ext cx="3227851" cy="2420888"/>
          </a:xfrm>
          <a:prstGeom prst="rect">
            <a:avLst/>
          </a:prstGeom>
        </p:spPr>
      </p:pic>
      <p:pic>
        <p:nvPicPr>
          <p:cNvPr id="6" name="Рисунок 5" descr="96334188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15616" y="2752796"/>
            <a:ext cx="2592288" cy="345422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572000" y="4221088"/>
            <a:ext cx="3960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Я, как зонт, не промокаю,</a:t>
            </a:r>
            <a:b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 дождя вас защищаю</a:t>
            </a:r>
            <a:b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от ветра вас укрою. </a:t>
            </a:r>
            <a:b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Ну так что же я такое?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Стрелка вправо 7">
            <a:hlinkClick r:id="rId4" action="ppaction://hlinksldjump"/>
          </p:cNvPr>
          <p:cNvSpPr/>
          <p:nvPr/>
        </p:nvSpPr>
        <p:spPr>
          <a:xfrm flipH="1">
            <a:off x="8172400" y="6165304"/>
            <a:ext cx="648072" cy="504056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404664"/>
            <a:ext cx="56427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«Один-много»</a:t>
            </a:r>
            <a:endParaRPr lang="ru-RU" sz="5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161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1700808"/>
            <a:ext cx="3024336" cy="2268252"/>
          </a:xfrm>
          <a:prstGeom prst="rect">
            <a:avLst/>
          </a:prstGeom>
        </p:spPr>
      </p:pic>
      <p:pic>
        <p:nvPicPr>
          <p:cNvPr id="5" name="Рисунок 4" descr="_1_~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63888" y="3356992"/>
            <a:ext cx="4716016" cy="2664549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CAXW16NW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03647" y="692696"/>
            <a:ext cx="1828043" cy="2304256"/>
          </a:xfrm>
          <a:prstGeom prst="rect">
            <a:avLst/>
          </a:prstGeom>
        </p:spPr>
      </p:pic>
      <p:pic>
        <p:nvPicPr>
          <p:cNvPr id="4" name="Рисунок 3" descr="щенят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8024" y="692696"/>
            <a:ext cx="3059832" cy="2294874"/>
          </a:xfrm>
          <a:prstGeom prst="rect">
            <a:avLst/>
          </a:prstGeom>
        </p:spPr>
      </p:pic>
      <p:pic>
        <p:nvPicPr>
          <p:cNvPr id="5" name="Рисунок 4" descr="%F9%E5%E3%EE%EB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1560" y="3717032"/>
            <a:ext cx="2384029" cy="2311785"/>
          </a:xfrm>
          <a:prstGeom prst="rect">
            <a:avLst/>
          </a:prstGeom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82988" y="3776811"/>
            <a:ext cx="43815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590</TotalTime>
  <Words>462</Words>
  <Application>Microsoft Office PowerPoint</Application>
  <PresentationFormat>Экран (4:3)</PresentationFormat>
  <Paragraphs>97</Paragraphs>
  <Slides>25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звука [С] в игре «Четвёртый лишний»</dc:title>
  <dc:creator>Admin</dc:creator>
  <cp:lastModifiedBy>Костина</cp:lastModifiedBy>
  <cp:revision>101</cp:revision>
  <dcterms:created xsi:type="dcterms:W3CDTF">2011-10-23T19:39:39Z</dcterms:created>
  <dcterms:modified xsi:type="dcterms:W3CDTF">2020-04-09T15:51:37Z</dcterms:modified>
</cp:coreProperties>
</file>