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10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5DEB2F-4839-458D-8831-25833DBF1B2C}" type="datetimeFigureOut">
              <a:rPr lang="ru-RU" smtClean="0"/>
              <a:t>09.04.2020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EEF37D-9E82-4FBC-8EE8-6008572CCEC6}"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2AE83112-5DA0-4C89-B0F1-008C5CF7BBED}" type="slidenum">
              <a:rPr lang="en-US"/>
              <a:pPr/>
              <a:t>3</a:t>
            </a:fld>
            <a:endParaRPr lang="en-US"/>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p>
            <a:fld id="{406A7AD5-2114-446E-85A3-B59C084C37A9}" type="slidenum">
              <a:rPr lang="en-US" smtClean="0"/>
              <a:pPr/>
              <a:t>5</a:t>
            </a:fld>
            <a:endParaRPr lang="en-US" smtClean="0"/>
          </a:p>
        </p:txBody>
      </p:sp>
      <p:sp>
        <p:nvSpPr>
          <p:cNvPr id="7171" name="Rectangle 2"/>
          <p:cNvSpPr>
            <a:spLocks noRot="1" noChangeArrowheads="1" noTextEdit="1"/>
          </p:cNvSpPr>
          <p:nvPr>
            <p:ph type="sldImg"/>
          </p:nvPr>
        </p:nvSpPr>
        <p:spPr>
          <a:ln/>
        </p:spPr>
      </p:sp>
      <p:sp>
        <p:nvSpPr>
          <p:cNvPr id="7172"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p:txBody>
          <a:bodyPr/>
          <a:lstStyle/>
          <a:p>
            <a:pPr>
              <a:defRPr/>
            </a:pPr>
            <a:fld id="{AB146133-C2C6-42E5-9F03-188AA2A4A162}" type="slidenum">
              <a:rPr lang="en-US" smtClean="0"/>
              <a:pPr>
                <a:defRPr/>
              </a:pPr>
              <a:t>7</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ru-RU"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p:txBody>
          <a:bodyPr/>
          <a:lstStyle/>
          <a:p>
            <a:pPr>
              <a:defRPr/>
            </a:pPr>
            <a:fld id="{AB146133-C2C6-42E5-9F03-188AA2A4A162}" type="slidenum">
              <a:rPr lang="en-US" smtClean="0"/>
              <a:pPr>
                <a:defRPr/>
              </a:pPr>
              <a:t>8</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p>
            <a:fld id="{A84EB90F-3FF0-4478-869E-FE74B993E4A1}" type="slidenum">
              <a:rPr lang="en-US" smtClean="0"/>
              <a:pPr/>
              <a:t>9</a:t>
            </a:fld>
            <a:endParaRPr lang="en-US" smtClean="0"/>
          </a:p>
        </p:txBody>
      </p:sp>
      <p:sp>
        <p:nvSpPr>
          <p:cNvPr id="5123" name="Rectangle 2"/>
          <p:cNvSpPr>
            <a:spLocks noRot="1" noChangeArrowheads="1" noTextEdit="1"/>
          </p:cNvSpPr>
          <p:nvPr>
            <p:ph type="sldImg"/>
          </p:nvPr>
        </p:nvSpPr>
        <p:spPr>
          <a:ln/>
        </p:spPr>
      </p:sp>
      <p:sp>
        <p:nvSpPr>
          <p:cNvPr id="512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p:txBody>
          <a:bodyPr/>
          <a:lstStyle/>
          <a:p>
            <a:pPr>
              <a:defRPr/>
            </a:pPr>
            <a:fld id="{AB146133-C2C6-42E5-9F03-188AA2A4A162}" type="slidenum">
              <a:rPr lang="en-US" smtClean="0"/>
              <a:pPr>
                <a:defRPr/>
              </a:pPr>
              <a:t>12</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09.04.2020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09.04.2020</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1052;&#1077;&#1088;&#1099;%20&#1087;&#1088;&#1080;&#1085;&#1091;&#1076;&#1080;&#1090;&#1077;&#1083;&#1100;&#1085;&#1086;&#1075;&#1086;%20&#1074;&#1086;&#1079;&#1076;&#1077;&#1081;&#1089;&#1090;&#1074;&#1080;&#1103;,&#1087;&#1088;&#1080;&#1079;&#1085;&#1072;&#1082;&#1080;%20&#1087;&#1088;&#1077;&#1089;&#1090;&#1091;&#1087;&#1083;&#1077;&#1085;&#1080;&#1103;.ppt" TargetMode="External"/><Relationship Id="rId13" Type="http://schemas.openxmlformats.org/officeDocument/2006/relationships/hyperlink" Target="&#1054;&#1090;&#1103;&#1075;&#1095;&#1072;&#1102;&#1097;&#1080;&#1077;%20&#1086;&#1073;&#1089;&#1090;&#1086;&#1103;&#1090;&#1077;&#1083;&#1100;&#1089;&#1090;&#1074;&#1072;.pptx" TargetMode="External"/><Relationship Id="rId3" Type="http://schemas.openxmlformats.org/officeDocument/2006/relationships/hyperlink" Target="&#1055;&#1086;&#1085;&#1103;&#1090;&#1080;&#1077;%20&#1091;&#1075;&#1086;&#1083;&#1086;&#1074;&#1085;&#1086;&#1081;%20&#1086;&#1090;&#1074;&#1077;&#1089;&#1090;&#1074;&#1077;&#1085;&#1085;&#1086;&#1089;&#1090;&#1080;.ppt" TargetMode="External"/><Relationship Id="rId7" Type="http://schemas.openxmlformats.org/officeDocument/2006/relationships/hyperlink" Target="&#1052;&#1077;&#1088;&#1099;%20&#1074;&#1086;&#1079;&#1076;&#1077;&#1081;&#1089;&#1090;&#1074;&#1080;&#1103;.pptx" TargetMode="External"/><Relationship Id="rId12" Type="http://schemas.openxmlformats.org/officeDocument/2006/relationships/hyperlink" Target="&#1054;&#1073;&#1089;&#1090;&#1086;&#1103;&#1090;&#1077;&#1083;&#1100;&#1089;&#1090;&#1074;&#1072;,%20&#1089;&#1084;&#1103;&#1075;&#1095;&#1072;&#1102;&#1097;&#1080;&#1077;%20&#1074;&#1080;&#1085;&#1091;.pptx" TargetMode="External"/><Relationship Id="rId2" Type="http://schemas.openxmlformats.org/officeDocument/2006/relationships/hyperlink" Target="&#1055;&#1088;&#1080;&#1079;&#1085;&#1072;&#1082;&#1080;%20&#1087;&#1088;&#1077;&#1089;&#1090;&#1091;&#1087;&#1083;&#1077;&#1085;&#1080;&#1103;.pptx" TargetMode="External"/><Relationship Id="rId1" Type="http://schemas.openxmlformats.org/officeDocument/2006/relationships/slideLayout" Target="../slideLayouts/slideLayout1.xml"/><Relationship Id="rId6" Type="http://schemas.openxmlformats.org/officeDocument/2006/relationships/hyperlink" Target="&#1055;&#1088;&#1077;&#1089;&#1090;&#1091;&#1087;&#1083;&#1077;&#1085;&#1080;&#1077;.pptx" TargetMode="External"/><Relationship Id="rId11" Type="http://schemas.openxmlformats.org/officeDocument/2006/relationships/hyperlink" Target="&#1054;&#1089;&#1086;&#1073;&#1077;&#1085;&#1085;&#1086;&#1089;&#1090;&#1080;%20&#1091;&#1075;&#1086;&#1083;&#1086;&#1074;&#1085;&#1086;&#1081;%20&#1086;&#1090;&#1074;&#1077;&#1090;&#1089;&#1090;&#1074;&#1077;&#1085;&#1085;&#1086;&#1089;&#1090;&#1080;.ppt" TargetMode="External"/><Relationship Id="rId5" Type="http://schemas.openxmlformats.org/officeDocument/2006/relationships/hyperlink" Target="&#1042;&#1080;&#1076;&#1099;%20&#1085;&#1072;&#1082;&#1072;&#1079;&#1072;&#1085;&#1080;&#1081;.pptx" TargetMode="External"/><Relationship Id="rId10" Type="http://schemas.openxmlformats.org/officeDocument/2006/relationships/hyperlink" Target="&#1053;&#1077;&#1089;&#1086;&#1074;&#1077;&#1088;&#1096;&#1077;&#1085;&#1085;&#1086;&#1083;&#1077;&#1090;&#1085;&#1080;&#1077;.pptx" TargetMode="External"/><Relationship Id="rId4" Type="http://schemas.openxmlformats.org/officeDocument/2006/relationships/hyperlink" Target="&#1050;&#1086;&#1085;&#1089;&#1090;&#1080;&#1090;&#1091;&#1094;&#1080;&#1103;%20&#1080;%20&#1059;&#1050;%20&#1056;&#1060;.ppt" TargetMode="External"/><Relationship Id="rId9" Type="http://schemas.openxmlformats.org/officeDocument/2006/relationships/hyperlink" Target="&#1055;&#1088;&#1077;&#1079;%20&#1059;&#1050;%20&#1056;&#1060;.pptx" TargetMode="External"/><Relationship Id="rId14" Type="http://schemas.openxmlformats.org/officeDocument/2006/relationships/hyperlink" Target="&#1054;&#1073;&#1089;&#1090;&#1086;&#1103;&#1090;&#1077;&#1083;&#1100;&#1089;&#1090;&#1074;&#1072;,%20&#1080;&#1089;&#1082;&#1083;&#1102;&#1095;&#1072;&#1102;&#1097;&#1080;&#1077;%20&#1074;&#1080;&#1085;&#1091;.pptx"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500043"/>
            <a:ext cx="8405842" cy="571503"/>
          </a:xfrm>
        </p:spPr>
        <p:txBody>
          <a:bodyPr>
            <a:normAutofit/>
          </a:bodyPr>
          <a:lstStyle/>
          <a:p>
            <a:pPr algn="ctr"/>
            <a:r>
              <a:rPr lang="ru-RU" sz="1400" b="1" dirty="0" smtClean="0"/>
              <a:t>УГОЛОВНАЯ ОТВЕТСТВЕННОСТЬ НЕСОВЕРШЕННОЛЕТНИХ</a:t>
            </a:r>
            <a:br>
              <a:rPr lang="ru-RU" sz="1400" b="1" dirty="0" smtClean="0"/>
            </a:br>
            <a:r>
              <a:rPr lang="ru-RU" sz="1200" b="1" i="1" dirty="0" smtClean="0">
                <a:solidFill>
                  <a:schemeClr val="tx1">
                    <a:lumMod val="95000"/>
                    <a:lumOff val="5000"/>
                  </a:schemeClr>
                </a:solidFill>
                <a:latin typeface="Times New Roman" pitchFamily="18" charset="0"/>
                <a:cs typeface="Times New Roman" pitchFamily="18" charset="0"/>
              </a:rPr>
              <a:t>подготовил преподаватель ОГАПОУ «ШТПТ» </a:t>
            </a:r>
            <a:r>
              <a:rPr lang="ru-RU" sz="1200" b="1" i="1" dirty="0" err="1" smtClean="0">
                <a:solidFill>
                  <a:schemeClr val="tx1">
                    <a:lumMod val="95000"/>
                    <a:lumOff val="5000"/>
                  </a:schemeClr>
                </a:solidFill>
                <a:latin typeface="Times New Roman" pitchFamily="18" charset="0"/>
                <a:cs typeface="Times New Roman" pitchFamily="18" charset="0"/>
              </a:rPr>
              <a:t>Подлесная</a:t>
            </a:r>
            <a:r>
              <a:rPr lang="ru-RU" sz="1200" b="1" i="1" dirty="0" smtClean="0">
                <a:solidFill>
                  <a:schemeClr val="tx1">
                    <a:lumMod val="95000"/>
                    <a:lumOff val="5000"/>
                  </a:schemeClr>
                </a:solidFill>
                <a:latin typeface="Times New Roman" pitchFamily="18" charset="0"/>
                <a:cs typeface="Times New Roman" pitchFamily="18" charset="0"/>
              </a:rPr>
              <a:t> О.А.</a:t>
            </a:r>
            <a:endParaRPr lang="ru-RU" sz="1200" b="1" i="1" dirty="0">
              <a:solidFill>
                <a:schemeClr val="tx1">
                  <a:lumMod val="95000"/>
                  <a:lumOff val="5000"/>
                </a:schemeClr>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81000" y="214290"/>
            <a:ext cx="8458200" cy="214314"/>
          </a:xfrm>
        </p:spPr>
        <p:txBody>
          <a:bodyPr>
            <a:noAutofit/>
          </a:bodyPr>
          <a:lstStyle/>
          <a:p>
            <a:pPr algn="ctr"/>
            <a:r>
              <a:rPr lang="ru-RU" sz="1600" dirty="0" smtClean="0">
                <a:latin typeface="Arial Black" pitchFamily="34" charset="0"/>
              </a:rPr>
              <a:t>КЛАСТЕР</a:t>
            </a:r>
            <a:endParaRPr lang="ru-RU" sz="1600" dirty="0">
              <a:latin typeface="Arial Black" pitchFamily="34" charset="0"/>
            </a:endParaRPr>
          </a:p>
        </p:txBody>
      </p:sp>
      <p:sp>
        <p:nvSpPr>
          <p:cNvPr id="4" name="Овал 3"/>
          <p:cNvSpPr/>
          <p:nvPr/>
        </p:nvSpPr>
        <p:spPr>
          <a:xfrm>
            <a:off x="3500430" y="2357430"/>
            <a:ext cx="2143140" cy="85725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chemeClr val="tx1"/>
                </a:solidFill>
              </a:rPr>
              <a:t>Уголовная ответственность несовершеннолетних</a:t>
            </a:r>
            <a:endParaRPr lang="ru-RU" sz="1100" b="1" dirty="0">
              <a:solidFill>
                <a:schemeClr val="tx1"/>
              </a:solidFill>
            </a:endParaRPr>
          </a:p>
        </p:txBody>
      </p:sp>
      <p:sp>
        <p:nvSpPr>
          <p:cNvPr id="5" name="Прямоугольник 4"/>
          <p:cNvSpPr/>
          <p:nvPr/>
        </p:nvSpPr>
        <p:spPr>
          <a:xfrm>
            <a:off x="6143636" y="2428868"/>
            <a:ext cx="1714512" cy="571504"/>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hlinkClick r:id="rId2" action="ppaction://hlinkpres?slideindex=1&amp;slidetitle="/>
              </a:rPr>
              <a:t>Признаки преступления</a:t>
            </a:r>
            <a:endParaRPr lang="ru-RU" sz="1200" b="1" dirty="0">
              <a:solidFill>
                <a:schemeClr val="tx1"/>
              </a:solidFill>
            </a:endParaRPr>
          </a:p>
        </p:txBody>
      </p:sp>
      <p:sp>
        <p:nvSpPr>
          <p:cNvPr id="6" name="Прямоугольник 5"/>
          <p:cNvSpPr/>
          <p:nvPr/>
        </p:nvSpPr>
        <p:spPr>
          <a:xfrm>
            <a:off x="1357290" y="2428868"/>
            <a:ext cx="1857388" cy="642942"/>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hlinkClick r:id="rId3" action="ppaction://hlinkpres?slideindex=1&amp;slidetitle="/>
              </a:rPr>
              <a:t>Понятие уголовной ответственности</a:t>
            </a:r>
            <a:endParaRPr lang="ru-RU" sz="1200" b="1" dirty="0">
              <a:solidFill>
                <a:schemeClr val="tx1"/>
              </a:solidFill>
            </a:endParaRPr>
          </a:p>
        </p:txBody>
      </p:sp>
      <p:sp>
        <p:nvSpPr>
          <p:cNvPr id="7" name="Прямоугольник 6"/>
          <p:cNvSpPr/>
          <p:nvPr/>
        </p:nvSpPr>
        <p:spPr>
          <a:xfrm>
            <a:off x="3714744" y="3429000"/>
            <a:ext cx="1643074"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hlinkClick r:id="rId4" action="ppaction://hlinkpres?slideindex=1&amp;slidetitle="/>
              </a:rPr>
              <a:t>Уголовный Кодекс РФ</a:t>
            </a:r>
            <a:endParaRPr lang="ru-RU" sz="1200" b="1" dirty="0">
              <a:solidFill>
                <a:schemeClr val="tx1"/>
              </a:solidFill>
            </a:endParaRPr>
          </a:p>
        </p:txBody>
      </p:sp>
      <p:sp>
        <p:nvSpPr>
          <p:cNvPr id="8" name="Овал 7"/>
          <p:cNvSpPr/>
          <p:nvPr/>
        </p:nvSpPr>
        <p:spPr>
          <a:xfrm>
            <a:off x="1428728" y="1643050"/>
            <a:ext cx="1928826" cy="500066"/>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chemeClr val="tx1"/>
                </a:solidFill>
                <a:hlinkClick r:id="rId5" action="ppaction://hlinkpres?slideindex=1&amp;slidetitle="/>
              </a:rPr>
              <a:t>Виды наказаний</a:t>
            </a:r>
            <a:endParaRPr lang="ru-RU" sz="1100" b="1" dirty="0">
              <a:solidFill>
                <a:schemeClr val="tx1"/>
              </a:solidFill>
            </a:endParaRPr>
          </a:p>
        </p:txBody>
      </p:sp>
      <p:sp>
        <p:nvSpPr>
          <p:cNvPr id="9" name="Овал 8"/>
          <p:cNvSpPr/>
          <p:nvPr/>
        </p:nvSpPr>
        <p:spPr>
          <a:xfrm>
            <a:off x="2500298" y="1000108"/>
            <a:ext cx="1643074" cy="571504"/>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chemeClr val="tx1"/>
                </a:solidFill>
                <a:hlinkClick r:id="rId6" action="ppaction://hlinkpres?slideindex=1&amp;slidetitle="/>
              </a:rPr>
              <a:t>Преступление</a:t>
            </a:r>
            <a:endParaRPr lang="ru-RU" sz="1100" b="1" dirty="0">
              <a:solidFill>
                <a:schemeClr val="tx1"/>
              </a:solidFill>
            </a:endParaRPr>
          </a:p>
        </p:txBody>
      </p:sp>
      <p:sp>
        <p:nvSpPr>
          <p:cNvPr id="10" name="Овал 9"/>
          <p:cNvSpPr/>
          <p:nvPr/>
        </p:nvSpPr>
        <p:spPr>
          <a:xfrm>
            <a:off x="5572132" y="1571612"/>
            <a:ext cx="2000264" cy="714380"/>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chemeClr val="tx1"/>
                </a:solidFill>
                <a:hlinkClick r:id="rId7" action="ppaction://hlinkpres?slideindex=1&amp;slidetitle="/>
              </a:rPr>
              <a:t>Меры воспитательного</a:t>
            </a:r>
          </a:p>
          <a:p>
            <a:pPr algn="ctr"/>
            <a:r>
              <a:rPr lang="ru-RU" sz="1100" b="1" dirty="0" smtClean="0">
                <a:solidFill>
                  <a:schemeClr val="tx1"/>
                </a:solidFill>
                <a:hlinkClick r:id="rId8" action="ppaction://hlinkpres?slideindex=1&amp;slidetitle="/>
              </a:rPr>
              <a:t>(принудительного) </a:t>
            </a:r>
            <a:r>
              <a:rPr lang="ru-RU" sz="1100" b="1" dirty="0" smtClean="0">
                <a:solidFill>
                  <a:schemeClr val="tx1"/>
                </a:solidFill>
                <a:hlinkClick r:id="rId9" action="ppaction://hlinkpres?slideindex=1&amp;slidetitle="/>
              </a:rPr>
              <a:t>воздействия</a:t>
            </a:r>
            <a:endParaRPr lang="ru-RU" sz="1100" b="1" dirty="0">
              <a:solidFill>
                <a:schemeClr val="tx1"/>
              </a:solidFill>
            </a:endParaRPr>
          </a:p>
        </p:txBody>
      </p:sp>
      <p:sp>
        <p:nvSpPr>
          <p:cNvPr id="11" name="Овал 10"/>
          <p:cNvSpPr/>
          <p:nvPr/>
        </p:nvSpPr>
        <p:spPr>
          <a:xfrm>
            <a:off x="4643438" y="1000108"/>
            <a:ext cx="2143140" cy="500066"/>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rgbClr val="002060"/>
                </a:solidFill>
                <a:hlinkClick r:id="rId10" action="ppaction://hlinkpres?slideindex=1&amp;slidetitle="/>
              </a:rPr>
              <a:t>Несовершеннолетние</a:t>
            </a:r>
            <a:endParaRPr lang="ru-RU" sz="1100" b="1" dirty="0">
              <a:solidFill>
                <a:srgbClr val="002060"/>
              </a:solidFill>
            </a:endParaRPr>
          </a:p>
        </p:txBody>
      </p:sp>
      <p:sp>
        <p:nvSpPr>
          <p:cNvPr id="12" name="Овал 11"/>
          <p:cNvSpPr/>
          <p:nvPr/>
        </p:nvSpPr>
        <p:spPr>
          <a:xfrm>
            <a:off x="642910" y="3429000"/>
            <a:ext cx="2571768" cy="785818"/>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rgbClr val="FFFF00"/>
                </a:solidFill>
                <a:hlinkClick r:id="rId11" action="ppaction://hlinkpres?slideindex=1&amp;slidetitle="/>
              </a:rPr>
              <a:t>Особенности уголовной ответственности несовершеннолетних</a:t>
            </a:r>
            <a:endParaRPr lang="ru-RU" sz="1100" b="1" dirty="0">
              <a:solidFill>
                <a:srgbClr val="FFFF00"/>
              </a:solidFill>
            </a:endParaRPr>
          </a:p>
        </p:txBody>
      </p:sp>
      <p:sp>
        <p:nvSpPr>
          <p:cNvPr id="13" name="Овал 12"/>
          <p:cNvSpPr/>
          <p:nvPr/>
        </p:nvSpPr>
        <p:spPr>
          <a:xfrm>
            <a:off x="1357290" y="4572008"/>
            <a:ext cx="2214578" cy="857256"/>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chemeClr val="tx1"/>
                </a:solidFill>
                <a:hlinkClick r:id="rId12" action="ppaction://hlinkpres?slideindex=1&amp;slidetitle="/>
              </a:rPr>
              <a:t>Смягчающие</a:t>
            </a:r>
            <a:r>
              <a:rPr lang="ru-RU" sz="1100" b="1" dirty="0" smtClean="0">
                <a:solidFill>
                  <a:schemeClr val="tx1"/>
                </a:solidFill>
              </a:rPr>
              <a:t> и </a:t>
            </a:r>
            <a:r>
              <a:rPr lang="ru-RU" sz="1100" b="1" dirty="0" smtClean="0">
                <a:solidFill>
                  <a:schemeClr val="tx1"/>
                </a:solidFill>
                <a:hlinkClick r:id="rId13" action="ppaction://hlinkpres?slideindex=1&amp;slidetitle="/>
              </a:rPr>
              <a:t>отягчающие</a:t>
            </a:r>
            <a:r>
              <a:rPr lang="ru-RU" sz="1100" b="1" dirty="0" smtClean="0">
                <a:solidFill>
                  <a:schemeClr val="tx1"/>
                </a:solidFill>
              </a:rPr>
              <a:t> вину обстоятельства</a:t>
            </a:r>
            <a:endParaRPr lang="ru-RU" sz="1100" b="1" dirty="0">
              <a:solidFill>
                <a:schemeClr val="tx1"/>
              </a:solidFill>
            </a:endParaRPr>
          </a:p>
        </p:txBody>
      </p:sp>
      <p:sp>
        <p:nvSpPr>
          <p:cNvPr id="14" name="Овал 13"/>
          <p:cNvSpPr/>
          <p:nvPr/>
        </p:nvSpPr>
        <p:spPr>
          <a:xfrm>
            <a:off x="3786182" y="4500570"/>
            <a:ext cx="1643074" cy="1285884"/>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hlinkClick r:id="rId4" action="ppaction://hlinkpres?slideindex=1&amp;slidetitle="/>
              </a:rPr>
              <a:t>Конституция</a:t>
            </a:r>
          </a:p>
          <a:p>
            <a:pPr algn="ctr"/>
            <a:r>
              <a:rPr lang="ru-RU" sz="1200" b="1" dirty="0" smtClean="0">
                <a:solidFill>
                  <a:schemeClr val="tx1"/>
                </a:solidFill>
                <a:hlinkClick r:id="rId4" action="ppaction://hlinkpres?slideindex=1&amp;slidetitle="/>
              </a:rPr>
              <a:t>РФ</a:t>
            </a:r>
            <a:endParaRPr lang="ru-RU" sz="1200" b="1" dirty="0">
              <a:solidFill>
                <a:schemeClr val="tx1"/>
              </a:solidFill>
            </a:endParaRPr>
          </a:p>
        </p:txBody>
      </p:sp>
      <p:sp>
        <p:nvSpPr>
          <p:cNvPr id="15" name="Овал 14"/>
          <p:cNvSpPr/>
          <p:nvPr/>
        </p:nvSpPr>
        <p:spPr>
          <a:xfrm>
            <a:off x="5857884" y="3500438"/>
            <a:ext cx="2500330" cy="857256"/>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chemeClr val="tx1"/>
                </a:solidFill>
                <a:hlinkClick r:id="rId14" action="ppaction://hlinkpres?slideindex=1&amp;slidetitle="/>
              </a:rPr>
              <a:t>Обстоятельства, исключающие преступность деяния</a:t>
            </a:r>
            <a:endParaRPr lang="ru-RU" sz="1100" b="1" dirty="0">
              <a:solidFill>
                <a:schemeClr val="tx1"/>
              </a:solidFill>
            </a:endParaRPr>
          </a:p>
        </p:txBody>
      </p:sp>
      <p:cxnSp>
        <p:nvCxnSpPr>
          <p:cNvPr id="17" name="Прямая соединительная линия 16"/>
          <p:cNvCxnSpPr>
            <a:stCxn id="8" idx="5"/>
            <a:endCxn id="4" idx="1"/>
          </p:cNvCxnSpPr>
          <p:nvPr/>
        </p:nvCxnSpPr>
        <p:spPr>
          <a:xfrm rot="16200000" flipH="1">
            <a:off x="3238141" y="1906826"/>
            <a:ext cx="413089" cy="739202"/>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18"/>
          <p:cNvCxnSpPr>
            <a:stCxn id="9" idx="4"/>
          </p:cNvCxnSpPr>
          <p:nvPr/>
        </p:nvCxnSpPr>
        <p:spPr>
          <a:xfrm rot="16200000" flipH="1">
            <a:off x="3411132" y="1482315"/>
            <a:ext cx="785818" cy="964412"/>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a:stCxn id="11" idx="3"/>
            <a:endCxn id="4" idx="0"/>
          </p:cNvCxnSpPr>
          <p:nvPr/>
        </p:nvCxnSpPr>
        <p:spPr>
          <a:xfrm rot="5400000">
            <a:off x="4299403" y="1699538"/>
            <a:ext cx="930489" cy="385294"/>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a:stCxn id="10" idx="3"/>
          </p:cNvCxnSpPr>
          <p:nvPr/>
        </p:nvCxnSpPr>
        <p:spPr>
          <a:xfrm rot="5400000">
            <a:off x="5344821" y="1908625"/>
            <a:ext cx="247495" cy="792993"/>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a:stCxn id="6" idx="3"/>
            <a:endCxn id="4" idx="2"/>
          </p:cNvCxnSpPr>
          <p:nvPr/>
        </p:nvCxnSpPr>
        <p:spPr>
          <a:xfrm>
            <a:off x="3214678" y="2750339"/>
            <a:ext cx="285752" cy="35719"/>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Прямая соединительная линия 29"/>
          <p:cNvCxnSpPr>
            <a:stCxn id="4" idx="6"/>
            <a:endCxn id="5" idx="1"/>
          </p:cNvCxnSpPr>
          <p:nvPr/>
        </p:nvCxnSpPr>
        <p:spPr>
          <a:xfrm flipV="1">
            <a:off x="5643570" y="2714620"/>
            <a:ext cx="500066" cy="71438"/>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 name="Прямая соединительная линия 37"/>
          <p:cNvCxnSpPr>
            <a:stCxn id="4" idx="4"/>
            <a:endCxn id="7" idx="0"/>
          </p:cNvCxnSpPr>
          <p:nvPr/>
        </p:nvCxnSpPr>
        <p:spPr>
          <a:xfrm rot="5400000">
            <a:off x="4446984" y="3303984"/>
            <a:ext cx="214314" cy="35719"/>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Прямая соединительная линия 42"/>
          <p:cNvCxnSpPr>
            <a:stCxn id="4" idx="3"/>
          </p:cNvCxnSpPr>
          <p:nvPr/>
        </p:nvCxnSpPr>
        <p:spPr>
          <a:xfrm rot="5400000">
            <a:off x="2915926" y="2530640"/>
            <a:ext cx="339856" cy="1456864"/>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Прямая соединительная линия 44"/>
          <p:cNvCxnSpPr>
            <a:stCxn id="12" idx="6"/>
            <a:endCxn id="7" idx="1"/>
          </p:cNvCxnSpPr>
          <p:nvPr/>
        </p:nvCxnSpPr>
        <p:spPr>
          <a:xfrm flipV="1">
            <a:off x="3214678" y="3786190"/>
            <a:ext cx="500066" cy="35719"/>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Прямая соединительная линия 46"/>
          <p:cNvCxnSpPr>
            <a:stCxn id="7" idx="1"/>
          </p:cNvCxnSpPr>
          <p:nvPr/>
        </p:nvCxnSpPr>
        <p:spPr>
          <a:xfrm rot="10800000" flipV="1">
            <a:off x="2928926" y="3786190"/>
            <a:ext cx="785818" cy="785818"/>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Прямая соединительная линия 48"/>
          <p:cNvCxnSpPr>
            <a:stCxn id="7" idx="2"/>
          </p:cNvCxnSpPr>
          <p:nvPr/>
        </p:nvCxnSpPr>
        <p:spPr>
          <a:xfrm rot="5400000">
            <a:off x="4339827" y="4304118"/>
            <a:ext cx="357192" cy="35717"/>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Прямая соединительная линия 51"/>
          <p:cNvCxnSpPr>
            <a:stCxn id="4" idx="5"/>
            <a:endCxn id="15" idx="0"/>
          </p:cNvCxnSpPr>
          <p:nvPr/>
        </p:nvCxnSpPr>
        <p:spPr>
          <a:xfrm rot="16200000" flipH="1">
            <a:off x="6013234" y="2405623"/>
            <a:ext cx="411294" cy="1778335"/>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Прямая соединительная линия 53"/>
          <p:cNvCxnSpPr>
            <a:stCxn id="7" idx="3"/>
          </p:cNvCxnSpPr>
          <p:nvPr/>
        </p:nvCxnSpPr>
        <p:spPr>
          <a:xfrm>
            <a:off x="5357818" y="3786190"/>
            <a:ext cx="571504" cy="1588"/>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flipV="1">
            <a:off x="4857752" y="1417638"/>
            <a:ext cx="1857388" cy="1082668"/>
          </a:xfrm>
        </p:spPr>
        <p:txBody>
          <a:bodyPr/>
          <a:lstStyle/>
          <a:p>
            <a:endParaRPr lang="ru-RU" dirty="0"/>
          </a:p>
        </p:txBody>
      </p:sp>
      <p:pic>
        <p:nvPicPr>
          <p:cNvPr id="1026" name="Picture 2" descr="C:\Users\User\Desktop\032.jpg"/>
          <p:cNvPicPr>
            <a:picLocks noChangeAspect="1" noChangeArrowheads="1"/>
          </p:cNvPicPr>
          <p:nvPr/>
        </p:nvPicPr>
        <p:blipFill>
          <a:blip r:embed="rId2" cstate="print"/>
          <a:srcRect/>
          <a:stretch>
            <a:fillRect/>
          </a:stretch>
        </p:blipFill>
        <p:spPr bwMode="auto">
          <a:xfrm>
            <a:off x="1403648" y="548680"/>
            <a:ext cx="7239019" cy="5715040"/>
          </a:xfrm>
          <a:prstGeom prst="rect">
            <a:avLst/>
          </a:prstGeom>
          <a:noFill/>
        </p:spPr>
      </p:pic>
    </p:spTree>
    <p:extLst>
      <p:ext uri="{BB962C8B-B14F-4D97-AF65-F5344CB8AC3E}">
        <p14:creationId xmlns="" xmlns:p14="http://schemas.microsoft.com/office/powerpoint/2010/main" val="19947375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p:cNvSpPr>
            <a:spLocks noGrp="1"/>
          </p:cNvSpPr>
          <p:nvPr>
            <p:ph type="ctrTitle"/>
          </p:nvPr>
        </p:nvSpPr>
        <p:spPr>
          <a:xfrm>
            <a:off x="642938" y="785813"/>
            <a:ext cx="7772400" cy="1470025"/>
          </a:xfrm>
        </p:spPr>
        <p:txBody>
          <a:bodyPr/>
          <a:lstStyle/>
          <a:p>
            <a:pPr eaLnBrk="1" hangingPunct="1"/>
            <a:endParaRPr lang="ru-RU" smtClean="0"/>
          </a:p>
        </p:txBody>
      </p:sp>
      <p:sp>
        <p:nvSpPr>
          <p:cNvPr id="3" name="2 Subtítulo"/>
          <p:cNvSpPr>
            <a:spLocks noGrp="1"/>
          </p:cNvSpPr>
          <p:nvPr>
            <p:ph type="subTitle" idx="1"/>
          </p:nvPr>
        </p:nvSpPr>
        <p:spPr>
          <a:xfrm>
            <a:off x="1357313" y="3143250"/>
            <a:ext cx="6400800" cy="1752600"/>
          </a:xfrm>
        </p:spPr>
        <p:txBody>
          <a:bodyPr rtlCol="0">
            <a:normAutofit/>
          </a:bodyPr>
          <a:lstStyle/>
          <a:p>
            <a:pPr eaLnBrk="1" fontAlgn="auto" hangingPunct="1">
              <a:spcAft>
                <a:spcPts val="0"/>
              </a:spcAft>
              <a:buFont typeface="Arial" pitchFamily="34" charset="0"/>
              <a:buNone/>
              <a:defRPr/>
            </a:pPr>
            <a:endParaRPr lang="es-UY" smtClean="0"/>
          </a:p>
        </p:txBody>
      </p:sp>
      <p:pic>
        <p:nvPicPr>
          <p:cNvPr id="2052" name="Picture 4" descr="C:\Users\User\Desktop\img11.jpg"/>
          <p:cNvPicPr>
            <a:picLocks noChangeAspect="1" noChangeArrowheads="1"/>
          </p:cNvPicPr>
          <p:nvPr/>
        </p:nvPicPr>
        <p:blipFill>
          <a:blip r:embed="rId2" cstate="print"/>
          <a:srcRect/>
          <a:stretch>
            <a:fillRect/>
          </a:stretch>
        </p:blipFill>
        <p:spPr bwMode="auto">
          <a:xfrm>
            <a:off x="428625" y="142875"/>
            <a:ext cx="8405813" cy="6303963"/>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Grp="1" noChangeArrowheads="1"/>
          </p:cNvSpPr>
          <p:nvPr>
            <p:ph type="ctrTitle"/>
          </p:nvPr>
        </p:nvSpPr>
        <p:spPr>
          <a:xfrm>
            <a:off x="2514600" y="1352550"/>
            <a:ext cx="3810000" cy="933450"/>
          </a:xfrm>
          <a:effectLst/>
        </p:spPr>
        <p:txBody>
          <a:bodyPr>
            <a:normAutofit fontScale="90000"/>
          </a:bodyPr>
          <a:lstStyle/>
          <a:p>
            <a:pPr>
              <a:defRPr/>
            </a:pPr>
            <a:r>
              <a:rPr lang="en-US" sz="3600" smtClean="0">
                <a:effectLst>
                  <a:outerShdw blurRad="38100" dist="38100" dir="2700000" algn="tl">
                    <a:srgbClr val="000000">
                      <a:alpha val="43137"/>
                    </a:srgbClr>
                  </a:outerShdw>
                </a:effectLst>
              </a:rPr>
              <a:t/>
            </a:r>
            <a:br>
              <a:rPr lang="en-US" sz="3600" smtClean="0">
                <a:effectLst>
                  <a:outerShdw blurRad="38100" dist="38100" dir="2700000" algn="tl">
                    <a:srgbClr val="000000">
                      <a:alpha val="43137"/>
                    </a:srgbClr>
                  </a:outerShdw>
                </a:effectLst>
              </a:rPr>
            </a:br>
            <a:r>
              <a:rPr lang="ru-RU" sz="2700" smtClean="0">
                <a:effectLst>
                  <a:outerShdw blurRad="38100" dist="38100" dir="2700000" algn="tl">
                    <a:srgbClr val="000000">
                      <a:alpha val="43137"/>
                    </a:srgbClr>
                  </a:outerShdw>
                </a:effectLst>
              </a:rPr>
              <a:t>Преступление-это виновно совершенное, общественно-опасное деяние, запрещенное уголовным Кодексом под угрозой наказания</a:t>
            </a:r>
            <a:endParaRPr lang="en-US" sz="2700" dirty="0">
              <a:effectLst>
                <a:outerShdw blurRad="38100" dist="38100" dir="2700000" algn="tl">
                  <a:srgbClr val="000000">
                    <a:alpha val="43137"/>
                  </a:srgbClr>
                </a:outerShdw>
              </a:effectLst>
            </a:endParaRPr>
          </a:p>
        </p:txBody>
      </p:sp>
      <p:sp>
        <p:nvSpPr>
          <p:cNvPr id="2052" name="Rectangle 4"/>
          <p:cNvSpPr>
            <a:spLocks noGrp="1" noChangeArrowheads="1"/>
          </p:cNvSpPr>
          <p:nvPr>
            <p:ph type="subTitle" idx="1"/>
          </p:nvPr>
        </p:nvSpPr>
        <p:spPr>
          <a:xfrm>
            <a:off x="1187624" y="428604"/>
            <a:ext cx="6336704" cy="4872604"/>
          </a:xfrm>
          <a:effectLst/>
        </p:spPr>
        <p:txBody>
          <a:bodyPr>
            <a:normAutofit/>
          </a:bodyPr>
          <a:lstStyle/>
          <a:p>
            <a:pPr>
              <a:defRPr/>
            </a:pPr>
            <a:endParaRPr lang="ru-RU" sz="2400" b="1" spc="300" dirty="0" smtClean="0">
              <a:solidFill>
                <a:schemeClr val="accent4">
                  <a:lumMod val="50000"/>
                </a:schemeClr>
              </a:solidFill>
              <a:latin typeface="Arial Black" pitchFamily="34" charset="0"/>
            </a:endParaRPr>
          </a:p>
          <a:p>
            <a:pPr>
              <a:defRPr/>
            </a:pPr>
            <a:endParaRPr lang="en-US" sz="2400" b="1" dirty="0">
              <a:solidFill>
                <a:schemeClr val="accent4">
                  <a:lumMod val="50000"/>
                </a:schemeClr>
              </a:solidFill>
              <a:latin typeface="Arial Black"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013.jpg"/>
          <p:cNvPicPr>
            <a:picLocks noChangeAspect="1" noChangeArrowheads="1"/>
          </p:cNvPicPr>
          <p:nvPr/>
        </p:nvPicPr>
        <p:blipFill>
          <a:blip r:embed="rId2" cstate="print"/>
          <a:srcRect/>
          <a:stretch>
            <a:fillRect/>
          </a:stretch>
        </p:blipFill>
        <p:spPr bwMode="auto">
          <a:xfrm>
            <a:off x="428596" y="285728"/>
            <a:ext cx="8429652" cy="6322239"/>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img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57200" y="-228600"/>
            <a:ext cx="8534400" cy="6934200"/>
          </a:xfrm>
        </p:spPr>
        <p:txBody>
          <a:bodyPr/>
          <a:lstStyle/>
          <a:p>
            <a:pPr eaLnBrk="1" hangingPunct="1">
              <a:defRPr/>
            </a:pPr>
            <a:endParaRPr lang="ru-RU" sz="2800" i="1" dirty="0" smtClean="0">
              <a:solidFill>
                <a:srgbClr val="000000"/>
              </a:solidFill>
              <a:latin typeface="Arial Black" pitchFamily="34" charset="0"/>
              <a:cs typeface="Times New Roman" pitchFamily="18" charset="0"/>
            </a:endParaRPr>
          </a:p>
        </p:txBody>
      </p:sp>
      <p:sp>
        <p:nvSpPr>
          <p:cNvPr id="2051" name="Rectangle 3"/>
          <p:cNvSpPr>
            <a:spLocks noGrp="1" noChangeArrowheads="1"/>
          </p:cNvSpPr>
          <p:nvPr>
            <p:ph type="subTitle" idx="1"/>
          </p:nvPr>
        </p:nvSpPr>
        <p:spPr>
          <a:xfrm>
            <a:off x="457200" y="1143000"/>
            <a:ext cx="4648200" cy="4267200"/>
          </a:xfrm>
        </p:spPr>
        <p:txBody>
          <a:bodyPr/>
          <a:lstStyle/>
          <a:p>
            <a:pPr eaLnBrk="1" hangingPunct="1">
              <a:defRPr/>
            </a:pPr>
            <a:endParaRPr lang="en-US" dirty="0" smtClean="0"/>
          </a:p>
        </p:txBody>
      </p:sp>
      <p:pic>
        <p:nvPicPr>
          <p:cNvPr id="3076" name="Picture 6" descr="C:\Users\User\Desktop\slide_2.jpg"/>
          <p:cNvPicPr>
            <a:picLocks noChangeAspect="1" noChangeArrowheads="1"/>
          </p:cNvPicPr>
          <p:nvPr/>
        </p:nvPicPr>
        <p:blipFill>
          <a:blip r:embed="rId3" cstate="print"/>
          <a:srcRect/>
          <a:stretch>
            <a:fillRect/>
          </a:stretch>
        </p:blipFill>
        <p:spPr bwMode="auto">
          <a:xfrm>
            <a:off x="457200" y="228600"/>
            <a:ext cx="8534400" cy="64008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1928794" y="142853"/>
            <a:ext cx="6986606" cy="714380"/>
          </a:xfrm>
        </p:spPr>
        <p:txBody>
          <a:bodyPr>
            <a:normAutofit fontScale="90000"/>
          </a:bodyPr>
          <a:lstStyle/>
          <a:p>
            <a:r>
              <a:rPr lang="ru-RU" sz="2400" b="1" i="1" dirty="0" smtClean="0">
                <a:solidFill>
                  <a:schemeClr val="accent4">
                    <a:lumMod val="50000"/>
                  </a:schemeClr>
                </a:solidFill>
              </a:rPr>
              <a:t>МЕРЫ ВОСПИТАТЕЛЬНОГО ВОЗДЕЙСТВИЯ</a:t>
            </a:r>
            <a:br>
              <a:rPr lang="ru-RU" sz="2400" b="1" i="1" dirty="0" smtClean="0">
                <a:solidFill>
                  <a:schemeClr val="accent4">
                    <a:lumMod val="50000"/>
                  </a:schemeClr>
                </a:solidFill>
              </a:rPr>
            </a:br>
            <a:endParaRPr lang="en-US" sz="2400" b="1" i="1" dirty="0">
              <a:solidFill>
                <a:schemeClr val="accent4">
                  <a:lumMod val="50000"/>
                </a:schemeClr>
              </a:solidFill>
              <a:latin typeface="Arial Rounded MT Bold" pitchFamily="34" charset="0"/>
            </a:endParaRPr>
          </a:p>
        </p:txBody>
      </p:sp>
      <p:sp>
        <p:nvSpPr>
          <p:cNvPr id="4" name="TextBox 3"/>
          <p:cNvSpPr txBox="1"/>
          <p:nvPr/>
        </p:nvSpPr>
        <p:spPr>
          <a:xfrm>
            <a:off x="2000232" y="642918"/>
            <a:ext cx="6858048" cy="2662267"/>
          </a:xfrm>
          <a:prstGeom prst="rect">
            <a:avLst/>
          </a:prstGeom>
          <a:noFill/>
        </p:spPr>
        <p:txBody>
          <a:bodyPr wrap="square" rtlCol="0">
            <a:spAutoFit/>
          </a:bodyPr>
          <a:lstStyle/>
          <a:p>
            <a:pPr marL="285750" indent="-285750">
              <a:buFont typeface="Arial" pitchFamily="34" charset="0"/>
              <a:buChar char="•"/>
            </a:pPr>
            <a:r>
              <a:rPr lang="ru-RU" b="1" i="1" dirty="0" smtClean="0"/>
              <a:t>К несовершеннолетним, совершившим преступления, могут быть применены принудительные меры </a:t>
            </a:r>
            <a:r>
              <a:rPr lang="ru-RU" b="1" i="1" dirty="0" smtClean="0">
                <a:solidFill>
                  <a:schemeClr val="accent4">
                    <a:lumMod val="50000"/>
                  </a:schemeClr>
                </a:solidFill>
              </a:rPr>
              <a:t>воспитательного</a:t>
            </a:r>
            <a:r>
              <a:rPr lang="ru-RU" b="1" i="1" dirty="0" smtClean="0"/>
              <a:t> воздействия либо им может быть назначено наказание, а при освобождении от наказания судом они могут быть также помещены в специальное учебно-воспитательное учреждение закрытого типа. </a:t>
            </a:r>
          </a:p>
          <a:p>
            <a:pPr marL="285750" indent="-285750" algn="ctr"/>
            <a:r>
              <a:rPr lang="ru-RU" sz="2000" b="1" dirty="0" smtClean="0">
                <a:solidFill>
                  <a:schemeClr val="accent4">
                    <a:lumMod val="50000"/>
                  </a:schemeClr>
                </a:solidFill>
              </a:rPr>
              <a:t>(УК РФ Статья 87. Уголовная ответственность несовершеннолетних)</a:t>
            </a:r>
          </a:p>
          <a:p>
            <a:pPr marL="285750" indent="-285750" algn="ctr">
              <a:buFont typeface="Arial" pitchFamily="34" charset="0"/>
              <a:buChar char="•"/>
            </a:pPr>
            <a:endParaRPr lang="en-US" sz="1900" dirty="0">
              <a:solidFill>
                <a:schemeClr val="tx1">
                  <a:lumMod val="65000"/>
                  <a:lumOff val="35000"/>
                </a:schemeClr>
              </a:solidFill>
            </a:endParaRPr>
          </a:p>
        </p:txBody>
      </p:sp>
      <p:pic>
        <p:nvPicPr>
          <p:cNvPr id="2051" name="Picture 3" descr="C:\Users\User\Desktop\1537.jpg"/>
          <p:cNvPicPr>
            <a:picLocks noChangeAspect="1" noChangeArrowheads="1"/>
          </p:cNvPicPr>
          <p:nvPr/>
        </p:nvPicPr>
        <p:blipFill>
          <a:blip r:embed="rId2" cstate="print"/>
          <a:srcRect/>
          <a:stretch>
            <a:fillRect/>
          </a:stretch>
        </p:blipFill>
        <p:spPr bwMode="auto">
          <a:xfrm>
            <a:off x="2714612" y="3143248"/>
            <a:ext cx="4881560" cy="3252895"/>
          </a:xfrm>
          <a:prstGeom prst="rect">
            <a:avLst/>
          </a:prstGeom>
          <a:noFill/>
        </p:spPr>
      </p:pic>
    </p:spTree>
    <p:extLst>
      <p:ext uri="{BB962C8B-B14F-4D97-AF65-F5344CB8AC3E}">
        <p14:creationId xmlns="" xmlns:p14="http://schemas.microsoft.com/office/powerpoint/2010/main" val="19947375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981200" y="228600"/>
            <a:ext cx="6934200" cy="715963"/>
          </a:xfrm>
        </p:spPr>
        <p:txBody>
          <a:bodyPr/>
          <a:lstStyle/>
          <a:p>
            <a:pPr eaLnBrk="1" hangingPunct="1"/>
            <a:r>
              <a:rPr lang="en-US" sz="4000" smtClean="0"/>
              <a:t>Print master</a:t>
            </a:r>
          </a:p>
        </p:txBody>
      </p:sp>
      <p:sp>
        <p:nvSpPr>
          <p:cNvPr id="4099" name="Rectangle 3"/>
          <p:cNvSpPr>
            <a:spLocks noGrp="1" noChangeArrowheads="1"/>
          </p:cNvSpPr>
          <p:nvPr>
            <p:ph type="body" idx="1"/>
          </p:nvPr>
        </p:nvSpPr>
        <p:spPr>
          <a:xfrm flipV="1">
            <a:off x="1981200" y="228600"/>
            <a:ext cx="6934200" cy="6096000"/>
          </a:xfrm>
        </p:spPr>
        <p:txBody>
          <a:bodyPr/>
          <a:lstStyle/>
          <a:p>
            <a:pPr eaLnBrk="1" hangingPunct="1">
              <a:lnSpc>
                <a:spcPct val="80000"/>
              </a:lnSpc>
            </a:pPr>
            <a:r>
              <a:rPr lang="en-US" altLang="ko-KR" sz="2000" smtClean="0">
                <a:latin typeface="Verdana" pitchFamily="34" charset="0"/>
                <a:ea typeface="굴림" charset="-127"/>
              </a:rPr>
              <a:t>Your Text here</a:t>
            </a:r>
          </a:p>
          <a:p>
            <a:pPr eaLnBrk="1" hangingPunct="1">
              <a:lnSpc>
                <a:spcPct val="80000"/>
              </a:lnSpc>
            </a:pPr>
            <a:endParaRPr lang="en-US" altLang="ko-KR" sz="2000" smtClean="0">
              <a:latin typeface="Verdana" pitchFamily="34" charset="0"/>
              <a:ea typeface="굴림" charset="-127"/>
            </a:endParaRPr>
          </a:p>
          <a:p>
            <a:pPr eaLnBrk="1" hangingPunct="1">
              <a:lnSpc>
                <a:spcPct val="80000"/>
              </a:lnSpc>
            </a:pPr>
            <a:r>
              <a:rPr lang="en-US" altLang="ko-KR" sz="2000" smtClean="0">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eaLnBrk="1" hangingPunct="1">
              <a:lnSpc>
                <a:spcPct val="80000"/>
              </a:lnSpc>
            </a:pPr>
            <a:endParaRPr lang="en-US" altLang="ko-KR" sz="2000" smtClean="0">
              <a:latin typeface="Verdana" pitchFamily="34" charset="0"/>
              <a:ea typeface="굴림" charset="-127"/>
            </a:endParaRPr>
          </a:p>
          <a:p>
            <a:pPr eaLnBrk="1" hangingPunct="1">
              <a:lnSpc>
                <a:spcPct val="80000"/>
              </a:lnSpc>
            </a:pPr>
            <a:r>
              <a:rPr lang="en-US" altLang="ko-KR" sz="2000" smtClean="0">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2000" smtClean="0"/>
          </a:p>
          <a:p>
            <a:pPr eaLnBrk="1" hangingPunct="1">
              <a:lnSpc>
                <a:spcPct val="80000"/>
              </a:lnSpc>
            </a:pPr>
            <a:endParaRPr lang="en-US" sz="2000" smtClean="0"/>
          </a:p>
        </p:txBody>
      </p:sp>
      <p:pic>
        <p:nvPicPr>
          <p:cNvPr id="4100" name="Picture 4" descr="C:\Users\User\Desktop\slide-6.jpg"/>
          <p:cNvPicPr>
            <a:picLocks noChangeAspect="1" noChangeArrowheads="1"/>
          </p:cNvPicPr>
          <p:nvPr/>
        </p:nvPicPr>
        <p:blipFill>
          <a:blip r:embed="rId3" cstate="print"/>
          <a:srcRect/>
          <a:stretch>
            <a:fillRect/>
          </a:stretch>
        </p:blipFill>
        <p:spPr bwMode="auto">
          <a:xfrm>
            <a:off x="1981200" y="381000"/>
            <a:ext cx="6927850" cy="60198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3"/>
          <p:cNvSpPr txBox="1">
            <a:spLocks noChangeArrowheads="1"/>
          </p:cNvSpPr>
          <p:nvPr/>
        </p:nvSpPr>
        <p:spPr>
          <a:xfrm>
            <a:off x="1285852" y="285728"/>
            <a:ext cx="7215238" cy="31432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lnSpc>
                <a:spcPct val="160000"/>
              </a:lnSpc>
            </a:pPr>
            <a:endParaRPr lang="en-US" altLang="ko-KR" sz="1400" dirty="0" smtClean="0">
              <a:solidFill>
                <a:schemeClr val="tx1"/>
              </a:solidFill>
              <a:latin typeface="Arial" charset="0"/>
              <a:ea typeface="굴림" pitchFamily="34" charset="-127"/>
            </a:endParaRPr>
          </a:p>
          <a:p>
            <a:r>
              <a:rPr lang="ru-RU" sz="1800" b="1" i="1" dirty="0" smtClean="0">
                <a:solidFill>
                  <a:schemeClr val="accent4">
                    <a:lumMod val="50000"/>
                  </a:schemeClr>
                </a:solidFill>
              </a:rPr>
              <a:t>УК РФ Статья 87. Уголовная ответственность несовершеннолетних</a:t>
            </a:r>
          </a:p>
          <a:p>
            <a:pPr algn="l"/>
            <a:r>
              <a:rPr lang="ru-RU" sz="1600" b="1" i="1" dirty="0" smtClean="0">
                <a:solidFill>
                  <a:schemeClr val="tx1"/>
                </a:solidFill>
              </a:rPr>
              <a:t> 1. </a:t>
            </a:r>
            <a:r>
              <a:rPr lang="ru-RU" sz="2000" b="1" i="1" dirty="0" smtClean="0">
                <a:solidFill>
                  <a:schemeClr val="tx1"/>
                </a:solidFill>
              </a:rPr>
              <a:t>Несовершеннолетними признаются лица, которым ко времени совершения преступления исполнилось четырнадцать, но не исполнилось восемнадцати лет.</a:t>
            </a:r>
          </a:p>
        </p:txBody>
      </p:sp>
      <p:sp>
        <p:nvSpPr>
          <p:cNvPr id="23" name="AutoShape 68"/>
          <p:cNvSpPr>
            <a:spLocks noChangeArrowheads="1"/>
          </p:cNvSpPr>
          <p:nvPr/>
        </p:nvSpPr>
        <p:spPr bwMode="gray">
          <a:xfrm>
            <a:off x="1295400" y="142852"/>
            <a:ext cx="6696075" cy="571504"/>
          </a:xfrm>
          <a:prstGeom prst="roundRect">
            <a:avLst>
              <a:gd name="adj" fmla="val 0"/>
            </a:avLst>
          </a:prstGeom>
          <a:noFill/>
          <a:ln>
            <a:noFill/>
          </a:ln>
          <a:effectLst/>
          <a:extLst>
            <a:ext uri="{909E8E84-426E-40DD-AFC4-6F175D3DCCD1}">
              <a14:hiddenFill xmlns:a14="http://schemas.microsoft.com/office/drawing/2010/main" xmlns="">
                <a:gradFill rotWithShape="1">
                  <a:gsLst>
                    <a:gs pos="0">
                      <a:schemeClr val="hlink">
                        <a:gamma/>
                        <a:shade val="46275"/>
                        <a:invGamma/>
                      </a:schemeClr>
                    </a:gs>
                    <a:gs pos="50000">
                      <a:schemeClr val="hlink"/>
                    </a:gs>
                    <a:gs pos="100000">
                      <a:schemeClr val="hlink">
                        <a:gamma/>
                        <a:shade val="46275"/>
                        <a:invGamma/>
                      </a:schemeClr>
                    </a:gs>
                  </a:gsLst>
                  <a:lin ang="5400000" scaled="1"/>
                </a:gradFill>
              </a14:hiddenFill>
            </a:ext>
            <a:ext uri="{91240B29-F687-4F45-9708-019B960494DF}">
              <a14:hiddenLine xmlns:a14="http://schemas.microsoft.com/office/drawing/2010/main" xmlns="" w="38100">
                <a:solidFill>
                  <a:schemeClr val="bg1"/>
                </a:solidFill>
                <a:round/>
                <a:headEnd/>
                <a:tailEnd/>
              </a14:hiddenLine>
            </a:ext>
            <a:ext uri="{AF507438-7753-43E0-B8FC-AC1667EBCBE1}">
              <a14:hiddenEffects xmlns:a14="http://schemas.microsoft.com/office/drawing/2010/main" xmlns="">
                <a:effectLst>
                  <a:outerShdw dist="107763" dir="2700000" algn="ctr" rotWithShape="0">
                    <a:srgbClr val="808080">
                      <a:alpha val="50000"/>
                    </a:srgbClr>
                  </a:outerShdw>
                </a:effectLst>
              </a14:hiddenEffects>
            </a:ext>
          </a:extLst>
        </p:spPr>
        <p:txBody>
          <a:bodyPr wrap="none" anchor="ctr"/>
          <a:lstStyle/>
          <a:p>
            <a:pPr algn="ctr" latinLnBrk="1">
              <a:defRPr/>
            </a:pPr>
            <a:r>
              <a:rPr kumimoji="1" lang="ru-RU" altLang="ko-KR" sz="2400" b="1" i="1" dirty="0" smtClean="0">
                <a:solidFill>
                  <a:schemeClr val="accent4">
                    <a:lumMod val="50000"/>
                  </a:schemeClr>
                </a:solidFill>
                <a:latin typeface="Arial" pitchFamily="34" charset="0"/>
                <a:ea typeface="굴림" pitchFamily="34" charset="-127"/>
                <a:cs typeface="Arial" pitchFamily="34" charset="0"/>
              </a:rPr>
              <a:t>НЕСОВЕРШЕННОЛЕТНИЕ</a:t>
            </a:r>
            <a:endParaRPr kumimoji="1" lang="en-US" altLang="ko-KR" sz="2400" b="1" i="1" dirty="0">
              <a:solidFill>
                <a:schemeClr val="accent4">
                  <a:lumMod val="50000"/>
                </a:schemeClr>
              </a:solidFill>
              <a:latin typeface="Arial" pitchFamily="34" charset="0"/>
              <a:ea typeface="굴림" pitchFamily="34" charset="-127"/>
              <a:cs typeface="Arial" pitchFamily="34" charset="0"/>
            </a:endParaRPr>
          </a:p>
        </p:txBody>
      </p:sp>
      <p:pic>
        <p:nvPicPr>
          <p:cNvPr id="1026" name="Picture 2" descr="C:\Users\User\Desktop\unnamed-file-34.png"/>
          <p:cNvPicPr>
            <a:picLocks noChangeAspect="1" noChangeArrowheads="1"/>
          </p:cNvPicPr>
          <p:nvPr/>
        </p:nvPicPr>
        <p:blipFill>
          <a:blip r:embed="rId2" cstate="print"/>
          <a:srcRect/>
          <a:stretch>
            <a:fillRect/>
          </a:stretch>
        </p:blipFill>
        <p:spPr bwMode="auto">
          <a:xfrm>
            <a:off x="1928794" y="2643182"/>
            <a:ext cx="5406536" cy="364518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Grp="1" noChangeArrowheads="1"/>
          </p:cNvSpPr>
          <p:nvPr>
            <p:ph type="ctrTitle"/>
          </p:nvPr>
        </p:nvSpPr>
        <p:spPr>
          <a:xfrm>
            <a:off x="2209800" y="2643182"/>
            <a:ext cx="4419600" cy="3000396"/>
          </a:xfrm>
          <a:effectLst>
            <a:outerShdw dist="17961" dir="2700000" algn="ctr" rotWithShape="0">
              <a:schemeClr val="bg2"/>
            </a:outerShdw>
          </a:effectLst>
        </p:spPr>
        <p:txBody>
          <a:bodyPr>
            <a:normAutofit/>
          </a:bodyPr>
          <a:lstStyle/>
          <a:p>
            <a:pPr>
              <a:defRPr/>
            </a:pPr>
            <a:r>
              <a:rPr lang="en-US" dirty="0"/>
              <a:t>Name of presentation</a:t>
            </a:r>
          </a:p>
        </p:txBody>
      </p:sp>
      <p:sp>
        <p:nvSpPr>
          <p:cNvPr id="2052" name="Rectangle 4"/>
          <p:cNvSpPr>
            <a:spLocks noGrp="1" noChangeArrowheads="1"/>
          </p:cNvSpPr>
          <p:nvPr>
            <p:ph type="subTitle" idx="1"/>
          </p:nvPr>
        </p:nvSpPr>
        <p:spPr>
          <a:xfrm>
            <a:off x="2209800" y="4419600"/>
            <a:ext cx="4419600" cy="685800"/>
          </a:xfrm>
          <a:effectLst>
            <a:outerShdw dist="17961" dir="2700000" algn="ctr" rotWithShape="0">
              <a:schemeClr val="bg2"/>
            </a:outerShdw>
          </a:effectLst>
        </p:spPr>
        <p:txBody>
          <a:bodyPr/>
          <a:lstStyle/>
          <a:p>
            <a:pPr>
              <a:defRPr/>
            </a:pPr>
            <a:r>
              <a:rPr lang="en-US" dirty="0">
                <a:solidFill>
                  <a:schemeClr val="tx1"/>
                </a:solidFill>
              </a:rPr>
              <a:t>Company name</a:t>
            </a:r>
          </a:p>
          <a:p>
            <a:pPr>
              <a:defRPr/>
            </a:pPr>
            <a:endParaRPr lang="en-US" dirty="0"/>
          </a:p>
        </p:txBody>
      </p:sp>
      <p:pic>
        <p:nvPicPr>
          <p:cNvPr id="1026" name="Picture 2" descr="C:\Users\User\Desktop\slide-12.jpg"/>
          <p:cNvPicPr>
            <a:picLocks noChangeAspect="1" noChangeArrowheads="1"/>
          </p:cNvPicPr>
          <p:nvPr/>
        </p:nvPicPr>
        <p:blipFill>
          <a:blip r:embed="rId3" cstate="print"/>
          <a:srcRect/>
          <a:stretch>
            <a:fillRect/>
          </a:stretch>
        </p:blipFill>
        <p:spPr bwMode="auto">
          <a:xfrm>
            <a:off x="1547664" y="836712"/>
            <a:ext cx="6408712" cy="520001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Grp="1" noChangeArrowheads="1"/>
          </p:cNvSpPr>
          <p:nvPr>
            <p:ph type="ctrTitle"/>
          </p:nvPr>
        </p:nvSpPr>
        <p:spPr>
          <a:xfrm>
            <a:off x="228600" y="209550"/>
            <a:ext cx="6248400" cy="704850"/>
          </a:xfrm>
          <a:effectLst>
            <a:outerShdw dist="17961" dir="2700000" sx="1000" sy="1000" algn="ctr" rotWithShape="0">
              <a:schemeClr val="bg2"/>
            </a:outerShdw>
          </a:effectLst>
        </p:spPr>
        <p:txBody>
          <a:bodyPr>
            <a:normAutofit/>
          </a:bodyPr>
          <a:lstStyle/>
          <a:p>
            <a:pPr algn="l">
              <a:defRPr/>
            </a:pPr>
            <a:r>
              <a:rPr lang="en-US" dirty="0">
                <a:solidFill>
                  <a:schemeClr val="bg1"/>
                </a:solidFill>
              </a:rPr>
              <a:t>Name of presentation</a:t>
            </a:r>
          </a:p>
        </p:txBody>
      </p:sp>
      <p:sp>
        <p:nvSpPr>
          <p:cNvPr id="2052" name="Rectangle 4"/>
          <p:cNvSpPr>
            <a:spLocks noGrp="1" noChangeArrowheads="1"/>
          </p:cNvSpPr>
          <p:nvPr>
            <p:ph type="subTitle" idx="1"/>
          </p:nvPr>
        </p:nvSpPr>
        <p:spPr>
          <a:xfrm>
            <a:off x="228600" y="0"/>
            <a:ext cx="4486276" cy="4000504"/>
          </a:xfrm>
          <a:effectLst>
            <a:outerShdw dist="17961" dir="2700000" sx="1000" sy="1000" algn="ctr" rotWithShape="0">
              <a:schemeClr val="bg2"/>
            </a:outerShdw>
          </a:effectLst>
        </p:spPr>
        <p:txBody>
          <a:bodyPr/>
          <a:lstStyle/>
          <a:p>
            <a:pPr algn="l">
              <a:defRPr/>
            </a:pPr>
            <a:endParaRPr lang="en-US" dirty="0">
              <a:solidFill>
                <a:schemeClr val="bg1"/>
              </a:solidFill>
            </a:endParaRPr>
          </a:p>
        </p:txBody>
      </p:sp>
      <p:pic>
        <p:nvPicPr>
          <p:cNvPr id="1026" name="Picture 2" descr="C:\Users\User\Desktop\img27.jpg"/>
          <p:cNvPicPr>
            <a:picLocks noChangeAspect="1" noChangeArrowheads="1"/>
          </p:cNvPicPr>
          <p:nvPr/>
        </p:nvPicPr>
        <p:blipFill>
          <a:blip r:embed="rId3" cstate="print"/>
          <a:srcRect/>
          <a:stretch>
            <a:fillRect/>
          </a:stretch>
        </p:blipFill>
        <p:spPr bwMode="auto">
          <a:xfrm>
            <a:off x="1619672" y="332656"/>
            <a:ext cx="6120680" cy="5797609"/>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smtClean="0"/>
              <a:t>Name of presentation</a:t>
            </a:r>
            <a:endParaRPr lang="ru-RU" smtClean="0"/>
          </a:p>
        </p:txBody>
      </p:sp>
      <p:sp>
        <p:nvSpPr>
          <p:cNvPr id="3075" name="Rectangle 5"/>
          <p:cNvSpPr>
            <a:spLocks noGrp="1" noChangeArrowheads="1"/>
          </p:cNvSpPr>
          <p:nvPr>
            <p:ph type="subTitle" idx="1"/>
          </p:nvPr>
        </p:nvSpPr>
        <p:spPr/>
        <p:txBody>
          <a:bodyPr/>
          <a:lstStyle/>
          <a:p>
            <a:pPr eaLnBrk="1" hangingPunct="1"/>
            <a:r>
              <a:rPr lang="en-US" smtClean="0"/>
              <a:t>Company name</a:t>
            </a:r>
          </a:p>
          <a:p>
            <a:pPr eaLnBrk="1" hangingPunct="1"/>
            <a:endParaRPr lang="ru-RU" smtClean="0"/>
          </a:p>
        </p:txBody>
      </p:sp>
      <p:pic>
        <p:nvPicPr>
          <p:cNvPr id="3076" name="Picture 6" descr="C:\Users\User\Desktop\image-9.jpg"/>
          <p:cNvPicPr>
            <a:picLocks noChangeAspect="1" noChangeArrowheads="1"/>
          </p:cNvPicPr>
          <p:nvPr/>
        </p:nvPicPr>
        <p:blipFill>
          <a:blip r:embed="rId3" cstate="print"/>
          <a:srcRect/>
          <a:stretch>
            <a:fillRect/>
          </a:stretch>
        </p:blipFill>
        <p:spPr bwMode="auto">
          <a:xfrm>
            <a:off x="228600" y="457200"/>
            <a:ext cx="8713788" cy="5924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296</TotalTime>
  <Words>216</Words>
  <Application>Microsoft Office PowerPoint</Application>
  <PresentationFormat>Экран (4:3)</PresentationFormat>
  <Paragraphs>41</Paragraphs>
  <Slides>13</Slides>
  <Notes>6</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Трек</vt:lpstr>
      <vt:lpstr>УГОЛОВНАЯ ОТВЕТСТВЕННОСТЬ НЕСОВЕРШЕННОЛЕТНИХ подготовил преподаватель ОГАПОУ «ШТПТ» Подлесная О.А.</vt:lpstr>
      <vt:lpstr>Слайд 2</vt:lpstr>
      <vt:lpstr>Слайд 3</vt:lpstr>
      <vt:lpstr>МЕРЫ ВОСПИТАТЕЛЬНОГО ВОЗДЕЙСТВИЯ </vt:lpstr>
      <vt:lpstr>Print master</vt:lpstr>
      <vt:lpstr>Слайд 6</vt:lpstr>
      <vt:lpstr>Name of presentation</vt:lpstr>
      <vt:lpstr>Name of presentation</vt:lpstr>
      <vt:lpstr>Name of presentation</vt:lpstr>
      <vt:lpstr>Слайд 10</vt:lpstr>
      <vt:lpstr>Слайд 11</vt:lpstr>
      <vt:lpstr> Преступление-это виновно совершенное, общественно-опасное деяние, запрещенное уголовным Кодексом под угрозой наказания</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УГОЛОВНАЯ ОТВЕТСТВЕННОСТЬ НЕСОВЕРШЕННОЛЕТНИХ</dc:title>
  <dc:creator>User</dc:creator>
  <cp:lastModifiedBy>1</cp:lastModifiedBy>
  <cp:revision>36</cp:revision>
  <dcterms:created xsi:type="dcterms:W3CDTF">2018-10-01T17:47:19Z</dcterms:created>
  <dcterms:modified xsi:type="dcterms:W3CDTF">2020-04-09T12:35:47Z</dcterms:modified>
</cp:coreProperties>
</file>