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304" r:id="rId3"/>
    <p:sldId id="270" r:id="rId4"/>
    <p:sldId id="302" r:id="rId5"/>
    <p:sldId id="303" r:id="rId6"/>
    <p:sldId id="271" r:id="rId7"/>
    <p:sldId id="272" r:id="rId8"/>
    <p:sldId id="257" r:id="rId9"/>
    <p:sldId id="258" r:id="rId10"/>
    <p:sldId id="259" r:id="rId11"/>
    <p:sldId id="274" r:id="rId12"/>
    <p:sldId id="290" r:id="rId13"/>
    <p:sldId id="260" r:id="rId14"/>
    <p:sldId id="261" r:id="rId15"/>
    <p:sldId id="281" r:id="rId16"/>
    <p:sldId id="296" r:id="rId17"/>
    <p:sldId id="283" r:id="rId18"/>
    <p:sldId id="277" r:id="rId19"/>
    <p:sldId id="289" r:id="rId20"/>
    <p:sldId id="292" r:id="rId21"/>
    <p:sldId id="293" r:id="rId22"/>
    <p:sldId id="294" r:id="rId23"/>
    <p:sldId id="264" r:id="rId24"/>
    <p:sldId id="265" r:id="rId25"/>
    <p:sldId id="263" r:id="rId26"/>
    <p:sldId id="295" r:id="rId27"/>
    <p:sldId id="266" r:id="rId28"/>
    <p:sldId id="291" r:id="rId29"/>
    <p:sldId id="297" r:id="rId30"/>
    <p:sldId id="301" r:id="rId31"/>
    <p:sldId id="300" r:id="rId32"/>
    <p:sldId id="286" r:id="rId33"/>
    <p:sldId id="287" r:id="rId34"/>
    <p:sldId id="285" r:id="rId35"/>
    <p:sldId id="280" r:id="rId36"/>
    <p:sldId id="288" r:id="rId37"/>
    <p:sldId id="29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80" autoAdjust="0"/>
  </p:normalViewPr>
  <p:slideViewPr>
    <p:cSldViewPr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266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594040" cy="18288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Государственное бюджетное общеобразовательное учреждение города Москвы "Гимназия № 1512"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2000" dirty="0"/>
              <a:t>проект  «КНИГИ-НАШИ ДРУЗЬЯ»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21 марта -25 марта 2016 г</a:t>
            </a:r>
          </a:p>
          <a:p>
            <a:r>
              <a:rPr lang="ru-RU" sz="1400" dirty="0"/>
              <a:t>Средняя группа </a:t>
            </a:r>
          </a:p>
          <a:p>
            <a:r>
              <a:rPr lang="ru-RU" sz="1400" dirty="0"/>
              <a:t>Воспитатели :</a:t>
            </a:r>
          </a:p>
          <a:p>
            <a:r>
              <a:rPr lang="ru-RU" sz="1400" dirty="0" err="1"/>
              <a:t>Папшева</a:t>
            </a:r>
            <a:r>
              <a:rPr lang="ru-RU" sz="1400" dirty="0"/>
              <a:t> Е.И., Романюк О.Б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>
              <a:ln>
                <a:solidFill>
                  <a:schemeClr val="accent1"/>
                </a:solidFill>
              </a:ln>
            </a:endParaRPr>
          </a:p>
          <a:p>
            <a:r>
              <a:rPr lang="ru-RU" sz="1600" dirty="0"/>
              <a:t>                                            Москва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ниги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7290" y="530225"/>
            <a:ext cx="5575457" cy="41878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Организация продуктивной и творческой деятельности детей на основе литературных произведений .</a:t>
            </a:r>
          </a:p>
          <a:p>
            <a:r>
              <a:rPr lang="ru-RU" dirty="0"/>
              <a:t>Рисование пластилином  по сюжету знакомой сказки «Теремок» </a:t>
            </a:r>
            <a:r>
              <a:rPr lang="ru-RU" i="1" dirty="0"/>
              <a:t>(«Портрет героя из сказки »)</a:t>
            </a:r>
            <a:r>
              <a:rPr lang="ru-RU" dirty="0"/>
              <a:t>;</a:t>
            </a:r>
          </a:p>
          <a:p>
            <a:r>
              <a:rPr lang="ru-RU" dirty="0"/>
              <a:t>Оформление групповых выставок по результатам творчества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352"/>
            <a:ext cx="8183880" cy="5504688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/>
              <a:t>Непосредственная образовательная деятельность  с использованием нетрадиционной техники </a:t>
            </a:r>
            <a:r>
              <a:rPr lang="ru-RU" sz="2200" b="1" dirty="0" err="1"/>
              <a:t>пластилинография</a:t>
            </a:r>
            <a:r>
              <a:rPr lang="ru-RU" sz="2200" b="1" dirty="0"/>
              <a:t> «Теремок»</a:t>
            </a:r>
            <a:br>
              <a:rPr lang="ru-RU" sz="2800" b="1" dirty="0"/>
            </a:br>
            <a:r>
              <a:rPr lang="ru-RU" sz="2800" dirty="0"/>
              <a:t>Цели: Развивать образное мышление, умение создавать знакомый образ. Развивать мелкую моторику рук .Закреплять умение использовать в работе нетрадиционную технику рисования – </a:t>
            </a:r>
            <a:r>
              <a:rPr lang="ru-RU" sz="2800" dirty="0" err="1"/>
              <a:t>пластилинографию</a:t>
            </a:r>
            <a:r>
              <a:rPr lang="ru-RU" sz="3200" dirty="0"/>
              <a:t>. </a:t>
            </a:r>
            <a:br>
              <a:rPr lang="ru-RU" sz="3200" dirty="0"/>
            </a:br>
            <a:br>
              <a:rPr lang="ru-RU" sz="32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Стоит в поле теремок, он не низок , не высок. Как же называется эта сказка?</a:t>
            </a:r>
          </a:p>
        </p:txBody>
      </p:sp>
      <p:pic>
        <p:nvPicPr>
          <p:cNvPr id="4" name="Содержимое 3" descr="книги 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509" y="1249435"/>
            <a:ext cx="3931920" cy="2951018"/>
          </a:xfrm>
          <a:effectLst>
            <a:softEdge rad="127000"/>
          </a:effectLst>
        </p:spPr>
      </p:pic>
      <p:pic>
        <p:nvPicPr>
          <p:cNvPr id="9" name="Содержимое 8" descr="SAM_047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58682" y="1122666"/>
            <a:ext cx="3125585" cy="3204556"/>
          </a:xfrm>
          <a:effectLst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 чтение сказки «Теремок»</a:t>
            </a:r>
          </a:p>
        </p:txBody>
      </p:sp>
      <p:pic>
        <p:nvPicPr>
          <p:cNvPr id="4" name="Содержимое 3" descr="книги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7290" y="530225"/>
            <a:ext cx="5575457" cy="4187825"/>
          </a:xfrm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Кто в теремочке живет?</a:t>
            </a:r>
          </a:p>
        </p:txBody>
      </p:sp>
      <p:pic>
        <p:nvPicPr>
          <p:cNvPr id="4" name="Содержимое 3" descr="SAM_04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5585109" cy="4187825"/>
          </a:xfrm>
          <a:effectLst>
            <a:softEdge rad="317500"/>
          </a:effectLst>
        </p:spPr>
      </p:pic>
      <p:pic>
        <p:nvPicPr>
          <p:cNvPr id="5" name="Содержимое 3" descr="SAM_04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143116"/>
            <a:ext cx="3628714" cy="3312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Кто в невысоком живет ?</a:t>
            </a:r>
          </a:p>
        </p:txBody>
      </p:sp>
      <p:pic>
        <p:nvPicPr>
          <p:cNvPr id="4" name="Содержимое 3" descr="SAM_04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995" y="530225"/>
            <a:ext cx="4570047" cy="4187825"/>
          </a:xfrm>
          <a:effectLst>
            <a:softEdge rad="317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    так вот кто в теремочке живет!!! </a:t>
            </a:r>
          </a:p>
        </p:txBody>
      </p:sp>
      <p:pic>
        <p:nvPicPr>
          <p:cNvPr id="4" name="Содержимое 3" descr="SAM_04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7626" y="666490"/>
            <a:ext cx="8154785" cy="391529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br>
              <a:rPr lang="ru-RU" dirty="0"/>
            </a:br>
            <a:r>
              <a:rPr lang="ru-RU" i="1" dirty="0"/>
              <a:t>День игры и театра</a:t>
            </a:r>
            <a:r>
              <a:rPr lang="ru-RU" dirty="0"/>
              <a:t>  </a:t>
            </a:r>
            <a:r>
              <a:rPr lang="ru-RU" i="1" dirty="0"/>
              <a:t>«Мы играем в сказку» </a:t>
            </a:r>
            <a:endParaRPr lang="ru-RU" dirty="0"/>
          </a:p>
          <a:p>
            <a:r>
              <a:rPr lang="ru-RU" dirty="0"/>
              <a:t>Организация театрализованной и игровой деятельности детей, создание условий для самостоятельного творчества детей в игре.  </a:t>
            </a:r>
          </a:p>
          <a:p>
            <a:r>
              <a:rPr lang="ru-RU" dirty="0"/>
              <a:t>Создание условий для возникновения  строительно-режиссерских игр по мотивам сказок (помощь в организации игр, в развитии сюжетной линии игры и т.п.).</a:t>
            </a:r>
          </a:p>
          <a:p>
            <a:r>
              <a:rPr lang="ru-RU" b="1" dirty="0"/>
              <a:t>Родители</a:t>
            </a:r>
            <a:endParaRPr lang="ru-RU" dirty="0"/>
          </a:p>
          <a:p>
            <a:r>
              <a:rPr lang="ru-RU" dirty="0"/>
              <a:t>Консультация </a:t>
            </a:r>
            <a:r>
              <a:rPr lang="ru-RU" i="1" dirty="0"/>
              <a:t>«Театр дома»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Игра-драматизация по русской народной сказке "Колобок"»</a:t>
            </a:r>
            <a:br>
              <a:rPr lang="ru-RU" b="1" dirty="0"/>
            </a:br>
            <a:r>
              <a:rPr lang="ru-RU" dirty="0"/>
              <a:t>Цель: Создание благоприятных условий творческой активности у детей посредством театрализованной деятельности.</a:t>
            </a:r>
            <a:br>
              <a:rPr lang="ru-RU" dirty="0"/>
            </a:b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EDB21C-1F01-45C4-A6F8-9B45621FC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Актуальность</a:t>
            </a:r>
          </a:p>
          <a:p>
            <a:r>
              <a:rPr lang="ru-RU" dirty="0"/>
              <a:t>Книга – незаменимый источник знаний для взрослых и детей. Ребенок, беря в руки книгу, непроизвольно ее открывает. Загадочный и неизведанный мир предстает перед ним: сказки, волшебные страны, незнакомые предметы, удивительная природа - все так и манит заглянуть вглубь книги, проникнуть в ее тайны, разгадать загадки и отправиться вместе с ее героями в путешествие за знаниями.</a:t>
            </a:r>
          </a:p>
        </p:txBody>
      </p:sp>
    </p:spTree>
    <p:extLst>
      <p:ext uri="{BB962C8B-B14F-4D97-AF65-F5344CB8AC3E}">
        <p14:creationId xmlns:p14="http://schemas.microsoft.com/office/powerpoint/2010/main" val="3517477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игра-драматизация« Колобок»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7200" b="0" dirty="0"/>
              <a:t>Жили были дед и баба.</a:t>
            </a:r>
            <a:br>
              <a:rPr lang="ru-RU" sz="7200" b="0" dirty="0"/>
            </a:br>
            <a:r>
              <a:rPr lang="ru-RU" sz="7200" b="0" dirty="0"/>
              <a:t> Вот однажды попросил дед бабу испечь колобок.</a:t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7" descr="SAM_045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28662" y="1500174"/>
            <a:ext cx="2504837" cy="3489325"/>
          </a:xfrm>
        </p:spPr>
      </p:pic>
      <p:sp>
        <p:nvSpPr>
          <p:cNvPr id="5" name="Текст 4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br>
              <a:rPr lang="ru-RU" sz="1200" dirty="0"/>
            </a:br>
            <a:endParaRPr lang="ru-RU" sz="1200" dirty="0"/>
          </a:p>
        </p:txBody>
      </p:sp>
      <p:pic>
        <p:nvPicPr>
          <p:cNvPr id="7" name="Содержимое 6" descr="SAM_0457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 t="1930" b="1930"/>
          <a:stretch>
            <a:fillRect/>
          </a:stretch>
        </p:blipFill>
        <p:spPr>
          <a:xfrm>
            <a:off x="4357685" y="1874520"/>
            <a:ext cx="4067023" cy="2980386"/>
          </a:xfrm>
        </p:spPr>
      </p:pic>
      <p:sp>
        <p:nvSpPr>
          <p:cNvPr id="9" name="Прямоугольник 8"/>
          <p:cNvSpPr/>
          <p:nvPr/>
        </p:nvSpPr>
        <p:spPr>
          <a:xfrm>
            <a:off x="1614488" y="688410"/>
            <a:ext cx="228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SAM_045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4370" y="530225"/>
            <a:ext cx="3412198" cy="438943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Колобочек</a:t>
            </a:r>
            <a:r>
              <a:rPr lang="ru-RU" dirty="0"/>
              <a:t> полежал </a:t>
            </a:r>
            <a:br>
              <a:rPr lang="ru-RU" dirty="0"/>
            </a:br>
            <a:r>
              <a:rPr lang="ru-RU" dirty="0"/>
              <a:t>И в окошко убежал. </a:t>
            </a:r>
          </a:p>
          <a:p>
            <a:r>
              <a:rPr lang="ru-RU" dirty="0"/>
              <a:t>-Я колобок, колобок </a:t>
            </a:r>
            <a:br>
              <a:rPr lang="ru-RU" dirty="0"/>
            </a:br>
            <a:r>
              <a:rPr lang="ru-RU" dirty="0"/>
              <a:t>Я по коробу </a:t>
            </a:r>
            <a:r>
              <a:rPr lang="ru-RU" dirty="0" err="1"/>
              <a:t>скребен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/>
              <a:t>По сусекам метен, </a:t>
            </a:r>
            <a:br>
              <a:rPr lang="ru-RU" dirty="0"/>
            </a:br>
            <a:r>
              <a:rPr lang="ru-RU" dirty="0"/>
              <a:t>На сметане мешен, </a:t>
            </a:r>
            <a:br>
              <a:rPr lang="ru-RU" dirty="0"/>
            </a:br>
            <a:r>
              <a:rPr lang="ru-RU" dirty="0"/>
              <a:t>На окошечке </a:t>
            </a:r>
          </a:p>
          <a:p>
            <a:pPr>
              <a:buNone/>
            </a:pPr>
            <a:r>
              <a:rPr lang="ru-RU" dirty="0"/>
              <a:t>   стужен, </a:t>
            </a:r>
            <a:br>
              <a:rPr lang="ru-RU" dirty="0"/>
            </a:br>
            <a:r>
              <a:rPr lang="ru-RU" dirty="0"/>
              <a:t>Я от дедушки ушел, </a:t>
            </a:r>
            <a:br>
              <a:rPr lang="ru-RU" dirty="0"/>
            </a:br>
            <a:r>
              <a:rPr lang="ru-RU" dirty="0"/>
              <a:t>Я от бабушки ушел 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r>
              <a:rPr lang="ru-RU" sz="1400" dirty="0"/>
              <a:t>И за речкой на пригорке </a:t>
            </a:r>
            <a:br>
              <a:rPr lang="ru-RU" sz="1400" dirty="0"/>
            </a:br>
            <a:r>
              <a:rPr lang="ru-RU" sz="1400" dirty="0"/>
              <a:t>Зайца встретил возле норки. 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— Здравствуй, здравствуй, колобок, </a:t>
            </a:r>
            <a:br>
              <a:rPr lang="ru-RU" sz="2000" dirty="0"/>
            </a:br>
            <a:r>
              <a:rPr lang="ru-RU" sz="2000" dirty="0"/>
              <a:t>Колобок румяный бок, </a:t>
            </a:r>
            <a:br>
              <a:rPr lang="ru-RU" sz="2000" dirty="0"/>
            </a:br>
            <a:r>
              <a:rPr lang="ru-RU" sz="2000" dirty="0"/>
              <a:t>Пусть я маленький совсем </a:t>
            </a:r>
            <a:br>
              <a:rPr lang="ru-RU" sz="2000" dirty="0"/>
            </a:br>
            <a:r>
              <a:rPr lang="ru-RU" sz="2000" dirty="0"/>
              <a:t>Все равно тебя я съем. </a:t>
            </a:r>
          </a:p>
          <a:p>
            <a:r>
              <a:rPr lang="ru-RU" sz="2000" dirty="0"/>
              <a:t>Колобок </a:t>
            </a:r>
          </a:p>
          <a:p>
            <a:r>
              <a:rPr lang="ru-RU" sz="2000" dirty="0"/>
              <a:t>-не ешь меня, я тебе песенку спою.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" name="Содержимое 6" descr="SAM_0458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r="22005"/>
          <a:stretch/>
        </p:blipFill>
        <p:spPr>
          <a:xfrm>
            <a:off x="857224" y="2000240"/>
            <a:ext cx="3066704" cy="307570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 в овраге встретил волка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5572132" y="1571612"/>
            <a:ext cx="3008313" cy="4691063"/>
          </a:xfrm>
        </p:spPr>
        <p:txBody>
          <a:bodyPr>
            <a:noAutofit/>
          </a:bodyPr>
          <a:lstStyle/>
          <a:p>
            <a:br>
              <a:rPr lang="ru-RU" sz="2400" dirty="0"/>
            </a:br>
            <a:r>
              <a:rPr lang="ru-RU" sz="2000" dirty="0"/>
              <a:t>Волк сидел зубами щелкал. 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Съем тебя, — промолвил волк, </a:t>
            </a:r>
            <a:br>
              <a:rPr lang="ru-RU" sz="2000" dirty="0"/>
            </a:br>
            <a:r>
              <a:rPr lang="ru-RU" sz="2000" dirty="0"/>
              <a:t>Серый волк, зубами щелк. </a:t>
            </a:r>
          </a:p>
          <a:p>
            <a:br>
              <a:rPr lang="ru-RU" sz="2000" dirty="0"/>
            </a:br>
            <a:r>
              <a:rPr lang="ru-RU" sz="2000" dirty="0"/>
              <a:t> Колобок </a:t>
            </a:r>
          </a:p>
          <a:p>
            <a:r>
              <a:rPr lang="ru-RU" sz="2000" dirty="0"/>
              <a:t>-не ешь меня, я тебе песенку спою.</a:t>
            </a:r>
          </a:p>
        </p:txBody>
      </p:sp>
      <p:pic>
        <p:nvPicPr>
          <p:cNvPr id="6" name="Содержимое 6" descr="татр 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4625975" cy="371158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383280" cy="87782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Брел медведь к своей берлоге </a:t>
            </a:r>
            <a:br>
              <a:rPr lang="ru-RU" sz="2000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endParaRPr lang="ru-RU" sz="2400" dirty="0"/>
          </a:p>
          <a:p>
            <a:r>
              <a:rPr lang="ru-RU" sz="2400" dirty="0"/>
              <a:t>-Ну и славненький денек, </a:t>
            </a:r>
            <a:br>
              <a:rPr lang="ru-RU" sz="2400" dirty="0"/>
            </a:br>
            <a:r>
              <a:rPr lang="ru-RU" sz="2400" dirty="0"/>
              <a:t>На обед съем колобок.</a:t>
            </a:r>
          </a:p>
          <a:p>
            <a:endParaRPr lang="ru-RU" sz="2400" dirty="0"/>
          </a:p>
          <a:p>
            <a:r>
              <a:rPr lang="ru-RU" sz="2400" dirty="0"/>
              <a:t> Колобок </a:t>
            </a:r>
          </a:p>
          <a:p>
            <a:r>
              <a:rPr lang="ru-RU" sz="2400" dirty="0"/>
              <a:t>-не ешь меня, я тебе песенку спою.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1" name="Содержимое 10" descr="татр 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4625975" cy="3474676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3008313" cy="1162050"/>
          </a:xfrm>
        </p:spPr>
        <p:txBody>
          <a:bodyPr>
            <a:normAutofit/>
          </a:bodyPr>
          <a:lstStyle/>
          <a:p>
            <a:r>
              <a:rPr lang="ru-RU" dirty="0"/>
              <a:t>Встретил рыжую лису.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28596" y="1428736"/>
            <a:ext cx="3008313" cy="4691063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sz="2000" dirty="0"/>
          </a:p>
        </p:txBody>
      </p:sp>
      <p:pic>
        <p:nvPicPr>
          <p:cNvPr id="7" name="Содержимое 6" descr="SAM_04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071678"/>
            <a:ext cx="4006797" cy="262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1928802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— </a:t>
            </a:r>
            <a:r>
              <a:rPr lang="ru-RU" dirty="0"/>
              <a:t>Здравствуй, рыжая лисица, </a:t>
            </a:r>
            <a:br>
              <a:rPr lang="ru-RU" dirty="0"/>
            </a:br>
            <a:r>
              <a:rPr lang="ru-RU" dirty="0"/>
              <a:t>Хочешь я спою, сестрица? </a:t>
            </a:r>
            <a:br>
              <a:rPr lang="ru-RU" dirty="0"/>
            </a:br>
            <a:r>
              <a:rPr lang="ru-RU" dirty="0"/>
              <a:t>И колобок снова запел. </a:t>
            </a:r>
            <a:br>
              <a:rPr lang="ru-RU" dirty="0"/>
            </a:br>
            <a:r>
              <a:rPr lang="ru-RU" dirty="0"/>
              <a:t>-Здравствуй, сладкий </a:t>
            </a:r>
            <a:r>
              <a:rPr lang="ru-RU" dirty="0" err="1"/>
              <a:t>колобочек</a:t>
            </a:r>
            <a:r>
              <a:rPr lang="ru-RU" dirty="0"/>
              <a:t> . </a:t>
            </a:r>
            <a:br>
              <a:rPr lang="ru-RU" dirty="0"/>
            </a:br>
            <a:r>
              <a:rPr lang="ru-RU" dirty="0"/>
              <a:t>Хорошо поёшь, дружочек. </a:t>
            </a:r>
            <a:br>
              <a:rPr lang="ru-RU" dirty="0"/>
            </a:br>
            <a:r>
              <a:rPr lang="ru-RU" dirty="0"/>
              <a:t>Только я уже стара, </a:t>
            </a:r>
            <a:br>
              <a:rPr lang="ru-RU" dirty="0"/>
            </a:br>
            <a:r>
              <a:rPr lang="ru-RU" dirty="0"/>
              <a:t>Стала на ухо глуха, </a:t>
            </a:r>
            <a:br>
              <a:rPr lang="ru-RU" dirty="0"/>
            </a:br>
            <a:r>
              <a:rPr lang="ru-RU" dirty="0"/>
              <a:t>Сядь на мой ты язычок </a:t>
            </a:r>
            <a:br>
              <a:rPr lang="ru-RU" dirty="0"/>
            </a:br>
            <a:r>
              <a:rPr lang="ru-RU" dirty="0"/>
              <a:t>И пропой еще разок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Его лиса не слушала , а взяла и скушала.</a:t>
            </a:r>
          </a:p>
        </p:txBody>
      </p:sp>
      <p:pic>
        <p:nvPicPr>
          <p:cNvPr id="5" name="Содержимое 4" descr="SAM_045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2000" y="1884569"/>
            <a:ext cx="4625975" cy="2815811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r>
              <a:rPr lang="ru-RU" i="1" dirty="0"/>
              <a:t>Непосредственная образовательная деятельность «Книги в нашем доме»</a:t>
            </a:r>
            <a:endParaRPr lang="ru-RU" dirty="0"/>
          </a:p>
          <a:p>
            <a:r>
              <a:rPr lang="ru-RU" b="1" dirty="0"/>
              <a:t>Родители</a:t>
            </a:r>
            <a:endParaRPr lang="ru-RU" dirty="0"/>
          </a:p>
          <a:p>
            <a:r>
              <a:rPr lang="ru-RU" dirty="0"/>
              <a:t>Консультации </a:t>
            </a:r>
            <a:r>
              <a:rPr lang="ru-RU" i="1" dirty="0"/>
              <a:t> «Что и как читать дома?», «Круг детского чтения»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68640" cy="10058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2700" b="1" dirty="0"/>
              <a:t>Непосредственная образовательная деятельност</a:t>
            </a:r>
            <a:r>
              <a:rPr lang="ru-RU" sz="2700" dirty="0"/>
              <a:t>ь </a:t>
            </a:r>
            <a:r>
              <a:rPr lang="ru-RU" sz="2700" b="1" dirty="0"/>
              <a:t>тема «Книги в нашем доме »</a:t>
            </a:r>
            <a:br>
              <a:rPr lang="ru-RU" sz="2700" b="1" dirty="0"/>
            </a:br>
            <a:br>
              <a:rPr lang="ru-RU" sz="2700" dirty="0"/>
            </a:br>
            <a:r>
              <a:rPr lang="ru-RU" sz="2800" dirty="0"/>
              <a:t>Расширить знания детей о книгах. Познакомить со стихотворением С. Я. Маршака «Книжка про книжки» (в сокращении). Вызвать желание читать книги , относиться к книгам бережно. Активизировать словарь детей словами: писатель, поэт. Развивать умение давать ответ на вопросы. </a:t>
            </a:r>
            <a:br>
              <a:rPr lang="ru-RU" sz="2800" dirty="0"/>
            </a:br>
            <a:endParaRPr lang="ru-RU" sz="27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/>
              <a:t> </a:t>
            </a:r>
            <a:r>
              <a:rPr lang="ru-RU" dirty="0"/>
              <a:t>Не дерево, а с листочками,</a:t>
            </a:r>
            <a:br>
              <a:rPr lang="ru-RU" dirty="0"/>
            </a:br>
            <a:r>
              <a:rPr lang="ru-RU" dirty="0"/>
              <a:t>Не рубашка, а сшита,</a:t>
            </a:r>
            <a:br>
              <a:rPr lang="ru-RU" dirty="0"/>
            </a:br>
            <a:r>
              <a:rPr lang="ru-RU" dirty="0"/>
              <a:t>Не поле, а засеяно,</a:t>
            </a:r>
            <a:br>
              <a:rPr lang="ru-RU" dirty="0"/>
            </a:br>
            <a:r>
              <a:rPr lang="ru-RU" dirty="0"/>
              <a:t>Не человек, а рассказывает. </a:t>
            </a:r>
          </a:p>
        </p:txBody>
      </p:sp>
      <p:pic>
        <p:nvPicPr>
          <p:cNvPr id="6" name="Содержимое 7" descr="ремонт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 r="-2437" b="18889"/>
          <a:stretch>
            <a:fillRect/>
          </a:stretch>
        </p:blipFill>
        <p:spPr>
          <a:xfrm>
            <a:off x="4071934" y="2857496"/>
            <a:ext cx="4032000" cy="20463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Цели:</a:t>
            </a:r>
          </a:p>
          <a:p>
            <a:pPr>
              <a:buNone/>
            </a:pPr>
            <a:r>
              <a:rPr lang="ru-RU" dirty="0"/>
              <a:t>  Привлечение внимания педагогов и родителей к проблеме использования детских книг и литературных произведений; развитие познавательной, творческой и эмоциональной активности детей дошкольного возраста в процессе чтения. </a:t>
            </a:r>
          </a:p>
          <a:p>
            <a:r>
              <a:rPr lang="ru-RU" i="1" dirty="0"/>
              <a:t>Родители</a:t>
            </a:r>
            <a:endParaRPr lang="ru-RU" dirty="0"/>
          </a:p>
          <a:p>
            <a:r>
              <a:rPr lang="ru-RU" dirty="0"/>
              <a:t>Повышение родительской компетентности в процессе детского чтения.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 Книги бывают о природе, сказки, рассказы, стихи…</a:t>
            </a:r>
          </a:p>
        </p:txBody>
      </p:sp>
      <p:pic>
        <p:nvPicPr>
          <p:cNvPr id="5" name="Содержимое 5" descr="книги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72598"/>
            <a:ext cx="4625975" cy="303975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ОБЪЯВЛЕНИЕ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Для книжек , которым </a:t>
            </a:r>
          </a:p>
          <a:p>
            <a:r>
              <a:rPr lang="ru-RU" sz="2000" dirty="0"/>
              <a:t>Пора лечиться,</a:t>
            </a:r>
          </a:p>
          <a:p>
            <a:r>
              <a:rPr lang="ru-RU" sz="2000" dirty="0"/>
              <a:t>Открылась </a:t>
            </a:r>
          </a:p>
          <a:p>
            <a:r>
              <a:rPr lang="ru-RU" sz="2000" dirty="0"/>
              <a:t>Книжная больница</a:t>
            </a:r>
          </a:p>
          <a:p>
            <a:r>
              <a:rPr lang="ru-RU" sz="2000" dirty="0"/>
              <a:t>Доктором может быть</a:t>
            </a:r>
          </a:p>
          <a:p>
            <a:r>
              <a:rPr lang="ru-RU" sz="2000" dirty="0"/>
              <a:t>Каждый из вас в </a:t>
            </a:r>
          </a:p>
          <a:p>
            <a:r>
              <a:rPr lang="ru-RU" sz="2000" dirty="0"/>
              <a:t>Свободный день и свободный час</a:t>
            </a:r>
          </a:p>
          <a:p>
            <a:endParaRPr lang="ru-RU" sz="2400" dirty="0"/>
          </a:p>
        </p:txBody>
      </p:sp>
      <p:pic>
        <p:nvPicPr>
          <p:cNvPr id="5" name="Содержимое 4" descr="56a9b0849358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5957" t="2459"/>
          <a:stretch>
            <a:fillRect/>
          </a:stretch>
        </p:blipFill>
        <p:spPr>
          <a:xfrm>
            <a:off x="1000100" y="1428736"/>
            <a:ext cx="3887809" cy="3384165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Ремонтируем книги</a:t>
            </a:r>
          </a:p>
        </p:txBody>
      </p:sp>
      <p:pic>
        <p:nvPicPr>
          <p:cNvPr id="4" name="Содержимое 3" descr="ремонт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757" t="3157"/>
          <a:stretch>
            <a:fillRect/>
          </a:stretch>
        </p:blipFill>
        <p:spPr>
          <a:xfrm>
            <a:off x="642910" y="642918"/>
            <a:ext cx="4963398" cy="4383385"/>
          </a:xfrm>
        </p:spPr>
      </p:pic>
      <p:pic>
        <p:nvPicPr>
          <p:cNvPr id="5" name="Содержимое 3" descr="ремонт 1.jpg"/>
          <p:cNvPicPr>
            <a:picLocks noChangeAspect="1"/>
          </p:cNvPicPr>
          <p:nvPr/>
        </p:nvPicPr>
        <p:blipFill>
          <a:blip r:embed="rId3" cstate="print"/>
          <a:srcRect l="31963" t="-632" r="14486" b="18555"/>
          <a:stretch>
            <a:fillRect/>
          </a:stretch>
        </p:blipFill>
        <p:spPr>
          <a:xfrm>
            <a:off x="5286380" y="1643050"/>
            <a:ext cx="3231824" cy="371503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Отремонтированные книги уберем на место.</a:t>
            </a:r>
          </a:p>
          <a:p>
            <a:r>
              <a:rPr lang="ru-RU" sz="2000" dirty="0"/>
              <a:t>А теперь поговорим о правилах обращения с книгами . </a:t>
            </a:r>
          </a:p>
          <a:p>
            <a:r>
              <a:rPr lang="ru-RU" sz="2000" dirty="0"/>
              <a:t>Книги не разбрасывать.</a:t>
            </a:r>
          </a:p>
          <a:p>
            <a:r>
              <a:rPr lang="ru-RU" sz="2000" dirty="0"/>
              <a:t>В книгах  не рисовать.</a:t>
            </a:r>
          </a:p>
          <a:p>
            <a:r>
              <a:rPr lang="ru-RU" sz="2000" dirty="0"/>
              <a:t>Не вырывать листы.</a:t>
            </a:r>
          </a:p>
          <a:p>
            <a:r>
              <a:rPr lang="ru-RU" sz="2000" dirty="0"/>
              <a:t>Не мять страницы .</a:t>
            </a:r>
          </a:p>
          <a:p>
            <a:endParaRPr lang="ru-RU" sz="2000" dirty="0"/>
          </a:p>
        </p:txBody>
      </p:sp>
      <p:pic>
        <p:nvPicPr>
          <p:cNvPr id="8" name="Содержимое 7" descr="SAM_05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076753"/>
            <a:ext cx="4625975" cy="2431443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1.Организация продуктивной и творческой деятельности детей на основе литературных произведений .</a:t>
            </a:r>
          </a:p>
          <a:p>
            <a:r>
              <a:rPr lang="ru-RU" dirty="0"/>
              <a:t> </a:t>
            </a:r>
            <a:r>
              <a:rPr lang="ru-RU" i="1" dirty="0"/>
              <a:t>Рисование «Моя любимая сказка»</a:t>
            </a:r>
            <a:endParaRPr lang="ru-RU" dirty="0"/>
          </a:p>
          <a:p>
            <a:endParaRPr lang="ru-RU" dirty="0"/>
          </a:p>
          <a:p>
            <a:r>
              <a:rPr lang="ru-RU" dirty="0"/>
              <a:t>Конкурс на лучшее прочтение любимых стихотворений.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Чебурашка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У него большие уши,</a:t>
            </a:r>
          </a:p>
          <a:p>
            <a:r>
              <a:rPr lang="ru-RU" sz="2400" dirty="0"/>
              <a:t>Он коричневого цвета,</a:t>
            </a:r>
          </a:p>
          <a:p>
            <a:r>
              <a:rPr lang="ru-RU" sz="2400" dirty="0"/>
              <a:t>Его любят все на свете,</a:t>
            </a:r>
          </a:p>
          <a:p>
            <a:r>
              <a:rPr lang="ru-RU" sz="2400" dirty="0"/>
              <a:t>Знает каждая дворняжка</a:t>
            </a:r>
          </a:p>
          <a:p>
            <a:r>
              <a:rPr lang="ru-RU" sz="2400" dirty="0"/>
              <a:t>Друга Гены - ...</a:t>
            </a:r>
          </a:p>
          <a:p>
            <a:endParaRPr lang="ru-RU" sz="2400" dirty="0"/>
          </a:p>
        </p:txBody>
      </p:sp>
      <p:pic>
        <p:nvPicPr>
          <p:cNvPr id="4" name="Содержимое 3" descr="чебураш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57215"/>
            <a:ext cx="4625975" cy="3470520"/>
          </a:xfrm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br>
              <a:rPr lang="ru-RU" b="1" dirty="0"/>
            </a:br>
            <a:r>
              <a:rPr lang="ru-RU" dirty="0"/>
              <a:t>Так здравствуй же, умное, доброе слово!</a:t>
            </a:r>
            <a:br>
              <a:rPr lang="ru-RU" dirty="0"/>
            </a:br>
            <a:r>
              <a:rPr lang="ru-RU" dirty="0"/>
              <a:t>Пусть книги, друзьями заходят в дома!</a:t>
            </a:r>
            <a:br>
              <a:rPr lang="ru-RU" dirty="0"/>
            </a:br>
            <a:r>
              <a:rPr lang="ru-RU" dirty="0"/>
              <a:t>Читайте всю жизнь – набирайтесь ума!</a:t>
            </a:r>
            <a:br>
              <a:rPr lang="ru-RU" dirty="0"/>
            </a:br>
            <a:r>
              <a:rPr lang="ru-RU" i="1" dirty="0"/>
              <a:t>(Ю. </a:t>
            </a:r>
            <a:r>
              <a:rPr lang="ru-RU" i="1" dirty="0" err="1"/>
              <a:t>Энтин</a:t>
            </a:r>
            <a:r>
              <a:rPr lang="ru-RU" i="1" dirty="0"/>
              <a:t>)</a:t>
            </a:r>
            <a:endParaRPr lang="ru-RU" dirty="0"/>
          </a:p>
        </p:txBody>
      </p:sp>
      <p:pic>
        <p:nvPicPr>
          <p:cNvPr id="5" name="Рисунок 4" descr="i3012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1643050"/>
            <a:ext cx="2784000" cy="208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Использованная  литература: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1.Общеобразовательн</a:t>
            </a:r>
            <a:r>
              <a:rPr lang="en-US" dirty="0"/>
              <a:t>a</a:t>
            </a:r>
            <a:r>
              <a:rPr lang="ru-RU" dirty="0"/>
              <a:t>я программа дошкольного образования «От рождения до школы" под редакцией </a:t>
            </a:r>
            <a:r>
              <a:rPr lang="ru-RU" dirty="0" err="1"/>
              <a:t>Н.Е.Вераксы</a:t>
            </a:r>
            <a:r>
              <a:rPr lang="ru-RU" dirty="0"/>
              <a:t>, Т.С.Комаровой, М.А.Васильевой.</a:t>
            </a:r>
          </a:p>
          <a:p>
            <a:pPr>
              <a:buNone/>
            </a:pPr>
            <a:r>
              <a:rPr lang="ru-RU" dirty="0"/>
              <a:t>2.Л.Шипицына «Азбука общения», </a:t>
            </a:r>
          </a:p>
          <a:p>
            <a:pPr>
              <a:buNone/>
            </a:pPr>
            <a:r>
              <a:rPr lang="ru-RU" dirty="0"/>
              <a:t>3.Е.Алябьева «Тематические дни и недели в детском саду»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B13B51A-4E4F-4119-B5B5-069A58BB4EA3}"/>
              </a:ext>
            </a:extLst>
          </p:cNvPr>
          <p:cNvSpPr/>
          <p:nvPr/>
        </p:nvSpPr>
        <p:spPr>
          <a:xfrm>
            <a:off x="2286000" y="706973"/>
            <a:ext cx="4572000" cy="54440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навыки и умения речевой деятельности; развивать умение анализировать художественные произведения.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интерес к иллюстрациям, поощрять желание воплощать образ литературного героя в игре, художественном творчестве.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бережное отношение к книге.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>
                <a:solidFill>
                  <a:srgbClr val="000000"/>
                </a:solidFill>
                <a:latin typeface="Open Sans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умение слушать и понимать произведения разных жанров, выражать эмоции.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453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93E23D-9CCC-4C6F-9C35-A4A598BB6BC8}"/>
              </a:ext>
            </a:extLst>
          </p:cNvPr>
          <p:cNvSpPr/>
          <p:nvPr/>
        </p:nvSpPr>
        <p:spPr>
          <a:xfrm>
            <a:off x="2286000" y="1502928"/>
            <a:ext cx="4572000" cy="35557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проекта: Краткосрочный , групповой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 педагоги, дети, родители.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устойчивого интереса к книге, как произведению искусства, источнику знаний;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пополнение книжного уголка, его оформление;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60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/>
              <a:t> Беседа </a:t>
            </a:r>
            <a:r>
              <a:rPr lang="ru-RU" dirty="0"/>
              <a:t> </a:t>
            </a:r>
            <a:r>
              <a:rPr lang="ru-RU" i="1" dirty="0"/>
              <a:t>«История создания книги». Оформление стенда для родителей  «Какие книги должны быть у детей 4-5 лет»</a:t>
            </a:r>
            <a:endParaRPr lang="ru-RU" dirty="0"/>
          </a:p>
          <a:p>
            <a:r>
              <a:rPr lang="ru-RU" dirty="0"/>
              <a:t>Оформление тематических книжных выставок в группе .</a:t>
            </a:r>
          </a:p>
          <a:p>
            <a:r>
              <a:rPr lang="ru-RU" dirty="0"/>
              <a:t>Знакомство с выставкой ,  рассматривание книг (оформление, тематика, назначение, направленность), чтение произведений, беседы о прочитанном.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Первые книги появились…..</a:t>
            </a:r>
          </a:p>
        </p:txBody>
      </p:sp>
      <p:pic>
        <p:nvPicPr>
          <p:cNvPr id="6" name="Содержимое 5" descr="книги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2605" y="530225"/>
            <a:ext cx="6364828" cy="41878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Выставка «Наши любимые сказки»</a:t>
            </a:r>
          </a:p>
        </p:txBody>
      </p:sp>
      <p:pic>
        <p:nvPicPr>
          <p:cNvPr id="4" name="Содержимое 3" descr="книга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7290" y="530225"/>
            <a:ext cx="5575457" cy="41878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Консультация для родителей</a:t>
            </a:r>
          </a:p>
        </p:txBody>
      </p:sp>
      <p:pic>
        <p:nvPicPr>
          <p:cNvPr id="4" name="Содержимое 3" descr="книги 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1108</Words>
  <Application>Microsoft Office PowerPoint</Application>
  <PresentationFormat>Экран (4:3)</PresentationFormat>
  <Paragraphs>111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Calibri</vt:lpstr>
      <vt:lpstr>Open Sans</vt:lpstr>
      <vt:lpstr>Times New Roman</vt:lpstr>
      <vt:lpstr>Verdana</vt:lpstr>
      <vt:lpstr>Wingdings 2</vt:lpstr>
      <vt:lpstr>Аспект</vt:lpstr>
      <vt:lpstr>    Государственное бюджетное общеобразовательное учреждение города Москвы "Гимназия № 1512"   проект  «КНИГИ-НАШИ ДРУЗЬЯ»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Первые книги появились…..</vt:lpstr>
      <vt:lpstr>Выставка «Наши любимые сказки»</vt:lpstr>
      <vt:lpstr>Консультация для родителей</vt:lpstr>
      <vt:lpstr>Презентация PowerPoint</vt:lpstr>
      <vt:lpstr>Презентация PowerPoint</vt:lpstr>
      <vt:lpstr>Непосредственная образовательная деятельность  с использованием нетрадиционной техники пластилинография «Теремок» Цели: Развивать образное мышление, умение создавать знакомый образ. Развивать мелкую моторику рук .Закреплять умение использовать в работе нетрадиционную технику рисования – пластилинографию.   </vt:lpstr>
      <vt:lpstr>Стоит в поле теремок, он не низок , не высок. Как же называется эта сказка?</vt:lpstr>
      <vt:lpstr>    чтение сказки «Теремок»</vt:lpstr>
      <vt:lpstr>       Кто в теремочке живет?</vt:lpstr>
      <vt:lpstr>Кто в невысоком живет ?</vt:lpstr>
      <vt:lpstr>     так вот кто в теремочке живет!!! </vt:lpstr>
      <vt:lpstr>Презентация PowerPoint</vt:lpstr>
      <vt:lpstr> Игра-драматизация по русской народной сказке "Колобок"» Цель: Создание благоприятных условий творческой активности у детей посредством театрализованной деятельности.  </vt:lpstr>
      <vt:lpstr> игра-драматизация« Колобок»</vt:lpstr>
      <vt:lpstr>Презентация PowerPoint</vt:lpstr>
      <vt:lpstr>   И за речкой на пригорке  Зайца встретил возле норки.  </vt:lpstr>
      <vt:lpstr>И в овраге встретил волка</vt:lpstr>
      <vt:lpstr>Брел медведь к своей берлоге  </vt:lpstr>
      <vt:lpstr>Встретил рыжую лису. </vt:lpstr>
      <vt:lpstr>Презентация PowerPoint</vt:lpstr>
      <vt:lpstr>Презентация PowerPoint</vt:lpstr>
      <vt:lpstr>     Непосредственная образовательная деятельность тема «Книги в нашем доме »  Расширить знания детей о книгах. Познакомить со стихотворением С. Я. Маршака «Книжка про книжки» (в сокращении). Вызвать желание читать книги , относиться к книгам бережно. Активизировать словарь детей словами: писатель, поэт. Развивать умение давать ответ на вопросы.  </vt:lpstr>
      <vt:lpstr>Презентация PowerPoint</vt:lpstr>
      <vt:lpstr>Презентация PowerPoint</vt:lpstr>
      <vt:lpstr>ОБЪЯВЛЕНИЕ</vt:lpstr>
      <vt:lpstr>Ремонтируем книги</vt:lpstr>
      <vt:lpstr>Презентация PowerPoint</vt:lpstr>
      <vt:lpstr>Презентация PowerPoint</vt:lpstr>
      <vt:lpstr>Чебурашка</vt:lpstr>
      <vt:lpstr>Презентация PowerPoint</vt:lpstr>
      <vt:lpstr>Использованная  литература: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книги</dc:title>
  <dc:creator>1</dc:creator>
  <cp:lastModifiedBy>Екатерина Папшева</cp:lastModifiedBy>
  <cp:revision>105</cp:revision>
  <dcterms:created xsi:type="dcterms:W3CDTF">2016-03-25T17:14:29Z</dcterms:created>
  <dcterms:modified xsi:type="dcterms:W3CDTF">2020-03-22T12:32:21Z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911263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