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image/png" PartName="/ppt/media/image3.jpg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384" r:id="rId1"/>
  </p:sldMasterIdLst>
  <p:sldIdLst>
    <p:sldId id="256" r:id="rId2"/>
    <p:sldId id="278" r:id="rId3"/>
    <p:sldId id="279" r:id="rId4"/>
    <p:sldId id="280" r:id="rId5"/>
    <p:sldId id="281" r:id="rId6"/>
    <p:sldId id="282" r:id="rId7"/>
    <p:sldId id="257" r:id="rId8"/>
    <p:sldId id="268" r:id="rId9"/>
    <p:sldId id="260" r:id="rId10"/>
    <p:sldId id="275" r:id="rId11"/>
    <p:sldId id="276" r:id="rId12"/>
    <p:sldId id="263" r:id="rId13"/>
    <p:sldId id="273" r:id="rId14"/>
    <p:sldId id="277" r:id="rId15"/>
    <p:sldId id="261" r:id="rId16"/>
    <p:sldId id="267" r:id="rId17"/>
    <p:sldId id="264" r:id="rId18"/>
    <p:sldId id="274" r:id="rId19"/>
    <p:sldId id="283" r:id="rId20"/>
    <p:sldId id="26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3D576-9A09-44A0-A963-C6D6EFE4FA88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FB73E-0504-4D35-8601-38A7FC55F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88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3D576-9A09-44A0-A963-C6D6EFE4FA88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FB73E-0504-4D35-8601-38A7FC55F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551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3D576-9A09-44A0-A963-C6D6EFE4FA88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FB73E-0504-4D35-8601-38A7FC55F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584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3D576-9A09-44A0-A963-C6D6EFE4FA88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FB73E-0504-4D35-8601-38A7FC55F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610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3D576-9A09-44A0-A963-C6D6EFE4FA88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FB73E-0504-4D35-8601-38A7FC55F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714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3D576-9A09-44A0-A963-C6D6EFE4FA88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FB73E-0504-4D35-8601-38A7FC55F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786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3D576-9A09-44A0-A963-C6D6EFE4FA88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FB73E-0504-4D35-8601-38A7FC55F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547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3D576-9A09-44A0-A963-C6D6EFE4FA88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FB73E-0504-4D35-8601-38A7FC55F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684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3D576-9A09-44A0-A963-C6D6EFE4FA88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FB73E-0504-4D35-8601-38A7FC55F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764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3D576-9A09-44A0-A963-C6D6EFE4FA88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FB73E-0504-4D35-8601-38A7FC55F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979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3D576-9A09-44A0-A963-C6D6EFE4FA88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FB73E-0504-4D35-8601-38A7FC55F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178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3D576-9A09-44A0-A963-C6D6EFE4FA88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FB73E-0504-4D35-8601-38A7FC55F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200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85" r:id="rId1"/>
    <p:sldLayoutId id="2147485386" r:id="rId2"/>
    <p:sldLayoutId id="2147485387" r:id="rId3"/>
    <p:sldLayoutId id="2147485388" r:id="rId4"/>
    <p:sldLayoutId id="2147485389" r:id="rId5"/>
    <p:sldLayoutId id="2147485390" r:id="rId6"/>
    <p:sldLayoutId id="2147485391" r:id="rId7"/>
    <p:sldLayoutId id="2147485392" r:id="rId8"/>
    <p:sldLayoutId id="2147485393" r:id="rId9"/>
    <p:sldLayoutId id="2147485394" r:id="rId10"/>
    <p:sldLayoutId id="21474853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Наше лето</a:t>
            </a: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524000" y="3509963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Государственное бюджетное общеобразовательное учреждение города Москвы "Гимназия № 1512  дошкольное отделение № 1125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группа №6   воспитатели : </a:t>
            </a:r>
            <a:r>
              <a:rPr lang="ru-RU" dirty="0" err="1"/>
              <a:t>Прозорова</a:t>
            </a:r>
            <a:r>
              <a:rPr lang="ru-RU" dirty="0"/>
              <a:t> Т.В. </a:t>
            </a:r>
            <a:r>
              <a:rPr lang="ru-RU" dirty="0" err="1"/>
              <a:t>Папшева</a:t>
            </a:r>
            <a:r>
              <a:rPr lang="ru-RU" dirty="0"/>
              <a:t>  Е.И.</a:t>
            </a:r>
          </a:p>
          <a:p>
            <a:r>
              <a:rPr lang="ru-RU" dirty="0"/>
              <a:t>Лето 2016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427" y="0"/>
            <a:ext cx="3555145" cy="26640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006896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6335" y="308854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Потом</a:t>
            </a:r>
            <a:br>
              <a:rPr lang="ru-RU" dirty="0"/>
            </a:br>
            <a:r>
              <a:rPr lang="ru-RU" dirty="0"/>
              <a:t>Не забудь построить дом.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" t="8355" r="948" b="19290"/>
          <a:stretch/>
        </p:blipFill>
        <p:spPr>
          <a:xfrm>
            <a:off x="7202976" y="1895964"/>
            <a:ext cx="4510404" cy="4351338"/>
          </a:xfrm>
          <a:prstGeom prst="rect">
            <a:avLst/>
          </a:prstGeo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34" y="1895964"/>
            <a:ext cx="5806044" cy="43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378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674" y="1080037"/>
            <a:ext cx="5801784" cy="4351338"/>
          </a:xfrm>
          <a:prstGeom prst="rect">
            <a:avLst/>
          </a:prstGeom>
        </p:spPr>
      </p:pic>
      <p:pic>
        <p:nvPicPr>
          <p:cNvPr id="5" name="Объект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139" y="1080037"/>
            <a:ext cx="326350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660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br>
              <a:rPr lang="ru-RU"/>
            </a:b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262" y="2040424"/>
            <a:ext cx="3263503" cy="435133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98" y="365125"/>
            <a:ext cx="3267000" cy="4356000"/>
          </a:xfrm>
          <a:prstGeom prst="rect">
            <a:avLst/>
          </a:prstGeom>
        </p:spPr>
      </p:pic>
      <p:pic>
        <p:nvPicPr>
          <p:cNvPr id="6" name="Объект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516" y="2040424"/>
            <a:ext cx="3402000" cy="4536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164765" y="37905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Georgia" panose="02040502050405020303" pitchFamily="18" charset="0"/>
              </a:rPr>
              <a:t>До чего хорош денек!</a:t>
            </a:r>
            <a:br>
              <a:rPr lang="ru-RU" sz="2800" dirty="0"/>
            </a:br>
            <a:r>
              <a:rPr lang="ru-RU" sz="2800" dirty="0">
                <a:solidFill>
                  <a:srgbClr val="000000"/>
                </a:solidFill>
                <a:latin typeface="Georgia" panose="02040502050405020303" pitchFamily="18" charset="0"/>
              </a:rPr>
              <a:t>Веет легкий ветерок.</a:t>
            </a:r>
            <a:br>
              <a:rPr lang="ru-RU" sz="2800" dirty="0"/>
            </a:br>
            <a:r>
              <a:rPr lang="ru-RU" sz="2800" dirty="0">
                <a:solidFill>
                  <a:srgbClr val="000000"/>
                </a:solidFill>
                <a:latin typeface="Georgia" panose="02040502050405020303" pitchFamily="18" charset="0"/>
              </a:rPr>
              <a:t>Солнца летнего лучи</a:t>
            </a:r>
            <a:br>
              <a:rPr lang="ru-RU" sz="2800" dirty="0"/>
            </a:br>
            <a:r>
              <a:rPr lang="ru-RU" sz="2800" dirty="0">
                <a:solidFill>
                  <a:srgbClr val="000000"/>
                </a:solidFill>
                <a:latin typeface="Georgia" panose="02040502050405020303" pitchFamily="18" charset="0"/>
              </a:rPr>
              <a:t>Так приятно горячи</a:t>
            </a:r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17517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 До чего денёк хорош!</a:t>
            </a:r>
            <a:br>
              <a:rPr lang="ru-RU" dirty="0"/>
            </a:br>
            <a:r>
              <a:rPr lang="ru-RU" dirty="0"/>
              <a:t>           </a:t>
            </a:r>
          </a:p>
        </p:txBody>
      </p:sp>
      <p:pic>
        <p:nvPicPr>
          <p:cNvPr id="3" name="Объект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34" t="9839" r="12900" b="37161"/>
          <a:stretch/>
        </p:blipFill>
        <p:spPr>
          <a:xfrm>
            <a:off x="2244725" y="1152305"/>
            <a:ext cx="7702550" cy="51466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007222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/>
              <a:t>Наблюдение за природой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11" y="1281125"/>
            <a:ext cx="2448000" cy="183600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8848" y="4858439"/>
            <a:ext cx="1987004" cy="14760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78" t="67418" r="12374"/>
          <a:stretch/>
        </p:blipFill>
        <p:spPr>
          <a:xfrm>
            <a:off x="9125242" y="3722035"/>
            <a:ext cx="2954216" cy="170691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739" y="1728632"/>
            <a:ext cx="4000940" cy="298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1" b="18942"/>
          <a:stretch/>
        </p:blipFill>
        <p:spPr>
          <a:xfrm>
            <a:off x="838200" y="3328139"/>
            <a:ext cx="4366539" cy="34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4795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910840" y="645541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/>
              <a:t>Начинаем рисовать !!!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244" y="1272322"/>
            <a:ext cx="4105660" cy="5472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807" y="1272322"/>
            <a:ext cx="4089707" cy="5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3757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Рисовать, как всем известно,</a:t>
            </a:r>
            <a:br>
              <a:rPr lang="ru-RU" dirty="0"/>
            </a:br>
            <a:r>
              <a:rPr lang="ru-RU" dirty="0"/>
              <a:t>Очень-очень интересно!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157" y="1833112"/>
            <a:ext cx="6144000" cy="4608000"/>
          </a:xfrm>
        </p:spPr>
      </p:pic>
    </p:spTree>
    <p:extLst>
      <p:ext uri="{BB962C8B-B14F-4D97-AF65-F5344CB8AC3E}">
        <p14:creationId xmlns:p14="http://schemas.microsoft.com/office/powerpoint/2010/main" val="73456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295" y="960056"/>
            <a:ext cx="3940286" cy="5256000"/>
          </a:xfrm>
        </p:spPr>
      </p:pic>
      <p:sp>
        <p:nvSpPr>
          <p:cNvPr id="9" name="Текст 8"/>
          <p:cNvSpPr>
            <a:spLocks noGrp="1"/>
          </p:cNvSpPr>
          <p:nvPr>
            <p:ph type="body" sz="quarter" idx="4294967295"/>
          </p:nvPr>
        </p:nvSpPr>
        <p:spPr>
          <a:xfrm>
            <a:off x="7008813" y="1681163"/>
            <a:ext cx="5183187" cy="82391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/>
              <a:t>Розовый котенок по имени Рыжик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9576" y="2687955"/>
            <a:ext cx="2943000" cy="3924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9829880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1" r="4345" b="17195"/>
          <a:stretch/>
        </p:blipFill>
        <p:spPr>
          <a:xfrm>
            <a:off x="548664" y="365125"/>
            <a:ext cx="4132326" cy="423437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/>
              <a:t>Мой славный мяч,</a:t>
            </a:r>
            <a:br>
              <a:rPr lang="ru-RU" sz="2000" dirty="0"/>
            </a:br>
            <a:r>
              <a:rPr lang="ru-RU" sz="2000" dirty="0"/>
              <a:t>Забавный мяч</a:t>
            </a:r>
            <a:br>
              <a:rPr lang="ru-RU" sz="2000" dirty="0"/>
            </a:br>
            <a:r>
              <a:rPr lang="ru-RU" sz="2000" dirty="0"/>
              <a:t>На месте не сидит!</a:t>
            </a:r>
            <a:br>
              <a:rPr lang="ru-RU" sz="2000" dirty="0"/>
            </a:br>
            <a:r>
              <a:rPr lang="ru-RU" sz="2000" dirty="0"/>
              <a:t>Возьму его, пущу его,</a:t>
            </a:r>
            <a:br>
              <a:rPr lang="ru-RU" sz="2000" dirty="0"/>
            </a:br>
            <a:r>
              <a:rPr lang="ru-RU" sz="2000" dirty="0"/>
              <a:t>И снова он летит!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9" r="31587"/>
          <a:stretch/>
        </p:blipFill>
        <p:spPr>
          <a:xfrm>
            <a:off x="7355411" y="196688"/>
            <a:ext cx="2270258" cy="298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35" t="16791" r="2100" b="27199"/>
          <a:stretch/>
        </p:blipFill>
        <p:spPr>
          <a:xfrm>
            <a:off x="4854339" y="3353125"/>
            <a:ext cx="5887031" cy="3312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08" t="31071" r="24649" b="225"/>
          <a:stretch/>
        </p:blipFill>
        <p:spPr>
          <a:xfrm>
            <a:off x="9972368" y="1027906"/>
            <a:ext cx="1961383" cy="198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46" r="45671" b="32308"/>
          <a:stretch/>
        </p:blipFill>
        <p:spPr>
          <a:xfrm>
            <a:off x="1293012" y="3746110"/>
            <a:ext cx="3150126" cy="30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4317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50769F-F382-4985-82EE-F40BC11BC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Досуг «МОЙ ВЕСЕЛЫЙ ЗВОНКИЙ МЯЧ»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4507D6-98D3-4E63-8214-D07DD9178249}"/>
              </a:ext>
            </a:extLst>
          </p:cNvPr>
          <p:cNvSpPr/>
          <p:nvPr/>
        </p:nvSpPr>
        <p:spPr>
          <a:xfrm>
            <a:off x="984738" y="1690688"/>
            <a:ext cx="81592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Цель: </a:t>
            </a:r>
            <a:r>
              <a:rPr lang="ru-RU" dirty="0"/>
              <a:t>доставить детям удовольствие при выполнении физических упражнений : закрепить умение продвигаться по кругу; развивать ловкость; повторить игровые упражнения с бегом, прыжками ; развивать ловкость и глазомер в ловле и бросании мяча, совершенствовать двигательные умения и навыки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16108B0-597D-43CB-B6D2-2228DDF1EC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" t="3972" r="14974" b="5129"/>
          <a:stretch/>
        </p:blipFill>
        <p:spPr>
          <a:xfrm>
            <a:off x="3163717" y="2891017"/>
            <a:ext cx="4795422" cy="38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619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FBA119-921D-439B-855C-910C7B11D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4026D0-3A17-471B-BB52-64BF214178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       Лето – замечательная пора! Именно в этот период дети много времени проводят на воздухе. И очень важно так организовать жизнь дошкольников, чтобы каждый день приносил им что-то новое, был наполнен интересным содержанием, чтобы воспоминания о летнем времени, играх, прогулках, праздниках и развлечениях, интересных эпизодах из их жизни еще долго радовали детей. Летний отдых детей оказывает существенное влияние на укрепление организма, сопротивляемость заболеваниям, создание положительных эмоций.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04267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1009" y="365125"/>
            <a:ext cx="10312791" cy="1325563"/>
          </a:xfrm>
        </p:spPr>
        <p:txBody>
          <a:bodyPr/>
          <a:lstStyle/>
          <a:p>
            <a:pPr algn="ctr"/>
            <a:r>
              <a:rPr lang="ru-RU" dirty="0"/>
              <a:t>Лето - это маленькая жизнь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841" y="3608344"/>
            <a:ext cx="4196934" cy="30240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45" y="1250344"/>
            <a:ext cx="4180638" cy="30240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404" y="1232344"/>
            <a:ext cx="3801600" cy="23760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050" y="3665563"/>
            <a:ext cx="4482000" cy="29880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13417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9F7784-1267-4CD2-B728-88BB60180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EF518A-4454-44FF-81F9-34601FEB0C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Сохранить и укрепить физическое и психическое здоровье детей с учетом их индивидуальных особенностей; полностью удовлетворить потребности растущего организма в отдыхе, творческой деятельности и движении.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7419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8C08BF-EEBA-4EE0-8C11-8B04400EB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0EF2DC-76F4-43F0-A89B-52BE539ADA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 </a:t>
            </a:r>
          </a:p>
          <a:p>
            <a:r>
              <a:rPr lang="ru-RU" dirty="0"/>
              <a:t>1. Создать условия, обеспечивающие охрану жизни и укрепление здоровья детей, предупреждение заболеваемости и травматизма.</a:t>
            </a:r>
          </a:p>
          <a:p>
            <a:r>
              <a:rPr lang="ru-RU" dirty="0"/>
              <a:t>2. Реализовать мероприятия, направленные на оздоровление и физическое развитие детей, их нравственное воспитание, развитие любознательности и познавательной активизации, формирование культурно-гигиенических и трудовых навыков.</a:t>
            </a:r>
          </a:p>
          <a:p>
            <a:r>
              <a:rPr lang="ru-RU" dirty="0"/>
              <a:t>3. Осуществлять педагогическое и социальное просвещение родителей по вопросам воспитания и оздоровления детей в летний период.</a:t>
            </a:r>
          </a:p>
          <a:p>
            <a:r>
              <a:rPr lang="ru-RU" dirty="0"/>
              <a:t>4. Повышать активность родителей в организации летней оздоровительной работы в детском саду.</a:t>
            </a:r>
          </a:p>
          <a:p>
            <a:r>
              <a:rPr lang="ru-RU" dirty="0"/>
              <a:t>5.  Полноценное физическое развитие детей, повышение эмоционально-положительного настроя с помощью организации тематических праздников и развлечений.</a:t>
            </a:r>
          </a:p>
          <a:p>
            <a:r>
              <a:rPr lang="ru-RU" dirty="0"/>
              <a:t>6.Формировать у дошкольников осознанное отношение к своему здоровью.</a:t>
            </a:r>
          </a:p>
          <a:p>
            <a:r>
              <a:rPr lang="ru-RU" dirty="0"/>
              <a:t>7. Способствовать развитию двигательной самостоятельности, двигательного творчества, инициативы и сообразительности.</a:t>
            </a:r>
          </a:p>
          <a:p>
            <a:r>
              <a:rPr lang="ru-RU" dirty="0"/>
              <a:t>8. Способствовать накоплению у детей представлений об окружающем мире ( о предметном, социальном мире, мире природы).</a:t>
            </a:r>
          </a:p>
          <a:p>
            <a:r>
              <a:rPr lang="ru-RU" dirty="0"/>
              <a:t>9. Воспитывать у детей позицию созидателей и помощников природы.</a:t>
            </a:r>
          </a:p>
          <a:p>
            <a:r>
              <a:rPr lang="ru-RU" dirty="0"/>
              <a:t>10. Развивать способности детей в различных видах художественно - эстетической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9586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886B31-5468-45C6-B019-3D4256447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Ожидаемые результаты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7A9DAB-9BF9-4139-9DA6-676B32D15E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7012" y="1364566"/>
            <a:ext cx="10515600" cy="5128309"/>
          </a:xfrm>
        </p:spPr>
        <p:txBody>
          <a:bodyPr>
            <a:normAutofit fontScale="92500" lnSpcReduction="20000"/>
          </a:bodyPr>
          <a:lstStyle/>
          <a:p>
            <a:pPr marL="457200" lvl="1" indent="0">
              <a:lnSpc>
                <a:spcPct val="120000"/>
              </a:lnSpc>
              <a:buNone/>
            </a:pPr>
            <a:r>
              <a:rPr lang="ru-RU" dirty="0"/>
              <a:t>- Снижение уровня заболеваемости среди детей;</a:t>
            </a:r>
            <a:br>
              <a:rPr lang="ru-RU" dirty="0"/>
            </a:br>
            <a:r>
              <a:rPr lang="ru-RU" dirty="0"/>
              <a:t>- Развитие социально-нравственных, коммуникативных качеств ребенка;</a:t>
            </a:r>
            <a:br>
              <a:rPr lang="ru-RU" dirty="0"/>
            </a:br>
            <a:r>
              <a:rPr lang="ru-RU" dirty="0"/>
              <a:t>- Повышение интереса к прекрасному миру природы, к ее познанию;</a:t>
            </a:r>
            <a:br>
              <a:rPr lang="ru-RU" dirty="0"/>
            </a:br>
            <a:r>
              <a:rPr lang="ru-RU" dirty="0"/>
              <a:t>- Проявление таких качеств, как доброта, милосердие, забота.</a:t>
            </a:r>
            <a:br>
              <a:rPr lang="ru-RU" dirty="0"/>
            </a:br>
            <a:r>
              <a:rPr lang="ru-RU" dirty="0"/>
              <a:t>-Оздоровление и физическое развитие. Утренняя гимнастика. Гимнастика после сна. Народные  и подвижные игры. Спортивные игры с элементами футбола, пионербола, баскетбола.</a:t>
            </a:r>
            <a:br>
              <a:rPr lang="ru-RU" dirty="0"/>
            </a:br>
            <a:r>
              <a:rPr lang="ru-RU" dirty="0"/>
              <a:t>-Закаливающие процедуры. Хождение босиком. Солнечные ванны. Обливание и мытье ног.</a:t>
            </a:r>
            <a:br>
              <a:rPr lang="ru-RU" dirty="0"/>
            </a:br>
            <a:r>
              <a:rPr lang="ru-RU" dirty="0"/>
              <a:t>-Развитие любознательности. Наблюдения. Экспериментальная деятельность.</a:t>
            </a:r>
            <a:br>
              <a:rPr lang="ru-RU" dirty="0"/>
            </a:br>
            <a:r>
              <a:rPr lang="ru-RU" dirty="0"/>
              <a:t>-Художественно-эстетическое развитие. Рисование. Аппликация. Театр.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ru-RU" dirty="0"/>
              <a:t>Трудовые навыки. Цветник. Уборка территории. Поделки.</a:t>
            </a:r>
            <a:br>
              <a:rPr lang="ru-RU" dirty="0"/>
            </a:br>
            <a:r>
              <a:rPr lang="ru-RU" dirty="0"/>
              <a:t>-Работа с родителями. Рубрика «Вам интересно, детям полезно», Консультации:</a:t>
            </a:r>
            <a:br>
              <a:rPr lang="ru-RU" dirty="0"/>
            </a:br>
            <a:r>
              <a:rPr lang="ru-RU" dirty="0"/>
              <a:t>"Игры на природе", "Солнечный удар", "Будьте осторожны".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766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BF19FC0-B5E1-42DF-8BFC-D0DD8B0C11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332" y="351692"/>
            <a:ext cx="10453468" cy="5825271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Срок реализации:  месяц- июнь</a:t>
            </a:r>
          </a:p>
          <a:p>
            <a:r>
              <a:rPr lang="ru-RU" dirty="0"/>
              <a:t>Вид проекта: информационно-практический с элементами творчества.</a:t>
            </a:r>
          </a:p>
          <a:p>
            <a:r>
              <a:rPr lang="ru-RU" dirty="0"/>
              <a:t>План реализации.</a:t>
            </a:r>
          </a:p>
          <a:p>
            <a:r>
              <a:rPr lang="ru-RU" dirty="0"/>
              <a:t>Этапы.</a:t>
            </a:r>
          </a:p>
          <a:p>
            <a:r>
              <a:rPr lang="ru-RU" dirty="0"/>
              <a:t>Подготовительный этап включает в себя:</a:t>
            </a:r>
          </a:p>
          <a:p>
            <a:r>
              <a:rPr lang="ru-RU" dirty="0"/>
              <a:t>1. Подбор необходимой литературы по теме.</a:t>
            </a:r>
          </a:p>
          <a:p>
            <a:r>
              <a:rPr lang="ru-RU" dirty="0"/>
              <a:t>2. Подбор двигательных упражнений и подвижных игр.</a:t>
            </a:r>
          </a:p>
          <a:p>
            <a:r>
              <a:rPr lang="ru-RU" dirty="0"/>
              <a:t>3. Информирование родителей о реализации проекта.</a:t>
            </a:r>
          </a:p>
          <a:p>
            <a:r>
              <a:rPr lang="ru-RU" dirty="0"/>
              <a:t>4. Разработка плана проекта.</a:t>
            </a:r>
          </a:p>
          <a:p>
            <a:r>
              <a:rPr lang="ru-RU" dirty="0"/>
              <a:t>Основной этап реализует недельные темы:</a:t>
            </a:r>
          </a:p>
          <a:p>
            <a:pPr marL="0" indent="0">
              <a:buNone/>
            </a:pPr>
            <a:r>
              <a:rPr lang="ru-RU" dirty="0"/>
              <a:t> темы:</a:t>
            </a:r>
          </a:p>
          <a:p>
            <a:r>
              <a:rPr lang="ru-RU" dirty="0"/>
              <a:t>«Лето», «Красивые цветы», «Деревья, кустарники, травы», «Насекомые», досуг «Мой веселый звонкий мяч»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7821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/>
              <a:t>Отчего так много света?</a:t>
            </a:r>
            <a:br>
              <a:rPr lang="ru-RU" sz="2800" dirty="0"/>
            </a:br>
            <a:r>
              <a:rPr lang="ru-RU" sz="2800" dirty="0"/>
              <a:t>Отчего вдруг так тепло?</a:t>
            </a:r>
            <a:br>
              <a:rPr lang="ru-RU" sz="2800" dirty="0"/>
            </a:br>
            <a:r>
              <a:rPr lang="ru-RU" sz="2800" dirty="0"/>
              <a:t>Оттого, что это – лето</a:t>
            </a:r>
            <a:br>
              <a:rPr lang="ru-RU" sz="2800" dirty="0"/>
            </a:br>
            <a:r>
              <a:rPr lang="ru-RU" sz="2800" dirty="0"/>
              <a:t>На все лето к нам пришло</a:t>
            </a:r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6250"/>
          <a:stretch/>
        </p:blipFill>
        <p:spPr>
          <a:xfrm>
            <a:off x="1544732" y="1881896"/>
            <a:ext cx="9102536" cy="4351338"/>
          </a:xfrm>
          <a:ln>
            <a:solidFill>
              <a:srgbClr val="92D050"/>
            </a:solidFill>
          </a:ln>
          <a:effectLst>
            <a:softEdge rad="1270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77" y="-709222"/>
            <a:ext cx="4444444" cy="440634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48000" y="282883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8595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sz="3600" dirty="0"/>
            </a:br>
            <a:br>
              <a:rPr lang="ru-RU" sz="3600" dirty="0"/>
            </a:br>
            <a:r>
              <a:rPr lang="ru-RU" sz="3100" dirty="0"/>
              <a:t>Для чего нужна зарядка? –</a:t>
            </a:r>
            <a:br>
              <a:rPr lang="ru-RU" sz="3100" dirty="0"/>
            </a:br>
            <a:r>
              <a:rPr lang="ru-RU" sz="3100" dirty="0"/>
              <a:t>Это вовсе не загадка –</a:t>
            </a:r>
            <a:br>
              <a:rPr lang="ru-RU" sz="3100" dirty="0"/>
            </a:br>
            <a:r>
              <a:rPr lang="ru-RU" sz="3100" dirty="0"/>
              <a:t>Чтобы силу развивать</a:t>
            </a:r>
            <a:br>
              <a:rPr lang="ru-RU" sz="3100" dirty="0"/>
            </a:br>
            <a:r>
              <a:rPr lang="ru-RU" sz="3100" dirty="0"/>
              <a:t>И весь день не уставать.</a:t>
            </a:r>
            <a:br>
              <a:rPr lang="ru-RU" sz="3100" dirty="0"/>
            </a:br>
            <a:br>
              <a:rPr lang="ru-RU" dirty="0"/>
            </a:br>
            <a:endParaRPr lang="ru-RU" dirty="0"/>
          </a:p>
        </p:txBody>
      </p:sp>
      <p:pic>
        <p:nvPicPr>
          <p:cNvPr id="8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537" y="2196000"/>
            <a:ext cx="5568596" cy="4176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05" y="2160000"/>
            <a:ext cx="5616000" cy="42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653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700" dirty="0"/>
              <a:t>Раз, два, три - сложи детали,</a:t>
            </a:r>
            <a:br>
              <a:rPr lang="ru-RU" sz="2700" dirty="0"/>
            </a:br>
            <a:r>
              <a:rPr lang="ru-RU" sz="2700" dirty="0"/>
              <a:t>Чтоб они машиной стали.</a:t>
            </a:r>
            <a:br>
              <a:rPr lang="ru-RU" sz="2700" dirty="0"/>
            </a:br>
            <a:r>
              <a:rPr lang="ru-RU" sz="2700" dirty="0"/>
              <a:t>Собери гараж. 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585" y="2599317"/>
            <a:ext cx="3131579" cy="41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29"/>
          <a:stretch/>
        </p:blipFill>
        <p:spPr>
          <a:xfrm>
            <a:off x="224542" y="2674166"/>
            <a:ext cx="3620119" cy="41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6" t="11898" r="1278" b="16102"/>
          <a:stretch/>
        </p:blipFill>
        <p:spPr>
          <a:xfrm>
            <a:off x="7736088" y="2635317"/>
            <a:ext cx="3833655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4905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767</Words>
  <Application>Microsoft Office PowerPoint</Application>
  <PresentationFormat>Широкоэкранный</PresentationFormat>
  <Paragraphs>50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Georgia</vt:lpstr>
      <vt:lpstr>Times New Roman</vt:lpstr>
      <vt:lpstr>Тема Office</vt:lpstr>
      <vt:lpstr>Наше лето</vt:lpstr>
      <vt:lpstr>актуальность</vt:lpstr>
      <vt:lpstr>цели</vt:lpstr>
      <vt:lpstr>задачи</vt:lpstr>
      <vt:lpstr>Ожидаемые результаты</vt:lpstr>
      <vt:lpstr>Презентация PowerPoint</vt:lpstr>
      <vt:lpstr>Отчего так много света? Отчего вдруг так тепло? Оттого, что это – лето На все лето к нам пришло</vt:lpstr>
      <vt:lpstr>  Для чего нужна зарядка? – Это вовсе не загадка – Чтобы силу развивать И весь день не уставать.  </vt:lpstr>
      <vt:lpstr>Раз, два, три - сложи детали, Чтоб они машиной стали. Собери гараж. </vt:lpstr>
      <vt:lpstr>Потом Не забудь построить дом.</vt:lpstr>
      <vt:lpstr>Презентация PowerPoint</vt:lpstr>
      <vt:lpstr>   </vt:lpstr>
      <vt:lpstr> До чего денёк хорош!            </vt:lpstr>
      <vt:lpstr>Наблюдение за природой</vt:lpstr>
      <vt:lpstr>Начинаем рисовать !!! </vt:lpstr>
      <vt:lpstr>Рисовать, как всем известно, Очень-очень интересно!</vt:lpstr>
      <vt:lpstr>Презентация PowerPoint</vt:lpstr>
      <vt:lpstr>Мой славный мяч, Забавный мяч На месте не сидит! Возьму его, пущу его, И снова он летит!</vt:lpstr>
      <vt:lpstr>Досуг «МОЙ ВЕСЕЛЫЙ ЗВОНКИЙ МЯЧ»</vt:lpstr>
      <vt:lpstr>Лето - это маленькая жизнь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Цветное лето</dc:title>
  <dc:creator>Admin1</dc:creator>
  <cp:lastModifiedBy>Екатерина Папшева</cp:lastModifiedBy>
  <cp:revision>58</cp:revision>
  <dcterms:created xsi:type="dcterms:W3CDTF">2016-06-23T18:28:54Z</dcterms:created>
  <dcterms:modified xsi:type="dcterms:W3CDTF">2020-03-15T15:03:15Z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1341241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