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79" r:id="rId4"/>
    <p:sldId id="280" r:id="rId5"/>
    <p:sldId id="281" r:id="rId6"/>
    <p:sldId id="282" r:id="rId7"/>
    <p:sldId id="257" r:id="rId8"/>
    <p:sldId id="258" r:id="rId9"/>
    <p:sldId id="259" r:id="rId10"/>
    <p:sldId id="277" r:id="rId11"/>
    <p:sldId id="283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CE1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5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BD3D38-64E5-4679-8E5B-D4615188CD4F}" type="doc">
      <dgm:prSet loTypeId="urn:microsoft.com/office/officeart/2005/8/layout/arrow2" loCatId="process" qsTypeId="urn:microsoft.com/office/officeart/2005/8/quickstyle/3d4" qsCatId="3D" csTypeId="urn:microsoft.com/office/officeart/2005/8/colors/colorful1#1" csCatId="colorful" phldr="1"/>
      <dgm:spPr/>
    </dgm:pt>
    <dgm:pt modelId="{A4F3E315-CD07-4D2B-A1C1-01C252BDE93A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1">
                  <a:lumMod val="50000"/>
                </a:schemeClr>
              </a:solidFill>
            </a:rPr>
            <a:t>ВЫЗОВ</a:t>
          </a:r>
          <a:endParaRPr lang="ru-RU" sz="3600" b="1" dirty="0">
            <a:solidFill>
              <a:schemeClr val="accent1">
                <a:lumMod val="50000"/>
              </a:schemeClr>
            </a:solidFill>
          </a:endParaRPr>
        </a:p>
      </dgm:t>
    </dgm:pt>
    <dgm:pt modelId="{629F72FF-AC01-4D75-A6DE-55856DC0030F}" type="parTrans" cxnId="{39ADF653-EB61-43AC-AD80-8F7F7CD08402}">
      <dgm:prSet/>
      <dgm:spPr/>
      <dgm:t>
        <a:bodyPr/>
        <a:lstStyle/>
        <a:p>
          <a:endParaRPr lang="ru-RU" sz="2800">
            <a:solidFill>
              <a:schemeClr val="accent1">
                <a:lumMod val="50000"/>
              </a:schemeClr>
            </a:solidFill>
          </a:endParaRPr>
        </a:p>
      </dgm:t>
    </dgm:pt>
    <dgm:pt modelId="{AFC02410-3B48-46BA-A3F3-7DF329317128}" type="sibTrans" cxnId="{39ADF653-EB61-43AC-AD80-8F7F7CD08402}">
      <dgm:prSet/>
      <dgm:spPr/>
      <dgm:t>
        <a:bodyPr/>
        <a:lstStyle/>
        <a:p>
          <a:endParaRPr lang="ru-RU" sz="2800">
            <a:solidFill>
              <a:schemeClr val="accent1">
                <a:lumMod val="50000"/>
              </a:schemeClr>
            </a:solidFill>
          </a:endParaRPr>
        </a:p>
      </dgm:t>
    </dgm:pt>
    <dgm:pt modelId="{CD4FF570-D4C7-448A-9E4F-87121FB391FF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1">
                  <a:lumMod val="50000"/>
                </a:schemeClr>
              </a:solidFill>
            </a:rPr>
            <a:t>ОСМЫСЛЕНИЕ</a:t>
          </a:r>
        </a:p>
      </dgm:t>
    </dgm:pt>
    <dgm:pt modelId="{F759BB92-8A1E-4A9D-BCF2-4D55FB23FCC7}" type="parTrans" cxnId="{10911F81-1EB1-407E-BF8A-363E6ADC30B3}">
      <dgm:prSet/>
      <dgm:spPr/>
      <dgm:t>
        <a:bodyPr/>
        <a:lstStyle/>
        <a:p>
          <a:endParaRPr lang="ru-RU" sz="2800">
            <a:solidFill>
              <a:schemeClr val="accent1">
                <a:lumMod val="50000"/>
              </a:schemeClr>
            </a:solidFill>
          </a:endParaRPr>
        </a:p>
      </dgm:t>
    </dgm:pt>
    <dgm:pt modelId="{749A9D23-3F49-4429-9416-F0A1379D7970}" type="sibTrans" cxnId="{10911F81-1EB1-407E-BF8A-363E6ADC30B3}">
      <dgm:prSet/>
      <dgm:spPr/>
      <dgm:t>
        <a:bodyPr/>
        <a:lstStyle/>
        <a:p>
          <a:endParaRPr lang="ru-RU" sz="2800">
            <a:solidFill>
              <a:schemeClr val="accent1">
                <a:lumMod val="50000"/>
              </a:schemeClr>
            </a:solidFill>
          </a:endParaRPr>
        </a:p>
      </dgm:t>
    </dgm:pt>
    <dgm:pt modelId="{FEA6B5F7-4775-41BF-B676-2E212DB67E75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1">
                  <a:lumMod val="50000"/>
                </a:schemeClr>
              </a:solidFill>
            </a:rPr>
            <a:t>РЕФЛЕКСИЯ</a:t>
          </a:r>
          <a:endParaRPr lang="ru-RU" sz="3600" b="1" dirty="0">
            <a:solidFill>
              <a:schemeClr val="accent1">
                <a:lumMod val="50000"/>
              </a:schemeClr>
            </a:solidFill>
          </a:endParaRPr>
        </a:p>
      </dgm:t>
    </dgm:pt>
    <dgm:pt modelId="{A8776733-603A-441E-8662-291CC5546CD4}" type="parTrans" cxnId="{612209AA-F490-4788-8C75-60C2F0444FDB}">
      <dgm:prSet/>
      <dgm:spPr/>
      <dgm:t>
        <a:bodyPr/>
        <a:lstStyle/>
        <a:p>
          <a:endParaRPr lang="ru-RU" sz="2800">
            <a:solidFill>
              <a:schemeClr val="accent1">
                <a:lumMod val="50000"/>
              </a:schemeClr>
            </a:solidFill>
          </a:endParaRPr>
        </a:p>
      </dgm:t>
    </dgm:pt>
    <dgm:pt modelId="{2E76D6AB-D5CE-4572-84B1-1705CFCC0228}" type="sibTrans" cxnId="{612209AA-F490-4788-8C75-60C2F0444FDB}">
      <dgm:prSet/>
      <dgm:spPr/>
      <dgm:t>
        <a:bodyPr/>
        <a:lstStyle/>
        <a:p>
          <a:endParaRPr lang="ru-RU" sz="2800">
            <a:solidFill>
              <a:schemeClr val="accent1">
                <a:lumMod val="50000"/>
              </a:schemeClr>
            </a:solidFill>
          </a:endParaRPr>
        </a:p>
      </dgm:t>
    </dgm:pt>
    <dgm:pt modelId="{19F0C63A-0656-4FDC-8A8A-958260E069AB}" type="pres">
      <dgm:prSet presAssocID="{CABD3D38-64E5-4679-8E5B-D4615188CD4F}" presName="arrowDiagram" presStyleCnt="0">
        <dgm:presLayoutVars>
          <dgm:chMax val="5"/>
          <dgm:dir/>
          <dgm:resizeHandles val="exact"/>
        </dgm:presLayoutVars>
      </dgm:prSet>
      <dgm:spPr/>
    </dgm:pt>
    <dgm:pt modelId="{1006AF93-6901-467C-AC7D-9E673CE2BE92}" type="pres">
      <dgm:prSet presAssocID="{CABD3D38-64E5-4679-8E5B-D4615188CD4F}" presName="arrow" presStyleLbl="bgShp" presStyleIdx="0" presStyleCnt="1"/>
      <dgm:spPr/>
    </dgm:pt>
    <dgm:pt modelId="{DE0DB364-7D8F-43AE-847A-22C4A13C9095}" type="pres">
      <dgm:prSet presAssocID="{CABD3D38-64E5-4679-8E5B-D4615188CD4F}" presName="arrowDiagram3" presStyleCnt="0"/>
      <dgm:spPr/>
    </dgm:pt>
    <dgm:pt modelId="{5C385FB9-CEE4-4BE3-B391-24972BE4F554}" type="pres">
      <dgm:prSet presAssocID="{A4F3E315-CD07-4D2B-A1C1-01C252BDE93A}" presName="bullet3a" presStyleLbl="node1" presStyleIdx="0" presStyleCnt="3"/>
      <dgm:spPr/>
    </dgm:pt>
    <dgm:pt modelId="{50A286CE-421B-47DB-9055-6C5E267FF603}" type="pres">
      <dgm:prSet presAssocID="{A4F3E315-CD07-4D2B-A1C1-01C252BDE93A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9612F-368E-4996-9BD5-E0799D7993DD}" type="pres">
      <dgm:prSet presAssocID="{CD4FF570-D4C7-448A-9E4F-87121FB391FF}" presName="bullet3b" presStyleLbl="node1" presStyleIdx="1" presStyleCnt="3"/>
      <dgm:spPr/>
    </dgm:pt>
    <dgm:pt modelId="{9E1938B7-70C0-4167-885F-3897533BED38}" type="pres">
      <dgm:prSet presAssocID="{CD4FF570-D4C7-448A-9E4F-87121FB391FF}" presName="textBox3b" presStyleLbl="revTx" presStyleIdx="1" presStyleCnt="3" custScaleX="167963" custScaleY="72455" custLinFactNeighborX="22905" custLinFactNeighborY="-10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E0A96-4AEB-4FC1-8905-D683917A8E9F}" type="pres">
      <dgm:prSet presAssocID="{FEA6B5F7-4775-41BF-B676-2E212DB67E75}" presName="bullet3c" presStyleLbl="node1" presStyleIdx="2" presStyleCnt="3"/>
      <dgm:spPr/>
    </dgm:pt>
    <dgm:pt modelId="{AD153A8C-865A-42D0-93FA-389D72699D1A}" type="pres">
      <dgm:prSet presAssocID="{FEA6B5F7-4775-41BF-B676-2E212DB67E75}" presName="textBox3c" presStyleLbl="revTx" presStyleIdx="2" presStyleCnt="3" custScaleX="148079" custScaleY="19852" custLinFactNeighborX="24800" custLinFactNeighborY="-41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BD4D11-910A-40C3-9430-7204DFB515AB}" type="presOf" srcId="{CABD3D38-64E5-4679-8E5B-D4615188CD4F}" destId="{19F0C63A-0656-4FDC-8A8A-958260E069AB}" srcOrd="0" destOrd="0" presId="urn:microsoft.com/office/officeart/2005/8/layout/arrow2"/>
    <dgm:cxn modelId="{10911F81-1EB1-407E-BF8A-363E6ADC30B3}" srcId="{CABD3D38-64E5-4679-8E5B-D4615188CD4F}" destId="{CD4FF570-D4C7-448A-9E4F-87121FB391FF}" srcOrd="1" destOrd="0" parTransId="{F759BB92-8A1E-4A9D-BCF2-4D55FB23FCC7}" sibTransId="{749A9D23-3F49-4429-9416-F0A1379D7970}"/>
    <dgm:cxn modelId="{5A806647-B7BE-419A-9426-D61818990079}" type="presOf" srcId="{CD4FF570-D4C7-448A-9E4F-87121FB391FF}" destId="{9E1938B7-70C0-4167-885F-3897533BED38}" srcOrd="0" destOrd="0" presId="urn:microsoft.com/office/officeart/2005/8/layout/arrow2"/>
    <dgm:cxn modelId="{126BAC63-F197-48B5-B899-0F1EDC457121}" type="presOf" srcId="{A4F3E315-CD07-4D2B-A1C1-01C252BDE93A}" destId="{50A286CE-421B-47DB-9055-6C5E267FF603}" srcOrd="0" destOrd="0" presId="urn:microsoft.com/office/officeart/2005/8/layout/arrow2"/>
    <dgm:cxn modelId="{C2270B8F-C287-4B0C-A997-7CD9E2B308E2}" type="presOf" srcId="{FEA6B5F7-4775-41BF-B676-2E212DB67E75}" destId="{AD153A8C-865A-42D0-93FA-389D72699D1A}" srcOrd="0" destOrd="0" presId="urn:microsoft.com/office/officeart/2005/8/layout/arrow2"/>
    <dgm:cxn modelId="{612209AA-F490-4788-8C75-60C2F0444FDB}" srcId="{CABD3D38-64E5-4679-8E5B-D4615188CD4F}" destId="{FEA6B5F7-4775-41BF-B676-2E212DB67E75}" srcOrd="2" destOrd="0" parTransId="{A8776733-603A-441E-8662-291CC5546CD4}" sibTransId="{2E76D6AB-D5CE-4572-84B1-1705CFCC0228}"/>
    <dgm:cxn modelId="{39ADF653-EB61-43AC-AD80-8F7F7CD08402}" srcId="{CABD3D38-64E5-4679-8E5B-D4615188CD4F}" destId="{A4F3E315-CD07-4D2B-A1C1-01C252BDE93A}" srcOrd="0" destOrd="0" parTransId="{629F72FF-AC01-4D75-A6DE-55856DC0030F}" sibTransId="{AFC02410-3B48-46BA-A3F3-7DF329317128}"/>
    <dgm:cxn modelId="{2DBEAFA8-2384-4842-94E0-58BB3FFA2B51}" type="presParOf" srcId="{19F0C63A-0656-4FDC-8A8A-958260E069AB}" destId="{1006AF93-6901-467C-AC7D-9E673CE2BE92}" srcOrd="0" destOrd="0" presId="urn:microsoft.com/office/officeart/2005/8/layout/arrow2"/>
    <dgm:cxn modelId="{D19A2055-60D0-45C5-B594-53835A0D00B9}" type="presParOf" srcId="{19F0C63A-0656-4FDC-8A8A-958260E069AB}" destId="{DE0DB364-7D8F-43AE-847A-22C4A13C9095}" srcOrd="1" destOrd="0" presId="urn:microsoft.com/office/officeart/2005/8/layout/arrow2"/>
    <dgm:cxn modelId="{D6E9D455-3C07-4F91-8C82-4CC6F0CAA47A}" type="presParOf" srcId="{DE0DB364-7D8F-43AE-847A-22C4A13C9095}" destId="{5C385FB9-CEE4-4BE3-B391-24972BE4F554}" srcOrd="0" destOrd="0" presId="urn:microsoft.com/office/officeart/2005/8/layout/arrow2"/>
    <dgm:cxn modelId="{4605C21D-79C2-437A-B024-06F196F4DA91}" type="presParOf" srcId="{DE0DB364-7D8F-43AE-847A-22C4A13C9095}" destId="{50A286CE-421B-47DB-9055-6C5E267FF603}" srcOrd="1" destOrd="0" presId="urn:microsoft.com/office/officeart/2005/8/layout/arrow2"/>
    <dgm:cxn modelId="{72AF6380-9F47-4631-A373-E884975E1878}" type="presParOf" srcId="{DE0DB364-7D8F-43AE-847A-22C4A13C9095}" destId="{AA29612F-368E-4996-9BD5-E0799D7993DD}" srcOrd="2" destOrd="0" presId="urn:microsoft.com/office/officeart/2005/8/layout/arrow2"/>
    <dgm:cxn modelId="{8593C1C4-37CF-4AFD-87DC-A76984279AE6}" type="presParOf" srcId="{DE0DB364-7D8F-43AE-847A-22C4A13C9095}" destId="{9E1938B7-70C0-4167-885F-3897533BED38}" srcOrd="3" destOrd="0" presId="urn:microsoft.com/office/officeart/2005/8/layout/arrow2"/>
    <dgm:cxn modelId="{75BC6035-8867-420B-9794-D4C6EE2A5277}" type="presParOf" srcId="{DE0DB364-7D8F-43AE-847A-22C4A13C9095}" destId="{F8DE0A96-4AEB-4FC1-8905-D683917A8E9F}" srcOrd="4" destOrd="0" presId="urn:microsoft.com/office/officeart/2005/8/layout/arrow2"/>
    <dgm:cxn modelId="{60EFEFF8-F229-4FE3-9219-04E561B0299E}" type="presParOf" srcId="{DE0DB364-7D8F-43AE-847A-22C4A13C9095}" destId="{AD153A8C-865A-42D0-93FA-389D72699D1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6AF93-6901-467C-AC7D-9E673CE2BE92}">
      <dsp:nvSpPr>
        <dsp:cNvPr id="0" name=""/>
        <dsp:cNvSpPr/>
      </dsp:nvSpPr>
      <dsp:spPr>
        <a:xfrm>
          <a:off x="246607" y="0"/>
          <a:ext cx="7859712" cy="491232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85FB9-CEE4-4BE3-B391-24972BE4F554}">
      <dsp:nvSpPr>
        <dsp:cNvPr id="0" name=""/>
        <dsp:cNvSpPr/>
      </dsp:nvSpPr>
      <dsp:spPr>
        <a:xfrm>
          <a:off x="1244791" y="3390483"/>
          <a:ext cx="204352" cy="2043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A286CE-421B-47DB-9055-6C5E267FF603}">
      <dsp:nvSpPr>
        <dsp:cNvPr id="0" name=""/>
        <dsp:cNvSpPr/>
      </dsp:nvSpPr>
      <dsp:spPr>
        <a:xfrm>
          <a:off x="1346967" y="3492659"/>
          <a:ext cx="1831312" cy="141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282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</a:rPr>
            <a:t>ВЫЗОВ</a:t>
          </a:r>
          <a:endParaRPr lang="ru-RU" sz="3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346967" y="3492659"/>
        <a:ext cx="1831312" cy="1419660"/>
      </dsp:txXfrm>
    </dsp:sp>
    <dsp:sp modelId="{AA29612F-368E-4996-9BD5-E0799D7993DD}">
      <dsp:nvSpPr>
        <dsp:cNvPr id="0" name=""/>
        <dsp:cNvSpPr/>
      </dsp:nvSpPr>
      <dsp:spPr>
        <a:xfrm>
          <a:off x="3048595" y="2055314"/>
          <a:ext cx="369406" cy="3694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1938B7-70C0-4167-885F-3897533BED38}">
      <dsp:nvSpPr>
        <dsp:cNvPr id="0" name=""/>
        <dsp:cNvSpPr/>
      </dsp:nvSpPr>
      <dsp:spPr>
        <a:xfrm>
          <a:off x="3024359" y="2320040"/>
          <a:ext cx="3168337" cy="1936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741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</a:rPr>
            <a:t>ОСМЫСЛЕНИЕ</a:t>
          </a:r>
        </a:p>
      </dsp:txBody>
      <dsp:txXfrm>
        <a:off x="3024359" y="2320040"/>
        <a:ext cx="3168337" cy="1936216"/>
      </dsp:txXfrm>
    </dsp:sp>
    <dsp:sp modelId="{F8DE0A96-4AEB-4FC1-8905-D683917A8E9F}">
      <dsp:nvSpPr>
        <dsp:cNvPr id="0" name=""/>
        <dsp:cNvSpPr/>
      </dsp:nvSpPr>
      <dsp:spPr>
        <a:xfrm>
          <a:off x="5217875" y="1242816"/>
          <a:ext cx="510881" cy="51088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53A8C-865A-42D0-93FA-389D72699D1A}">
      <dsp:nvSpPr>
        <dsp:cNvPr id="0" name=""/>
        <dsp:cNvSpPr/>
      </dsp:nvSpPr>
      <dsp:spPr>
        <a:xfrm>
          <a:off x="5487662" y="1455923"/>
          <a:ext cx="2793259" cy="677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705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1">
                  <a:lumMod val="50000"/>
                </a:schemeClr>
              </a:solidFill>
            </a:rPr>
            <a:t>РЕФЛЕКСИЯ</a:t>
          </a:r>
          <a:endParaRPr lang="ru-RU" sz="36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487662" y="1455923"/>
        <a:ext cx="2793259" cy="677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4A176-D38B-4BFA-978F-DEE4125B4DE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64EA13-8798-42CA-BF9A-2039932865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826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4EA13-8798-42CA-BF9A-20399328650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7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64EA13-8798-42CA-BF9A-20399328650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7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8DD77-83DA-47FA-AC68-EF736885786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50339-13E9-46E7-B82D-C4DF1B8E2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A7DB-755C-4548-B457-C24D1ED9E79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2133D-F986-4D94-A22C-9779231BD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797A-701A-46CF-97BF-B1DE82D4AD2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D8BB7-6FF7-4574-80D3-5DC3FC531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DA6DD-DD3D-4641-AF20-83635FC966C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9C08-80D7-4F3B-A574-A5D62F72D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A8098-0F41-43DB-BF87-5C674556F20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55613-48CB-4A87-AE7D-1A82A0AE9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33FFD-EA6D-46DE-BF7C-F25B081CFD79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DC64-BA10-4895-A113-C17B6D6E0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A856D-04FD-4CCF-8725-64F146020283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5B2F7-FBD2-4601-BD27-2A6690A4C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6444D-770A-4CCD-A21E-BE121A4B9BB3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925AF-ED56-44AB-A003-F44CBF275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FD001-FDE8-4702-BAA7-0C4F9FD5D847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7241E-727F-4359-8947-1032BA1D5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6D7A4-8108-4AA5-BDA9-16CDB50C43DA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216B-ABA4-4F89-838A-5B701572B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C782-57A3-4FBC-8FE2-83B14FD8743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58657-B3F7-40D0-9DDD-5BDF7224B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82222D-BBA0-4BC5-8EBA-EBBA37D304E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0047F4-170A-4687-AAE1-EE41E1B1E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92;&#1083;&#1101;&#1096;&#1082;&#1072;\&#1060;&#1077;&#1089;&#1090;&#1080;&#1074;&#1072;&#1083;&#1100;%20&#1048;&#1050;&#1058;%20&#1052;&#1080;&#1088;&#1086;&#1085;&#1077;&#1085;&#1082;&#1086;\animoto_1080p.mp4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Группа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2058" name="Группа 9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060" name="Picture 2" descr="C:\Users\vs\Downloads\jpg_20100630161745_5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8" name="Picture 4" descr="http://www.edu-media.ru/dataphotos/3/32/32085026c39042b9c32f95206705376f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143512"/>
                <a:ext cx="1428760" cy="1384102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1030" name="Picture 6" descr="http://www.thg.ru/education/20051108/images/logo_425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7016" y="5143513"/>
                <a:ext cx="1334984" cy="1428760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1032" name="Picture 8" descr="http://ikt.jrpic.lv/images/diski/0227-1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3834" y="5188824"/>
                <a:ext cx="1403296" cy="1312010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1034" name="Picture 10" descr="http://openlesson.ru/wp-content/gallery/biologija/000_431.jpg?857292955http://openlesson.ru/wp-content/gallery/biologija/000_431.jpg?857292955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5918" y="5143512"/>
                <a:ext cx="1285844" cy="1381566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  <p:pic>
            <p:nvPicPr>
              <p:cNvPr id="1035" name="Picture 11" descr="C:\Users\vs\Downloads\83d767b3f42925f5a40010b11d40f916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80176" y="5143512"/>
                <a:ext cx="1220782" cy="1406939"/>
              </a:xfrm>
              <a:prstGeom prst="roundRect">
                <a:avLst>
                  <a:gd name="adj" fmla="val 4167"/>
                </a:avLst>
              </a:prstGeom>
              <a:solidFill>
                <a:srgbClr val="FFFFFF"/>
              </a:solidFill>
              <a:ln w="76200" cap="sq">
                <a:solidFill>
                  <a:srgbClr val="EAEAEA"/>
                </a:solidFill>
                <a:miter lim="800000"/>
              </a:ln>
              <a:effectLst>
                <a:reflection blurRad="12700" stA="33000" endPos="28000" dist="5000" dir="5400000" sy="-100000" algn="bl" rotWithShape="0"/>
              </a:effectLst>
              <a:scene3d>
                <a:camera prst="orthographicFront"/>
                <a:lightRig rig="threePt" dir="t">
                  <a:rot lat="0" lon="0" rev="2700000"/>
                </a:lightRig>
              </a:scene3d>
              <a:sp3d contourW="6350">
                <a:bevelT h="38100"/>
                <a:contourClr>
                  <a:srgbClr val="C0C0C0"/>
                </a:contourClr>
              </a:sp3d>
            </p:spPr>
          </p:pic>
        </p:grpSp>
        <p:pic>
          <p:nvPicPr>
            <p:cNvPr id="1037" name="Picture 13" descr="http://www.prosv.ru/catalog2010/images/contents/biology/gal3/pic1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2742" y="5143512"/>
              <a:ext cx="1289456" cy="135732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8"/>
            <a:ext cx="6786563" cy="7143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Районный фестиваль 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«Использование информационных технологий 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образовательной деятельности»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520" y="1124744"/>
            <a:ext cx="799288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технологии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«Развитие критического мышления»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использованием средств информатизации на уроках биологии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4286256"/>
            <a:ext cx="8786874" cy="785818"/>
          </a:xfrm>
          <a:prstGeom prst="roundRect">
            <a:avLst/>
          </a:prstGeom>
          <a:solidFill>
            <a:srgbClr val="9999FF">
              <a:alpha val="50196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875" y="4286250"/>
            <a:ext cx="90011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Из опыта работы учителя биологии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Мироненко Тамары Владимировны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ГБОУ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СОШ №425 имени академика П.Л.Капицы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Кронштадтского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района Санкт-Петербурга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57188" y="5857875"/>
            <a:ext cx="2928937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Видеофрагменты</a:t>
            </a:r>
          </a:p>
        </p:txBody>
      </p:sp>
      <p:pic>
        <p:nvPicPr>
          <p:cNvPr id="22530" name="pictureRes" descr="resC4E8BEAB-0A01-022A-001C-0C70982326C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7653" y="3517748"/>
            <a:ext cx="3973503" cy="2983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Res" descr="resC4E8BE28-0A01-022A-00E3-3A4DC6D668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9311" y="2500306"/>
            <a:ext cx="3998639" cy="3001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Res" descr="resC4E8BED0-0A01-022A-016B-A47CFC5E5D4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3235311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Фаза «ВЫЗОВ».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Особенности использования ППС «1С: Школа. Биология» 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Фаза «ВЫЗОВ»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4233515" cy="3582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Особенности использования ППС «1С: Школа. Биология»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074791"/>
            <a:ext cx="5076819" cy="3402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357188" y="5929313"/>
            <a:ext cx="257175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Схемы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71612"/>
            <a:ext cx="807249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Особенности использования ППС «1С: Школа. Биология»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071942"/>
            <a:ext cx="8072494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57188" y="6000750"/>
            <a:ext cx="257175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Таблицы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Особенности использования ППС «1С: Школа. Биология»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93" y="1500174"/>
            <a:ext cx="7112317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302827"/>
            <a:ext cx="4719629" cy="3396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357188" y="5857875"/>
            <a:ext cx="3000375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Интерактивные схемы и таблицы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5934075" cy="3976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045322"/>
            <a:ext cx="5434009" cy="3593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7373689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610978"/>
            <a:ext cx="4219563" cy="3085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C:\Users\vs\Downloads\83d767b3f42925f5a40010b11d40f9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57188"/>
            <a:ext cx="4013200" cy="5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3963" y="3000375"/>
            <a:ext cx="5099050" cy="3490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Заголовок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00150"/>
          </a:xfrm>
          <a:noFill/>
        </p:spPr>
        <p:txBody>
          <a:bodyPr>
            <a:spAutoFit/>
          </a:bodyPr>
          <a:lstStyle/>
          <a:p>
            <a:r>
              <a:rPr lang="ru-RU" sz="2400" smtClean="0">
                <a:latin typeface="Georgia" pitchFamily="18" charset="0"/>
              </a:rPr>
              <a:t>Прикладные программные средства не только дают возможность избежать однообразия в учебном процессе, но также…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3" y="1428750"/>
            <a:ext cx="8143875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Trebuchet MS" pitchFamily="34" charset="0"/>
              <a:buAutoNum type="arabicPeriod"/>
              <a:defRPr/>
            </a:pPr>
            <a:r>
              <a:rPr lang="ru-RU" dirty="0">
                <a:latin typeface="Georgia" pitchFamily="18" charset="0"/>
              </a:rPr>
              <a:t>Интенсифицирует передачу информации, значительно расширяет иллюстративный материал, усиливает эмоциональный фон обучения, формирует учебную мотивацию у обучаемых;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63" y="2714625"/>
            <a:ext cx="8143875" cy="1143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Georgia" pitchFamily="18" charset="0"/>
              </a:rPr>
              <a:t>2. Значительно расширяет объем изучаемой информации и позволяет разнообразить формы, способы ее восприятия учащимися;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63" y="4000500"/>
            <a:ext cx="8143875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Georgia" pitchFamily="18" charset="0"/>
              </a:rPr>
              <a:t>3. Создает условия для использования наиболее эффективных методов и форм обучения;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3" y="5214938"/>
            <a:ext cx="8143875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Georgia" pitchFamily="18" charset="0"/>
              </a:rPr>
              <a:t>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Georgia" pitchFamily="18" charset="0"/>
              </a:rPr>
              <a:t>4. Материал запоминается намного лучше, чем на традиционных уроках и в конечном итоге приводит к более высокому уровню усвоения предмета.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 за внимание</a:t>
            </a:r>
          </a:p>
        </p:txBody>
      </p:sp>
      <p:sp>
        <p:nvSpPr>
          <p:cNvPr id="1434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4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“Дитя требует деятельности беспрестанно,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 утомляется не деятельностью, а ее однообразием”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К. Д. Ушинский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animoto_1080p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59632" y="1268760"/>
            <a:ext cx="6912768" cy="5184576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971600" y="2996952"/>
            <a:ext cx="7632848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Верите ли Вы что…..?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971600" y="1772816"/>
            <a:ext cx="7632848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Верите ли Вы что…..?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2" grpId="1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3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3568" y="332656"/>
            <a:ext cx="777686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Верите ли Вы что…..?</a:t>
            </a: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560" y="1268760"/>
          <a:ext cx="8280921" cy="491527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85453"/>
                <a:gridCol w="5147195"/>
                <a:gridCol w="1224136"/>
                <a:gridCol w="1224137"/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Утверждения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до новой информации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+/-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после новой информации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+/-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604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К активным методам обучения относят педагогические технологии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390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Пед.технологии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 – это воспроизводимый способ организации учебного процесса с четкой ориентацией на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диагностично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 заданную цель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85209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Признаками педагогических технологий являются: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диагностичность описания цели;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воспроизводимость педагогического процесса;</a:t>
                      </a:r>
                    </a:p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воспроизводимость педагогических результатов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390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Познавательная деятельность - это единство чувственного восприятия, теоретического мышления и практической деятельности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604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Школьника нельзя успешно учить, если он относится к учению и знаниям равнодушно, без интереса.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604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Познавательный интерес – это интерес к учебной деятельности, к приобретению знаний, к науке.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85209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114300" algn="l"/>
                          <a:tab pos="4572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Познавательный интерес положительно влияет на процесс и результат деятельности, но не влияет на протекание психических процессов - мышления, воображения, памяти, внимания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76584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Думать критически это</a:t>
            </a:r>
          </a:p>
        </p:txBody>
      </p:sp>
      <p:pic>
        <p:nvPicPr>
          <p:cNvPr id="1026" name="Picture 2" descr="https://encrypted-tbn3.gstatic.com/images?q=tbn:ANd9GcQ4nzRwGMdUB8CXnBwrFBfQFtu3Bp7E2TKMq42fsiWq-DwBfK7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78821">
            <a:off x="7211315" y="980729"/>
            <a:ext cx="1738532" cy="1224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https://encrypted-tbn1.gstatic.com/images?q=tbn:ANd9GcS6zuibPOASMGjegzkT59E1aP5zf-xZcf-iTQs9tM3SVoYqBWz66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8391">
            <a:off x="7299700" y="2256305"/>
            <a:ext cx="1614167" cy="10741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https://encrypted-tbn2.gstatic.com/images?q=tbn:ANd9GcRCqpVrcwBnYcN8q_6XwzSQ5IqWsfLjUv1m-tGmUa6XkAHz0nnRn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9221">
            <a:off x="7200263" y="3292068"/>
            <a:ext cx="1692220" cy="12709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 descr="https://encrypted-tbn3.gstatic.com/images?q=tbn:ANd9GcTtHA8H44pX2QNDldkaO9lrUIjLbKBcsvck6SsgF1kA15olz1OKS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7068">
            <a:off x="6974626" y="4601279"/>
            <a:ext cx="1883504" cy="13045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Содержимое 5"/>
          <p:cNvSpPr>
            <a:spLocks noGrp="1"/>
          </p:cNvSpPr>
          <p:nvPr>
            <p:ph idx="1"/>
          </p:nvPr>
        </p:nvSpPr>
        <p:spPr>
          <a:xfrm>
            <a:off x="323528" y="1124744"/>
            <a:ext cx="7128792" cy="4995862"/>
          </a:xfrm>
        </p:spPr>
        <p:txBody>
          <a:bodyPr/>
          <a:lstStyle/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Проявлять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любознательность</a:t>
            </a:r>
          </a:p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Использовать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исследовательские методы</a:t>
            </a:r>
          </a:p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Ставить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перед собой вопросы</a:t>
            </a:r>
          </a:p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Осуществлять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планомерный поиск ответов</a:t>
            </a:r>
          </a:p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Вскрывать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причины и последствия фактов</a:t>
            </a:r>
          </a:p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Сомневаться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в общепринятых истинах</a:t>
            </a:r>
          </a:p>
          <a:p>
            <a:pPr marL="280988" indent="-280988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Формулировать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свою точку зрения и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отстоять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ее логическими доводами</a:t>
            </a:r>
          </a:p>
          <a:p>
            <a:pPr marL="280988" indent="-280988"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Внимание к аргументам оппонента и их логическое осмысление</a:t>
            </a:r>
          </a:p>
          <a:p>
            <a:pPr>
              <a:defRPr/>
            </a:pP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112588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Технология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Развитие критического мышления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1944216"/>
          </a:xfrm>
          <a:solidFill>
            <a:srgbClr val="EEECE1">
              <a:alpha val="69804"/>
            </a:srgb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это один из видов интеллектуальной деятельности человека, который характеризуется высоким уровнем восприятия, объективности подхода к окружающему информационному полю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395536" y="3356992"/>
            <a:ext cx="8496944" cy="792088"/>
          </a:xfrm>
          <a:prstGeom prst="rect">
            <a:avLst/>
          </a:prstGeom>
          <a:solidFill>
            <a:srgbClr val="EEECE1"/>
          </a:solidFill>
        </p:spPr>
        <p:txBody>
          <a:bodyPr/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Признаки критического мышления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221088"/>
            <a:ext cx="3528392" cy="504056"/>
          </a:xfrm>
          <a:prstGeom prst="rect">
            <a:avLst/>
          </a:prstGeom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ПРОДУКТИВНОСТЬ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4869160"/>
            <a:ext cx="3600400" cy="504056"/>
          </a:xfrm>
          <a:prstGeom prst="rect">
            <a:avLst/>
          </a:prstGeom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САМОСТОЯТЕЛЬНОСТЬ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11960" y="4221088"/>
            <a:ext cx="3600400" cy="504056"/>
          </a:xfrm>
          <a:prstGeom prst="rect">
            <a:avLst/>
          </a:prstGeom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АРГУМЕНТИРОВАННОСТЬ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4869160"/>
            <a:ext cx="3600400" cy="504056"/>
          </a:xfrm>
          <a:prstGeom prst="rect">
            <a:avLst/>
          </a:prstGeom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МНОГОГРАННОСТЬ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8064" y="5517232"/>
            <a:ext cx="3600400" cy="504056"/>
          </a:xfrm>
          <a:prstGeom prst="rect">
            <a:avLst/>
          </a:prstGeom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ИНДИВИДУАЛЬНОСТЬ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75656" y="5517232"/>
            <a:ext cx="3600400" cy="504056"/>
          </a:xfrm>
          <a:prstGeom prst="rect">
            <a:avLst/>
          </a:prstGeom>
          <a:ln w="31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СОЦИАЛЬНОСТЬ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8600"/>
            <a:ext cx="8424167" cy="9144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Основные фазы технологии развитие критического мышления</a:t>
            </a:r>
          </a:p>
        </p:txBody>
      </p:sp>
      <p:graphicFrame>
        <p:nvGraphicFramePr>
          <p:cNvPr id="22" name="Схема 21"/>
          <p:cNvGraphicFramePr/>
          <p:nvPr/>
        </p:nvGraphicFramePr>
        <p:xfrm>
          <a:off x="323528" y="1397000"/>
          <a:ext cx="835292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“Дитя требует деятельности беспрестанно,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 утомляется не деятельностью, а ее однообразием”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К. Д. Ушинский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Программные средства компании 1-С, используемые в учебном курсе биологии: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6" name="Рисунок 25" descr="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929066"/>
            <a:ext cx="271464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2" name="Рисунок 21" descr="img01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857496"/>
            <a:ext cx="2643265" cy="2645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4" name="Рисунок 23" descr="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929066"/>
            <a:ext cx="2500330" cy="25003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" name="Рисунок 22" descr="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857496"/>
            <a:ext cx="2500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32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Фаза «ВЫЗОВ».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Особенности использования ППС «1С: Школа. Биология» 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Разнообразный наглядный материал:</a:t>
            </a:r>
          </a:p>
        </p:txBody>
      </p:sp>
      <p:pic>
        <p:nvPicPr>
          <p:cNvPr id="14338" name="pictureRes" descr="C:\Program Files\Образовательные комплексы\Биология, 6 класс. Растения. Бактерии. Грибы. Лишайники\edu_r75_bio6\data\res\resBB7B912A-0A01-022A-017B-CD8FE0273AE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285992"/>
            <a:ext cx="3473437" cy="2607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pictureRes" descr="resC00795FF-0A01-022A-01AD-E18B76FB254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857628"/>
            <a:ext cx="3520747" cy="2643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pictureRes" descr="resC15F1178-0A01-022A-0078-3B10A11539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85992"/>
            <a:ext cx="2830495" cy="2124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Res" descr="resBCDB940F-0A01-022A-0163-64299C7CF91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572008"/>
            <a:ext cx="2786082" cy="2019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1" name="pictureRes" descr="res13A1F2CC-8C4C-4079-B1CE-4075916CC78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429000"/>
            <a:ext cx="256921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14313" y="6072188"/>
            <a:ext cx="257175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Фотоматериал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s\Downloads\jpg_20100630161745_52.jpg"/>
          <p:cNvPicPr>
            <a:picLocks noChangeAspect="1" noChangeArrowheads="1"/>
          </p:cNvPicPr>
          <p:nvPr/>
        </p:nvPicPr>
        <p:blipFill>
          <a:blip r:embed="rId2" cstate="print"/>
          <a:srcRect l="14844" r="22656" b="49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Res" descr="resBCDB9ADF-0A01-022A-0077-AF84297E7F7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549" y="1514299"/>
            <a:ext cx="2027227" cy="2562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365" name="pictureRes" descr="resBCDB9CD4-0A01-022A-006E-59DB9782A3A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36912"/>
            <a:ext cx="2000271" cy="2594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Res" descr="resC4EB845F-0A01-022A-016F-2067BAABCD8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649776"/>
            <a:ext cx="3679807" cy="1897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8" name="pictureRes" descr="resC4EB8466-0A01-022A-01C3-432A0870FD4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0788" y="3278201"/>
            <a:ext cx="2396395" cy="1793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4" name="pictureRes" descr="resBCDB9C96-0A01-022A-0193-28F58BE29C1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756981"/>
            <a:ext cx="2071702" cy="2948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7" name="pictureRes" descr="resC4EB8455-0A01-022A-0073-1F3F3275DA2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5461" y="4856186"/>
            <a:ext cx="3830098" cy="1573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Скругленный прямоугольник 12"/>
          <p:cNvSpPr/>
          <p:nvPr/>
        </p:nvSpPr>
        <p:spPr>
          <a:xfrm>
            <a:off x="2357438" y="6072188"/>
            <a:ext cx="257175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Рисунки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Фаза «ВЫЗОВ».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Особенности использования ППС «1С: Школа. Биология» 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437</Words>
  <Application>Microsoft Office PowerPoint</Application>
  <PresentationFormat>Экран (4:3)</PresentationFormat>
  <Paragraphs>78</Paragraphs>
  <Slides>19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Georgia</vt:lpstr>
      <vt:lpstr>Tahoma</vt:lpstr>
      <vt:lpstr>Times New Roman</vt:lpstr>
      <vt:lpstr>Trebuchet MS</vt:lpstr>
      <vt:lpstr>Wingdings</vt:lpstr>
      <vt:lpstr>Тема Office</vt:lpstr>
      <vt:lpstr>Районный фестиваль  «Использование информационных технологий  в образовательной деятельности»</vt:lpstr>
      <vt:lpstr> “Дитя требует деятельности беспрестанно,  а утомляется не деятельностью, а ее однообразием” К. Д. Ушинский  </vt:lpstr>
      <vt:lpstr>Презентация PowerPoint</vt:lpstr>
      <vt:lpstr>Думать критически это</vt:lpstr>
      <vt:lpstr>Технология  Развитие критического мышления</vt:lpstr>
      <vt:lpstr>Основные фазы технологии развитие критического мышления</vt:lpstr>
      <vt:lpstr> “Дитя требует деятельности беспрестанно,  а утомляется не деятельностью, а ее однообразием” К. Д. Ушинский  </vt:lpstr>
      <vt:lpstr>Фаза «ВЫЗОВ». Особенности использования ППС «1С: Школа. Биология» </vt:lpstr>
      <vt:lpstr>Фаза «ВЫЗОВ». Особенности использования ППС «1С: Школа. Биология» </vt:lpstr>
      <vt:lpstr>Фаза «ВЫЗОВ». Особенности использования ППС «1С: Школа. Биология» </vt:lpstr>
      <vt:lpstr>Фаза «ВЫЗОВ»</vt:lpstr>
      <vt:lpstr>Особенности использования ППС «1С: Школа. Биология»</vt:lpstr>
      <vt:lpstr>Особенности использования ППС «1С: Школа. Биология»</vt:lpstr>
      <vt:lpstr>Особенности использования ППС «1С: Школа. Биология»</vt:lpstr>
      <vt:lpstr>Презентация PowerPoint</vt:lpstr>
      <vt:lpstr>Презентация PowerPoint</vt:lpstr>
      <vt:lpstr>Презентация PowerPoint</vt:lpstr>
      <vt:lpstr>Прикладные программные средства не только дают возможность избежать однообразия в учебном процессе, но также…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vs</dc:creator>
  <cp:lastModifiedBy>Наталья</cp:lastModifiedBy>
  <cp:revision>25</cp:revision>
  <dcterms:created xsi:type="dcterms:W3CDTF">2011-04-11T18:41:07Z</dcterms:created>
  <dcterms:modified xsi:type="dcterms:W3CDTF">2020-04-09T11:46:44Z</dcterms:modified>
</cp:coreProperties>
</file>