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67" r:id="rId3"/>
    <p:sldId id="268" r:id="rId4"/>
    <p:sldId id="277" r:id="rId5"/>
    <p:sldId id="278" r:id="rId6"/>
    <p:sldId id="280" r:id="rId7"/>
    <p:sldId id="281" r:id="rId8"/>
    <p:sldId id="269" r:id="rId9"/>
    <p:sldId id="275" r:id="rId10"/>
    <p:sldId id="272" r:id="rId11"/>
    <p:sldId id="273" r:id="rId12"/>
    <p:sldId id="274" r:id="rId13"/>
    <p:sldId id="270" r:id="rId14"/>
    <p:sldId id="26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1719C"/>
    <a:srgbClr val="5B9BD5"/>
    <a:srgbClr val="646464"/>
    <a:srgbClr val="C15811"/>
    <a:srgbClr val="5A5A5A"/>
    <a:srgbClr val="606060"/>
    <a:srgbClr val="9E480E"/>
    <a:srgbClr val="920000"/>
    <a:srgbClr val="454545"/>
    <a:srgbClr val="99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69" d="100"/>
          <a:sy n="69" d="100"/>
        </p:scale>
        <p:origin x="-1194" y="6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AE12F8-D0CA-44DF-A93C-E12808140B12}" type="datetimeFigureOut">
              <a:rPr lang="ru-RU" smtClean="0"/>
              <a:pPr/>
              <a:t>09.04.2020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5D8D73-F830-419E-83BB-B924BBF9022A}" type="slidenum">
              <a:rPr lang="ru-RU" smtClean="0"/>
              <a:pPr/>
              <a:t>‹#›</a:t>
            </a:fld>
            <a:endParaRPr lang="ru-RU"/>
          </a:p>
        </p:txBody>
      </p:sp>
    </p:spTree>
    <p:extLst>
      <p:ext uri="{BB962C8B-B14F-4D97-AF65-F5344CB8AC3E}">
        <p14:creationId xmlns:p14="http://schemas.microsoft.com/office/powerpoint/2010/main" xmlns="" val="3505765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1063702842"/>
      </p:ext>
    </p:extLst>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628650" y="355600"/>
            <a:ext cx="7886700" cy="1335089"/>
          </a:xfrm>
          <a:prstGeom prst="rect">
            <a:avLst/>
          </a:prstGeo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4160233"/>
      </p:ext>
    </p:extLst>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777886770"/>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28650" y="355600"/>
            <a:ext cx="7886700" cy="1335089"/>
          </a:xfrm>
          <a:prstGeom prst="rect">
            <a:avLst/>
          </a:prstGeom>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1802626457"/>
      </p:ext>
    </p:extLst>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4134943184"/>
      </p:ext>
    </p:extLst>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28650" y="355600"/>
            <a:ext cx="7886700" cy="1335089"/>
          </a:xfrm>
          <a:prstGeom prst="rect">
            <a:avLst/>
          </a:prstGeo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2660601843"/>
      </p:ext>
    </p:extLst>
  </p:cSld>
  <p:clrMapOvr>
    <a:masterClrMapping/>
  </p:clrMapOvr>
  <p:transitio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en-US" dirty="0"/>
          </a:p>
        </p:txBody>
      </p:sp>
      <p:sp>
        <p:nvSpPr>
          <p:cNvPr id="7" name="Date Placeholder 6"/>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1035022461"/>
      </p:ext>
    </p:extLst>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28650" y="355600"/>
            <a:ext cx="7886700" cy="1335089"/>
          </a:xfrm>
          <a:prstGeom prst="rect">
            <a:avLst/>
          </a:prstGeo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C2EE89B-71E4-4819-AB5A-52AD0063AF67}" type="slidenum">
              <a:rPr lang="ru-RU" smtClean="0"/>
              <a:pPr/>
              <a:t>‹#›</a:t>
            </a:fld>
            <a:endParaRPr lang="ru-RU"/>
          </a:p>
        </p:txBody>
      </p:sp>
      <p:pic>
        <p:nvPicPr>
          <p:cNvPr id="8" name="Рисунок 7" descr="Рисунок2.png"/>
          <p:cNvPicPr>
            <a:picLocks noChangeAspect="1"/>
          </p:cNvPicPr>
          <p:nvPr userDrawn="1"/>
        </p:nvPicPr>
        <p:blipFill>
          <a:blip r:embed="rId2" cstate="email">
            <a:duotone>
              <a:schemeClr val="accent2">
                <a:shade val="45000"/>
                <a:satMod val="135000"/>
              </a:schemeClr>
              <a:prstClr val="white"/>
            </a:duotone>
            <a:extLst>
              <a:ext uri="{28A0092B-C50C-407E-A947-70E740481C1C}">
                <a14:useLocalDpi xmlns:a14="http://schemas.microsoft.com/office/drawing/2010/main" xmlns=""/>
              </a:ext>
            </a:extLst>
          </a:blip>
          <a:stretch>
            <a:fillRect/>
          </a:stretch>
        </p:blipFill>
        <p:spPr>
          <a:xfrm>
            <a:off x="0" y="6626510"/>
            <a:ext cx="1494261" cy="288000"/>
          </a:xfrm>
          <a:prstGeom prst="rect">
            <a:avLst/>
          </a:prstGeom>
        </p:spPr>
      </p:pic>
    </p:spTree>
    <p:extLst>
      <p:ext uri="{BB962C8B-B14F-4D97-AF65-F5344CB8AC3E}">
        <p14:creationId xmlns:p14="http://schemas.microsoft.com/office/powerpoint/2010/main" xmlns="" val="3092049262"/>
      </p:ext>
    </p:extLst>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DC2EE89B-71E4-4819-AB5A-52AD0063AF67}" type="slidenum">
              <a:rPr lang="ru-RU" smtClean="0"/>
              <a:pPr/>
              <a:t>‹#›</a:t>
            </a:fld>
            <a:endParaRPr lang="ru-RU"/>
          </a:p>
        </p:txBody>
      </p:sp>
      <p:pic>
        <p:nvPicPr>
          <p:cNvPr id="6" name="Рисунок 5" descr="Рисунок2.png"/>
          <p:cNvPicPr>
            <a:picLocks noChangeAspect="1"/>
          </p:cNvPicPr>
          <p:nvPr userDrawn="1"/>
        </p:nvPicPr>
        <p:blipFill>
          <a:blip r:embed="rId2" cstate="email">
            <a:duotone>
              <a:schemeClr val="accent2">
                <a:shade val="45000"/>
                <a:satMod val="135000"/>
              </a:schemeClr>
              <a:prstClr val="white"/>
            </a:duotone>
            <a:extLst>
              <a:ext uri="{28A0092B-C50C-407E-A947-70E740481C1C}">
                <a14:useLocalDpi xmlns:a14="http://schemas.microsoft.com/office/drawing/2010/main" xmlns=""/>
              </a:ext>
            </a:extLst>
          </a:blip>
          <a:stretch>
            <a:fillRect/>
          </a:stretch>
        </p:blipFill>
        <p:spPr>
          <a:xfrm>
            <a:off x="0" y="6626510"/>
            <a:ext cx="1494261" cy="288000"/>
          </a:xfrm>
          <a:prstGeom prst="rect">
            <a:avLst/>
          </a:prstGeom>
        </p:spPr>
      </p:pic>
    </p:spTree>
    <p:extLst>
      <p:ext uri="{BB962C8B-B14F-4D97-AF65-F5344CB8AC3E}">
        <p14:creationId xmlns:p14="http://schemas.microsoft.com/office/powerpoint/2010/main" xmlns="" val="3019771336"/>
      </p:ext>
    </p:extLst>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3715961230"/>
      </p:ext>
    </p:extLst>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6A73B97-3171-464A-AF1E-04EA509EE378}" type="datetimeFigureOut">
              <a:rPr lang="ru-RU" smtClean="0"/>
              <a:pPr/>
              <a:t>09.04.2020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1921516024"/>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A73B97-3171-464A-AF1E-04EA509EE378}" type="datetimeFigureOut">
              <a:rPr lang="ru-RU" smtClean="0"/>
              <a:pPr/>
              <a:t>09.04.2020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EE89B-71E4-4819-AB5A-52AD0063AF67}" type="slidenum">
              <a:rPr lang="ru-RU" smtClean="0"/>
              <a:pPr/>
              <a:t>‹#›</a:t>
            </a:fld>
            <a:endParaRPr lang="ru-RU"/>
          </a:p>
        </p:txBody>
      </p:sp>
    </p:spTree>
    <p:extLst>
      <p:ext uri="{BB962C8B-B14F-4D97-AF65-F5344CB8AC3E}">
        <p14:creationId xmlns:p14="http://schemas.microsoft.com/office/powerpoint/2010/main" xmlns="" val="31457600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advClick="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bce-tyt.ru/news/klipart_dlja_fotoshopa_9_maja/2011-05-01-887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ctrTitle"/>
          </p:nvPr>
        </p:nvSpPr>
        <p:spPr>
          <a:xfrm>
            <a:off x="2077798" y="2660073"/>
            <a:ext cx="6583774" cy="1269084"/>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pPr>
              <a:defRPr/>
            </a:pPr>
            <a: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t> </a:t>
            </a:r>
            <a: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t/>
            </a:r>
            <a:b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br>
            <a: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t/>
            </a:r>
            <a:b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br>
            <a: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t/>
            </a:r>
            <a:b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br>
            <a: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t/>
            </a:r>
            <a:br>
              <a:rPr lang="ru-RU" sz="1800" b="1" i="1" dirty="0" smtClean="0">
                <a:ln/>
                <a:blipFill dpi="0" rotWithShape="1">
                  <a:blip r:embed="rId2">
                    <a:extLst>
                      <a:ext uri="{28A0092B-C50C-407E-A947-70E740481C1C}">
                        <a14:useLocalDpi xmlns:a14="http://schemas.microsoft.com/office/drawing/2010/main" xmlns="" val="0"/>
                      </a:ext>
                    </a:extLst>
                  </a:blip>
                  <a:srcRect/>
                  <a:stretch>
                    <a:fillRect/>
                  </a:stretch>
                </a:blipFill>
                <a:latin typeface="Arial" panose="020B0604020202020204" pitchFamily="34" charset="0"/>
                <a:cs typeface="Arial" panose="020B0604020202020204" pitchFamily="34" charset="0"/>
              </a:rPr>
            </a:br>
            <a:r>
              <a:rPr lang="ru-RU" sz="1800" b="1" dirty="0" smtClean="0">
                <a:solidFill>
                  <a:srgbClr val="7030A0"/>
                </a:solidFill>
                <a:latin typeface="Times New Roman" pitchFamily="18" charset="0"/>
                <a:cs typeface="Times New Roman" pitchFamily="18" charset="0"/>
              </a:rPr>
              <a:t>Номинация:  Конкурс презентаций </a:t>
            </a:r>
            <a:br>
              <a:rPr lang="ru-RU" sz="1800" b="1" dirty="0" smtClean="0">
                <a:solidFill>
                  <a:srgbClr val="7030A0"/>
                </a:solidFill>
                <a:latin typeface="Times New Roman" pitchFamily="18" charset="0"/>
                <a:cs typeface="Times New Roman" pitchFamily="18" charset="0"/>
              </a:rPr>
            </a:br>
            <a:r>
              <a:rPr lang="ru-RU" sz="1800" b="1" dirty="0" smtClean="0">
                <a:solidFill>
                  <a:srgbClr val="7030A0"/>
                </a:solidFill>
                <a:latin typeface="Times New Roman" pitchFamily="18" charset="0"/>
                <a:cs typeface="Times New Roman" pitchFamily="18" charset="0"/>
              </a:rPr>
              <a:t>«Герои  Великой Отечественной  войны  Саратовской  области»</a:t>
            </a:r>
            <a:r>
              <a:rPr lang="ru-RU" sz="7200" b="1" dirty="0" smtClean="0">
                <a:solidFill>
                  <a:srgbClr val="800000"/>
                </a:solidFill>
                <a:latin typeface="Calibri" pitchFamily="34" charset="0"/>
              </a:rPr>
              <a:t/>
            </a:r>
            <a:br>
              <a:rPr lang="ru-RU" sz="7200" b="1" dirty="0" smtClean="0">
                <a:solidFill>
                  <a:srgbClr val="800000"/>
                </a:solidFill>
                <a:latin typeface="Calibri" pitchFamily="34" charset="0"/>
              </a:rPr>
            </a:br>
            <a:r>
              <a:rPr lang="ru-RU" sz="6700" b="1" dirty="0" smtClean="0">
                <a:ln/>
                <a:solidFill>
                  <a:srgbClr val="993300"/>
                </a:solidFill>
                <a:latin typeface="Times New Roman" pitchFamily="18" charset="0"/>
                <a:cs typeface="Times New Roman" pitchFamily="18" charset="0"/>
              </a:rPr>
              <a:t>Мои прапрадеды</a:t>
            </a:r>
            <a:br>
              <a:rPr lang="ru-RU" sz="6700" b="1" dirty="0" smtClean="0">
                <a:ln/>
                <a:solidFill>
                  <a:srgbClr val="993300"/>
                </a:solidFill>
                <a:latin typeface="Times New Roman" pitchFamily="18" charset="0"/>
                <a:cs typeface="Times New Roman" pitchFamily="18" charset="0"/>
              </a:rPr>
            </a:br>
            <a:endParaRPr lang="ru-RU" sz="5400" b="1" i="1" dirty="0">
              <a:ln/>
              <a:solidFill>
                <a:srgbClr val="454545"/>
              </a:solidFill>
              <a:latin typeface="Times New Roman" pitchFamily="18" charset="0"/>
              <a:cs typeface="Times New Roman" pitchFamily="18" charset="0"/>
            </a:endParaRPr>
          </a:p>
        </p:txBody>
      </p:sp>
      <p:sp>
        <p:nvSpPr>
          <p:cNvPr id="5" name="Подзаголовок 2"/>
          <p:cNvSpPr>
            <a:spLocks noGrp="1"/>
          </p:cNvSpPr>
          <p:nvPr>
            <p:ph type="subTitle" idx="1"/>
          </p:nvPr>
        </p:nvSpPr>
        <p:spPr>
          <a:xfrm>
            <a:off x="2757055" y="3602182"/>
            <a:ext cx="5888181" cy="2784763"/>
          </a:xfrm>
        </p:spPr>
        <p:txBody>
          <a:bodyPr>
            <a:noAutofit/>
            <a:scene3d>
              <a:camera prst="orthographicFront"/>
              <a:lightRig rig="harsh" dir="t"/>
            </a:scene3d>
            <a:sp3d extrusionH="57150" prstMaterial="matte">
              <a:bevelT w="63500" h="12700" prst="angle"/>
              <a:contourClr>
                <a:schemeClr val="bg1">
                  <a:lumMod val="65000"/>
                </a:schemeClr>
              </a:contourClr>
            </a:sp3d>
          </a:bodyPr>
          <a:lstStyle/>
          <a:p>
            <a:pPr algn="r">
              <a:lnSpc>
                <a:spcPct val="120000"/>
              </a:lnSpc>
              <a:spcBef>
                <a:spcPts val="0"/>
              </a:spcBef>
            </a:pPr>
            <a:r>
              <a:rPr lang="ru-RU" sz="1600" b="1" dirty="0" smtClean="0">
                <a:ln/>
                <a:solidFill>
                  <a:srgbClr val="C00000"/>
                </a:solidFill>
                <a:latin typeface="Times New Roman" pitchFamily="18" charset="0"/>
                <a:cs typeface="Times New Roman" pitchFamily="18" charset="0"/>
              </a:rPr>
              <a:t>Автор работы:</a:t>
            </a:r>
          </a:p>
          <a:p>
            <a:pPr algn="r">
              <a:lnSpc>
                <a:spcPct val="120000"/>
              </a:lnSpc>
              <a:spcBef>
                <a:spcPts val="0"/>
              </a:spcBef>
            </a:pPr>
            <a:r>
              <a:rPr lang="ru-RU" sz="1600" b="1" dirty="0" smtClean="0">
                <a:ln/>
                <a:solidFill>
                  <a:srgbClr val="C00000"/>
                </a:solidFill>
                <a:latin typeface="Times New Roman" pitchFamily="18" charset="0"/>
                <a:cs typeface="Times New Roman" pitchFamily="18" charset="0"/>
              </a:rPr>
              <a:t>Каретников Никита</a:t>
            </a:r>
          </a:p>
          <a:p>
            <a:pPr algn="r">
              <a:lnSpc>
                <a:spcPct val="120000"/>
              </a:lnSpc>
              <a:spcBef>
                <a:spcPts val="0"/>
              </a:spcBef>
            </a:pPr>
            <a:r>
              <a:rPr lang="ru-RU" sz="1600" b="1" dirty="0" smtClean="0">
                <a:ln/>
                <a:solidFill>
                  <a:srgbClr val="C00000"/>
                </a:solidFill>
                <a:latin typeface="Times New Roman" pitchFamily="18" charset="0"/>
                <a:cs typeface="Times New Roman" pitchFamily="18" charset="0"/>
              </a:rPr>
              <a:t>7 б класс</a:t>
            </a:r>
          </a:p>
          <a:p>
            <a:pPr algn="r">
              <a:lnSpc>
                <a:spcPct val="120000"/>
              </a:lnSpc>
              <a:spcBef>
                <a:spcPts val="0"/>
              </a:spcBef>
            </a:pPr>
            <a:r>
              <a:rPr lang="ru-RU" sz="1600" b="1" dirty="0" smtClean="0">
                <a:solidFill>
                  <a:srgbClr val="C00000"/>
                </a:solidFill>
                <a:latin typeface="Times New Roman" pitchFamily="18" charset="0"/>
                <a:cs typeface="Times New Roman" pitchFamily="18" charset="0"/>
              </a:rPr>
              <a:t>МОУ «Лицей» г. Балашова Саратовской области</a:t>
            </a:r>
          </a:p>
          <a:p>
            <a:pPr algn="r">
              <a:lnSpc>
                <a:spcPct val="120000"/>
              </a:lnSpc>
              <a:spcBef>
                <a:spcPts val="0"/>
              </a:spcBef>
            </a:pPr>
            <a:r>
              <a:rPr lang="ru-RU" sz="1600" b="1" dirty="0" smtClean="0">
                <a:solidFill>
                  <a:srgbClr val="C00000"/>
                </a:solidFill>
                <a:latin typeface="Times New Roman" pitchFamily="18" charset="0"/>
                <a:cs typeface="Times New Roman" pitchFamily="18" charset="0"/>
              </a:rPr>
              <a:t>Руководитель: Митяшина Наталья </a:t>
            </a:r>
            <a:r>
              <a:rPr lang="ru-RU" sz="1600" b="1" dirty="0" smtClean="0">
                <a:solidFill>
                  <a:srgbClr val="C00000"/>
                </a:solidFill>
                <a:latin typeface="Times New Roman" pitchFamily="18" charset="0"/>
                <a:cs typeface="Times New Roman" pitchFamily="18" charset="0"/>
              </a:rPr>
              <a:t>Анатольевна</a:t>
            </a:r>
          </a:p>
          <a:p>
            <a:pPr>
              <a:lnSpc>
                <a:spcPct val="120000"/>
              </a:lnSpc>
              <a:spcBef>
                <a:spcPts val="0"/>
              </a:spcBef>
            </a:pPr>
            <a:r>
              <a:rPr lang="ru-RU" sz="1600" b="1" dirty="0" smtClean="0">
                <a:solidFill>
                  <a:srgbClr val="C00000"/>
                </a:solidFill>
                <a:latin typeface="Times New Roman" pitchFamily="18" charset="0"/>
                <a:cs typeface="Times New Roman" pitchFamily="18" charset="0"/>
              </a:rPr>
              <a:t> </a:t>
            </a:r>
            <a:endParaRPr lang="ru-RU" sz="1600" b="1" dirty="0" smtClean="0">
              <a:solidFill>
                <a:srgbClr val="C00000"/>
              </a:solidFill>
              <a:latin typeface="Times New Roman" pitchFamily="18" charset="0"/>
              <a:cs typeface="Times New Roman" pitchFamily="18" charset="0"/>
            </a:endParaRPr>
          </a:p>
          <a:p>
            <a:pPr algn="r">
              <a:lnSpc>
                <a:spcPct val="120000"/>
              </a:lnSpc>
              <a:spcBef>
                <a:spcPts val="0"/>
              </a:spcBef>
            </a:pPr>
            <a:endParaRPr lang="ru-RU" sz="1600" dirty="0" smtClean="0">
              <a:ln/>
              <a:latin typeface="Times New Roman" pitchFamily="18" charset="0"/>
              <a:cs typeface="Times New Roman" pitchFamily="18" charset="0"/>
            </a:endParaRPr>
          </a:p>
        </p:txBody>
      </p:sp>
      <p:sp>
        <p:nvSpPr>
          <p:cNvPr id="7" name="Прямоугольник 6"/>
          <p:cNvSpPr/>
          <p:nvPr/>
        </p:nvSpPr>
        <p:spPr>
          <a:xfrm>
            <a:off x="2286000" y="858982"/>
            <a:ext cx="6289964" cy="646331"/>
          </a:xfrm>
          <a:prstGeom prst="rect">
            <a:avLst/>
          </a:prstGeom>
        </p:spPr>
        <p:txBody>
          <a:bodyPr wrap="square">
            <a:spAutoFit/>
          </a:bodyPr>
          <a:lstStyle/>
          <a:p>
            <a:pPr algn="ctr"/>
            <a:r>
              <a:rPr lang="ru-RU" b="1" dirty="0" smtClean="0">
                <a:solidFill>
                  <a:srgbClr val="800000"/>
                </a:solidFill>
                <a:latin typeface="Times New Roman" pitchFamily="18" charset="0"/>
                <a:cs typeface="Times New Roman" pitchFamily="18" charset="0"/>
              </a:rPr>
              <a:t>Региональный интернет-конкурс творческих работ «Победа народа в сердцах поколений»</a:t>
            </a:r>
            <a:endParaRPr lang="ru-RU" b="1" dirty="0">
              <a:solidFill>
                <a:srgbClr val="800000"/>
              </a:solidFill>
              <a:latin typeface="Times New Roman" pitchFamily="18" charset="0"/>
              <a:cs typeface="Times New Roman" pitchFamily="18" charset="0"/>
            </a:endParaRPr>
          </a:p>
        </p:txBody>
      </p:sp>
      <p:sp>
        <p:nvSpPr>
          <p:cNvPr id="6" name="Прямоугольник 5"/>
          <p:cNvSpPr/>
          <p:nvPr/>
        </p:nvSpPr>
        <p:spPr>
          <a:xfrm>
            <a:off x="4184074" y="6276752"/>
            <a:ext cx="2463692" cy="387798"/>
          </a:xfrm>
          <a:prstGeom prst="rect">
            <a:avLst/>
          </a:prstGeom>
        </p:spPr>
        <p:txBody>
          <a:bodyPr wrap="square">
            <a:spAutoFit/>
          </a:bodyPr>
          <a:lstStyle/>
          <a:p>
            <a:pPr lvl="0" algn="ctr">
              <a:lnSpc>
                <a:spcPct val="120000"/>
              </a:lnSpc>
            </a:pPr>
            <a:r>
              <a:rPr lang="ru-RU" sz="1600" b="1" dirty="0" smtClean="0">
                <a:solidFill>
                  <a:srgbClr val="C00000"/>
                </a:solidFill>
                <a:latin typeface="Times New Roman" pitchFamily="18" charset="0"/>
                <a:cs typeface="Times New Roman" pitchFamily="18" charset="0"/>
              </a:rPr>
              <a:t>2020 </a:t>
            </a:r>
          </a:p>
        </p:txBody>
      </p:sp>
    </p:spTree>
    <p:extLst>
      <p:ext uri="{BB962C8B-B14F-4D97-AF65-F5344CB8AC3E}">
        <p14:creationId xmlns:p14="http://schemas.microsoft.com/office/powerpoint/2010/main" xmlns="" val="193515282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b="1" dirty="0" smtClean="0">
                <a:ln/>
                <a:solidFill>
                  <a:srgbClr val="993300"/>
                </a:solidFill>
                <a:latin typeface="Times New Roman" pitchFamily="18" charset="0"/>
                <a:cs typeface="Times New Roman" pitchFamily="18" charset="0"/>
              </a:rPr>
              <a:t>Мой прапрадед</a:t>
            </a:r>
            <a:endParaRPr lang="ru-RU" dirty="0"/>
          </a:p>
        </p:txBody>
      </p:sp>
      <p:pic>
        <p:nvPicPr>
          <p:cNvPr id="4098" name="Picture 2" descr="C:\Users\user\Documents\история моей семьи\дед Леонид\00000201.jpg"/>
          <p:cNvPicPr>
            <a:picLocks noChangeAspect="1" noChangeArrowheads="1"/>
          </p:cNvPicPr>
          <p:nvPr/>
        </p:nvPicPr>
        <p:blipFill>
          <a:blip r:embed="rId2"/>
          <a:srcRect/>
          <a:stretch>
            <a:fillRect/>
          </a:stretch>
        </p:blipFill>
        <p:spPr bwMode="auto">
          <a:xfrm>
            <a:off x="193964" y="6234022"/>
            <a:ext cx="8950036" cy="277614"/>
          </a:xfrm>
          <a:prstGeom prst="rect">
            <a:avLst/>
          </a:prstGeom>
          <a:noFill/>
        </p:spPr>
      </p:pic>
      <p:pic>
        <p:nvPicPr>
          <p:cNvPr id="4100" name="Picture 4"/>
          <p:cNvPicPr>
            <a:picLocks noGrp="1" noChangeAspect="1" noChangeArrowheads="1"/>
          </p:cNvPicPr>
          <p:nvPr>
            <p:ph sz="half" idx="1"/>
          </p:nvPr>
        </p:nvPicPr>
        <p:blipFill>
          <a:blip r:embed="rId3" cstate="print"/>
          <a:srcRect/>
          <a:stretch>
            <a:fillRect/>
          </a:stretch>
        </p:blipFill>
        <p:spPr bwMode="auto">
          <a:xfrm>
            <a:off x="939998" y="1740694"/>
            <a:ext cx="3327202" cy="4436269"/>
          </a:xfrm>
          <a:prstGeom prst="rect">
            <a:avLst/>
          </a:prstGeom>
          <a:noFill/>
          <a:ln w="9525">
            <a:noFill/>
            <a:miter lim="800000"/>
            <a:headEnd/>
            <a:tailEnd/>
          </a:ln>
          <a:effectLst/>
        </p:spPr>
      </p:pic>
      <p:pic>
        <p:nvPicPr>
          <p:cNvPr id="4101" name="Picture 5" descr="C:\Users\user\Documents\история моей семьи\дед Леонид\IMG_4376 - копия.JPG"/>
          <p:cNvPicPr>
            <a:picLocks noGrp="1" noChangeAspect="1" noChangeArrowheads="1"/>
          </p:cNvPicPr>
          <p:nvPr>
            <p:ph sz="half" idx="2"/>
          </p:nvPr>
        </p:nvPicPr>
        <p:blipFill>
          <a:blip r:embed="rId4"/>
          <a:srcRect/>
          <a:stretch>
            <a:fillRect/>
          </a:stretch>
        </p:blipFill>
        <p:spPr bwMode="auto">
          <a:xfrm>
            <a:off x="5624945" y="1757447"/>
            <a:ext cx="2008909" cy="4246103"/>
          </a:xfrm>
          <a:prstGeom prst="rect">
            <a:avLst/>
          </a:prstGeom>
          <a:noFill/>
        </p:spPr>
      </p:pic>
      <p:pic>
        <p:nvPicPr>
          <p:cNvPr id="4102" name="Picture 6" descr="C:\Users\user\Documents\история моей семьи\дед Леонид\IMG_4376 - копия (2).JPG"/>
          <p:cNvPicPr>
            <a:picLocks noChangeAspect="1" noChangeArrowheads="1"/>
          </p:cNvPicPr>
          <p:nvPr/>
        </p:nvPicPr>
        <p:blipFill>
          <a:blip r:embed="rId5"/>
          <a:srcRect/>
          <a:stretch>
            <a:fillRect/>
          </a:stretch>
        </p:blipFill>
        <p:spPr bwMode="auto">
          <a:xfrm>
            <a:off x="4413972" y="1177636"/>
            <a:ext cx="4029075" cy="457200"/>
          </a:xfrm>
          <a:prstGeom prst="rect">
            <a:avLst/>
          </a:prstGeom>
          <a:noFill/>
        </p:spPr>
      </p:pic>
      <p:sp>
        <p:nvSpPr>
          <p:cNvPr id="12" name="Прямоугольник 11"/>
          <p:cNvSpPr/>
          <p:nvPr/>
        </p:nvSpPr>
        <p:spPr>
          <a:xfrm>
            <a:off x="1828800" y="1011382"/>
            <a:ext cx="2161309" cy="90054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200" b="1" dirty="0" smtClean="0"/>
              <a:t>Информация о моём  прапрадеде размещена на стенде в школе с. Львовка </a:t>
            </a:r>
            <a:r>
              <a:rPr lang="ru-RU" sz="1200" b="1" dirty="0" err="1" smtClean="0"/>
              <a:t>Аркадакского</a:t>
            </a:r>
            <a:r>
              <a:rPr lang="ru-RU" sz="1200" b="1" dirty="0" smtClean="0"/>
              <a:t> района. </a:t>
            </a:r>
            <a:endParaRPr lang="ru-RU" sz="12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9418" y="355600"/>
            <a:ext cx="6935932" cy="1335089"/>
          </a:xfrm>
        </p:spPr>
        <p:txBody>
          <a:bodyPr/>
          <a:lstStyle/>
          <a:p>
            <a:r>
              <a:rPr lang="ru-RU" sz="1800" b="1" dirty="0" smtClean="0">
                <a:latin typeface="Times New Roman" pitchFamily="18" charset="0"/>
                <a:cs typeface="Times New Roman" pitchFamily="18" charset="0"/>
              </a:rPr>
              <a:t>Его имя занесено в  Книгу Памяти</a:t>
            </a:r>
            <a:r>
              <a:rPr lang="ru-RU" sz="1800" dirty="0" smtClean="0">
                <a:latin typeface="Times New Roman" pitchFamily="18" charset="0"/>
                <a:cs typeface="Times New Roman" pitchFamily="18" charset="0"/>
              </a:rPr>
              <a:t> « Они сражались за Родину» 1941-1945</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Российская Федерация.   Саратовская область. Том 14</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Стр. 34 ( </a:t>
            </a:r>
            <a:r>
              <a:rPr lang="ru-RU" sz="1800" dirty="0" err="1" smtClean="0">
                <a:latin typeface="Times New Roman" pitchFamily="18" charset="0"/>
                <a:cs typeface="Times New Roman" pitchFamily="18" charset="0"/>
              </a:rPr>
              <a:t>Аркадакский</a:t>
            </a:r>
            <a:r>
              <a:rPr lang="ru-RU" sz="1800" dirty="0" smtClean="0">
                <a:latin typeface="Times New Roman" pitchFamily="18" charset="0"/>
                <a:cs typeface="Times New Roman" pitchFamily="18" charset="0"/>
              </a:rPr>
              <a:t> район): Кошелев Леонид Алексеевич</a:t>
            </a:r>
            <a:r>
              <a:rPr lang="ru-RU"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род.1910.</a:t>
            </a:r>
            <a:endParaRPr lang="ru-RU" sz="1800" dirty="0">
              <a:latin typeface="Times New Roman" pitchFamily="18" charset="0"/>
              <a:cs typeface="Times New Roman" pitchFamily="18" charset="0"/>
            </a:endParaRPr>
          </a:p>
        </p:txBody>
      </p:sp>
      <p:sp>
        <p:nvSpPr>
          <p:cNvPr id="4" name="Содержимое 3"/>
          <p:cNvSpPr>
            <a:spLocks noGrp="1"/>
          </p:cNvSpPr>
          <p:nvPr>
            <p:ph sz="half" idx="2"/>
          </p:nvPr>
        </p:nvSpPr>
        <p:spPr/>
        <p:txBody>
          <a:bodyPr/>
          <a:lstStyle/>
          <a:p>
            <a:r>
              <a:rPr lang="ru-RU" b="1" dirty="0" smtClean="0"/>
              <a:t>Книга Памяти</a:t>
            </a:r>
            <a:r>
              <a:rPr lang="ru-RU" dirty="0" smtClean="0"/>
              <a:t> </a:t>
            </a:r>
            <a:endParaRPr lang="ru-RU" dirty="0"/>
          </a:p>
        </p:txBody>
      </p:sp>
      <p:pic>
        <p:nvPicPr>
          <p:cNvPr id="5" name="Содержимое 4" descr="C:\Users\user\Desktop\книга памяти.jpg"/>
          <p:cNvPicPr>
            <a:picLocks noGrp="1"/>
          </p:cNvPicPr>
          <p:nvPr>
            <p:ph sz="half" idx="1"/>
          </p:nvPr>
        </p:nvPicPr>
        <p:blipFill>
          <a:blip r:embed="rId2" cstate="print"/>
          <a:srcRect/>
          <a:stretch>
            <a:fillRect/>
          </a:stretch>
        </p:blipFill>
        <p:spPr bwMode="auto">
          <a:xfrm>
            <a:off x="615488" y="2108070"/>
            <a:ext cx="2942705" cy="3703320"/>
          </a:xfrm>
          <a:prstGeom prst="rect">
            <a:avLst/>
          </a:prstGeom>
          <a:noFill/>
          <a:ln w="9525">
            <a:noFill/>
            <a:miter lim="800000"/>
            <a:headEnd/>
            <a:tailEnd/>
          </a:ln>
        </p:spPr>
      </p:pic>
      <p:pic>
        <p:nvPicPr>
          <p:cNvPr id="6" name="Рисунок 5" descr="C:\Users\user\Desktop\том 14....jpg"/>
          <p:cNvPicPr/>
          <p:nvPr/>
        </p:nvPicPr>
        <p:blipFill>
          <a:blip r:embed="rId3" cstate="print"/>
          <a:srcRect/>
          <a:stretch>
            <a:fillRect/>
          </a:stretch>
        </p:blipFill>
        <p:spPr bwMode="auto">
          <a:xfrm>
            <a:off x="4886648" y="2407660"/>
            <a:ext cx="2778919" cy="3705225"/>
          </a:xfrm>
          <a:prstGeom prst="rect">
            <a:avLst/>
          </a:prstGeom>
          <a:noFill/>
          <a:ln w="9525">
            <a:noFill/>
            <a:miter lim="800000"/>
            <a:headEnd/>
            <a:tailEnd/>
          </a:ln>
        </p:spPr>
      </p:pic>
    </p:spTree>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rPr>
              <a:t>Сайт. Победители. Солдаты Великой Победы.</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sz="half" idx="1"/>
          </p:nvPr>
        </p:nvSpPr>
        <p:spPr>
          <a:xfrm>
            <a:off x="1717964" y="1825625"/>
            <a:ext cx="3048000" cy="4351338"/>
          </a:xfrm>
        </p:spPr>
        <p:txBody>
          <a:bodyPr>
            <a:normAutofit fontScale="77500" lnSpcReduction="20000"/>
          </a:bodyPr>
          <a:lstStyle/>
          <a:p>
            <a:r>
              <a:rPr lang="ru-RU" dirty="0" smtClean="0"/>
              <a:t>Результаты поиска ветерана «Кошелев Леонид Алексеевич», Россия, Поволжье, Саратовская область.</a:t>
            </a:r>
          </a:p>
          <a:p>
            <a:r>
              <a:rPr lang="ru-RU" dirty="0" smtClean="0"/>
              <a:t>Орден Отечественной войны I степени. </a:t>
            </a:r>
          </a:p>
          <a:p>
            <a:r>
              <a:rPr lang="ru-RU" dirty="0" smtClean="0"/>
              <a:t>№ наградного документа: 84 </a:t>
            </a:r>
          </a:p>
          <a:p>
            <a:r>
              <a:rPr lang="ru-RU" dirty="0" smtClean="0"/>
              <a:t>Дата наградного документа: 06.04.1985 </a:t>
            </a:r>
          </a:p>
          <a:p>
            <a:r>
              <a:rPr lang="ru-RU" dirty="0" smtClean="0"/>
              <a:t>№ записи: 1113454087</a:t>
            </a:r>
          </a:p>
          <a:p>
            <a:endParaRPr lang="ru-RU" dirty="0"/>
          </a:p>
        </p:txBody>
      </p:sp>
      <p:sp>
        <p:nvSpPr>
          <p:cNvPr id="4" name="Содержимое 3"/>
          <p:cNvSpPr>
            <a:spLocks noGrp="1"/>
          </p:cNvSpPr>
          <p:nvPr>
            <p:ph sz="half" idx="2"/>
          </p:nvPr>
        </p:nvSpPr>
        <p:spPr>
          <a:xfrm>
            <a:off x="4629150" y="1825625"/>
            <a:ext cx="4320886" cy="4351338"/>
          </a:xfrm>
        </p:spPr>
        <p:txBody>
          <a:bodyPr>
            <a:normAutofit fontScale="77500" lnSpcReduction="20000"/>
          </a:bodyPr>
          <a:lstStyle/>
          <a:p>
            <a:r>
              <a:rPr lang="ru-RU" dirty="0" smtClean="0">
                <a:solidFill>
                  <a:srgbClr val="C00000"/>
                </a:solidFill>
              </a:rPr>
              <a:t>Сайт «Подвиг народа»</a:t>
            </a:r>
          </a:p>
          <a:p>
            <a:r>
              <a:rPr lang="ru-RU" dirty="0" smtClean="0"/>
              <a:t>Кошелев Леонид Алексеевич</a:t>
            </a:r>
          </a:p>
          <a:p>
            <a:r>
              <a:rPr lang="ru-RU" dirty="0" smtClean="0"/>
              <a:t>Год рождения: __.__.1910 </a:t>
            </a:r>
            <a:br>
              <a:rPr lang="ru-RU" dirty="0" smtClean="0"/>
            </a:br>
            <a:r>
              <a:rPr lang="ru-RU" dirty="0" smtClean="0"/>
              <a:t>Место рождения: Саратовская обл., г. Аркадак </a:t>
            </a:r>
            <a:br>
              <a:rPr lang="ru-RU" dirty="0" smtClean="0"/>
            </a:br>
            <a:r>
              <a:rPr lang="ru-RU" dirty="0" smtClean="0"/>
              <a:t>№ наградного документа: 84 </a:t>
            </a:r>
            <a:br>
              <a:rPr lang="ru-RU" dirty="0" smtClean="0"/>
            </a:br>
            <a:r>
              <a:rPr lang="ru-RU" dirty="0" smtClean="0"/>
              <a:t>Дата наградного документа: 06.04.1985 </a:t>
            </a:r>
          </a:p>
          <a:p>
            <a:r>
              <a:rPr lang="ru-RU" dirty="0" smtClean="0"/>
              <a:t>Номер записи: 1113454087</a:t>
            </a:r>
          </a:p>
          <a:p>
            <a:r>
              <a:rPr lang="ru-RU" b="1" dirty="0" smtClean="0">
                <a:solidFill>
                  <a:srgbClr val="C00000"/>
                </a:solidFill>
              </a:rPr>
              <a:t>Орден Отечественной войны I степени</a:t>
            </a:r>
            <a:r>
              <a:rPr lang="ru-RU" dirty="0" smtClean="0">
                <a:solidFill>
                  <a:srgbClr val="C00000"/>
                </a:solidFill>
              </a:rPr>
              <a:t> </a:t>
            </a:r>
            <a:endParaRPr lang="ru-RU" dirty="0">
              <a:solidFill>
                <a:srgbClr val="C00000"/>
              </a:solidFill>
            </a:endParaRPr>
          </a:p>
        </p:txBody>
      </p:sp>
      <p:pic>
        <p:nvPicPr>
          <p:cNvPr id="5" name="Рисунок 4" descr="http://podvignaroda.mil.ru/img/awards/new/Orden_Otechestvennoj_vojny_1st.png"/>
          <p:cNvPicPr/>
          <p:nvPr/>
        </p:nvPicPr>
        <p:blipFill>
          <a:blip r:embed="rId2"/>
          <a:srcRect/>
          <a:stretch>
            <a:fillRect/>
          </a:stretch>
        </p:blipFill>
        <p:spPr bwMode="auto">
          <a:xfrm>
            <a:off x="7633855" y="637309"/>
            <a:ext cx="1246909" cy="1316181"/>
          </a:xfrm>
          <a:prstGeom prst="rect">
            <a:avLst/>
          </a:prstGeom>
          <a:noFill/>
          <a:ln w="9525">
            <a:noFill/>
            <a:miter lim="800000"/>
            <a:headEnd/>
            <a:tailEnd/>
          </a:ln>
        </p:spPr>
      </p:pic>
    </p:spTree>
  </p:cSld>
  <p:clrMapOvr>
    <a:masterClrMapping/>
  </p:clrMapOvr>
  <p:transition spd="slow"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55600"/>
            <a:ext cx="7886700" cy="2207491"/>
          </a:xfrm>
        </p:spPr>
        <p:txBody>
          <a:bodyPr/>
          <a:lstStyle/>
          <a:p>
            <a:r>
              <a:rPr lang="ru-RU" dirty="0" smtClean="0">
                <a:solidFill>
                  <a:srgbClr val="C00000"/>
                </a:solidFill>
                <a:cs typeface="Estrangelo Edessa" pitchFamily="66" charset="0"/>
              </a:rPr>
              <a:t>Выводы: </a:t>
            </a:r>
            <a:br>
              <a:rPr lang="ru-RU" dirty="0" smtClean="0">
                <a:solidFill>
                  <a:srgbClr val="C00000"/>
                </a:solidFill>
                <a:cs typeface="Estrangelo Edessa" pitchFamily="66" charset="0"/>
              </a:rPr>
            </a:br>
            <a:r>
              <a:rPr lang="ru-RU" sz="2000" dirty="0" err="1" smtClean="0">
                <a:solidFill>
                  <a:srgbClr val="C00000"/>
                </a:solidFill>
                <a:cs typeface="Estrangelo Edessa" pitchFamily="66" charset="0"/>
              </a:rPr>
              <a:t>п</a:t>
            </a:r>
            <a:r>
              <a:rPr lang="ru-RU" sz="2000" dirty="0" smtClean="0">
                <a:solidFill>
                  <a:srgbClr val="C00000"/>
                </a:solidFill>
                <a:cs typeface="Estrangelo Edessa" pitchFamily="66" charset="0"/>
              </a:rPr>
              <a:t>                 мои прапрадеды – участники</a:t>
            </a:r>
            <a:br>
              <a:rPr lang="ru-RU" sz="2000" dirty="0" smtClean="0">
                <a:solidFill>
                  <a:srgbClr val="C00000"/>
                </a:solidFill>
                <a:cs typeface="Estrangelo Edessa" pitchFamily="66" charset="0"/>
              </a:rPr>
            </a:br>
            <a:r>
              <a:rPr lang="ru-RU" sz="2000" dirty="0" smtClean="0">
                <a:solidFill>
                  <a:srgbClr val="C00000"/>
                </a:solidFill>
                <a:cs typeface="Estrangelo Edessa" pitchFamily="66" charset="0"/>
              </a:rPr>
              <a:t>                        войны.  Они из поколения победителей. </a:t>
            </a:r>
            <a:br>
              <a:rPr lang="ru-RU" sz="2000" dirty="0" smtClean="0">
                <a:solidFill>
                  <a:srgbClr val="C00000"/>
                </a:solidFill>
                <a:cs typeface="Estrangelo Edessa" pitchFamily="66" charset="0"/>
              </a:rPr>
            </a:br>
            <a:r>
              <a:rPr lang="ru-RU" sz="2000" dirty="0" smtClean="0">
                <a:solidFill>
                  <a:srgbClr val="C00000"/>
                </a:solidFill>
                <a:cs typeface="Estrangelo Edessa" pitchFamily="66" charset="0"/>
              </a:rPr>
              <a:t>                     По призыву Родины защищали страну и свой дом от врага.</a:t>
            </a:r>
            <a:br>
              <a:rPr lang="ru-RU" sz="2000" dirty="0" smtClean="0">
                <a:solidFill>
                  <a:srgbClr val="C00000"/>
                </a:solidFill>
                <a:cs typeface="Estrangelo Edessa" pitchFamily="66" charset="0"/>
              </a:rPr>
            </a:br>
            <a:r>
              <a:rPr lang="ru-RU" sz="2000" dirty="0" smtClean="0">
                <a:solidFill>
                  <a:srgbClr val="C00000"/>
                </a:solidFill>
                <a:cs typeface="Estrangelo Edessa" pitchFamily="66" charset="0"/>
              </a:rPr>
              <a:t>                       Восстанавливали страну, работали, растили детей.</a:t>
            </a:r>
            <a:br>
              <a:rPr lang="ru-RU" sz="2000" dirty="0" smtClean="0">
                <a:solidFill>
                  <a:srgbClr val="C00000"/>
                </a:solidFill>
                <a:cs typeface="Estrangelo Edessa" pitchFamily="66" charset="0"/>
              </a:rPr>
            </a:br>
            <a:r>
              <a:rPr lang="ru-RU" sz="2000" dirty="0" smtClean="0">
                <a:solidFill>
                  <a:srgbClr val="C00000"/>
                </a:solidFill>
                <a:cs typeface="Estrangelo Edessa" pitchFamily="66" charset="0"/>
              </a:rPr>
              <a:t>                      Всю жизнь жили в Саратовской области.</a:t>
            </a:r>
            <a:endParaRPr lang="ru-RU" sz="2000" dirty="0">
              <a:solidFill>
                <a:srgbClr val="C00000"/>
              </a:solidFill>
              <a:cs typeface="Estrangelo Edessa" pitchFamily="66" charset="0"/>
            </a:endParaRPr>
          </a:p>
        </p:txBody>
      </p:sp>
      <p:sp>
        <p:nvSpPr>
          <p:cNvPr id="4" name="Содержимое 3"/>
          <p:cNvSpPr>
            <a:spLocks noGrp="1"/>
          </p:cNvSpPr>
          <p:nvPr>
            <p:ph idx="1"/>
          </p:nvPr>
        </p:nvSpPr>
        <p:spPr>
          <a:xfrm>
            <a:off x="628650" y="845127"/>
            <a:ext cx="7886700" cy="5331836"/>
          </a:xfrm>
        </p:spPr>
        <p:txBody>
          <a:bodyPr/>
          <a:lstStyle/>
          <a:p>
            <a:r>
              <a:rPr lang="ru-RU" dirty="0" smtClean="0"/>
              <a:t>            </a:t>
            </a:r>
            <a:endParaRPr lang="ru-RU" dirty="0"/>
          </a:p>
        </p:txBody>
      </p:sp>
      <p:pic>
        <p:nvPicPr>
          <p:cNvPr id="1026" name="Picture 2"/>
          <p:cNvPicPr>
            <a:picLocks noChangeAspect="1" noChangeArrowheads="1"/>
          </p:cNvPicPr>
          <p:nvPr/>
        </p:nvPicPr>
        <p:blipFill>
          <a:blip r:embed="rId2"/>
          <a:srcRect/>
          <a:stretch>
            <a:fillRect/>
          </a:stretch>
        </p:blipFill>
        <p:spPr bwMode="auto">
          <a:xfrm>
            <a:off x="4365660" y="2632364"/>
            <a:ext cx="3487991" cy="4650654"/>
          </a:xfrm>
          <a:prstGeom prst="rect">
            <a:avLst/>
          </a:prstGeom>
          <a:noFill/>
          <a:ln w="9525">
            <a:noFill/>
            <a:miter lim="800000"/>
            <a:headEnd/>
            <a:tailEnd/>
          </a:ln>
          <a:effectLst/>
        </p:spPr>
      </p:pic>
      <p:sp>
        <p:nvSpPr>
          <p:cNvPr id="7" name="Прямоугольник 6"/>
          <p:cNvSpPr/>
          <p:nvPr/>
        </p:nvSpPr>
        <p:spPr>
          <a:xfrm>
            <a:off x="1870364" y="2466109"/>
            <a:ext cx="6567054" cy="923330"/>
          </a:xfrm>
          <a:prstGeom prst="rect">
            <a:avLst/>
          </a:prstGeom>
        </p:spPr>
        <p:txBody>
          <a:bodyPr wrap="square">
            <a:spAutoFit/>
          </a:bodyPr>
          <a:lstStyle/>
          <a:p>
            <a:r>
              <a:rPr lang="ru-RU" dirty="0" smtClean="0">
                <a:solidFill>
                  <a:srgbClr val="C00000"/>
                </a:solidFill>
              </a:rPr>
              <a:t>Они героически сражались на фронте, награждены орденами, медалями. Вечная им слава и память! Живёт народная память:   она не только дань прошлому, но и опора настоящему.</a:t>
            </a:r>
            <a:endParaRPr lang="ru-RU" dirty="0">
              <a:solidFill>
                <a:srgbClr val="C00000"/>
              </a:solidFill>
            </a:endParaRPr>
          </a:p>
        </p:txBody>
      </p:sp>
    </p:spTree>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0641" y="355600"/>
            <a:ext cx="6524708" cy="684000"/>
          </a:xfrm>
        </p:spPr>
        <p:txBody>
          <a:bodyPr>
            <a:scene3d>
              <a:camera prst="orthographicFront"/>
              <a:lightRig rig="threePt" dir="t"/>
            </a:scene3d>
            <a:sp3d extrusionH="57150">
              <a:bevelT w="38100" h="38100" prst="angle"/>
            </a:sp3d>
          </a:bodyPr>
          <a:lstStyle/>
          <a:p>
            <a:pPr algn="ctr" fontAlgn="base">
              <a:spcAft>
                <a:spcPct val="0"/>
              </a:spcAft>
            </a:pPr>
            <a:r>
              <a:rPr lang="ru-RU" sz="3600" dirty="0" smtClean="0">
                <a:solidFill>
                  <a:srgbClr val="860000"/>
                </a:solidFill>
                <a:latin typeface="Times New Roman" pitchFamily="18" charset="0"/>
                <a:cs typeface="Times New Roman" pitchFamily="18" charset="0"/>
              </a:rPr>
              <a:t>Информационные источники</a:t>
            </a:r>
            <a:endParaRPr lang="ru-RU" sz="3600" dirty="0">
              <a:solidFill>
                <a:srgbClr val="86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945459" y="977734"/>
            <a:ext cx="6912000" cy="5400000"/>
          </a:xfrm>
        </p:spPr>
        <p:txBody>
          <a:bodyPr>
            <a:normAutofit/>
          </a:bodyPr>
          <a:lstStyle/>
          <a:p>
            <a:pPr marL="0" lvl="0" indent="0" fontAlgn="base">
              <a:lnSpc>
                <a:spcPct val="100000"/>
              </a:lnSpc>
              <a:spcBef>
                <a:spcPct val="0"/>
              </a:spcBef>
              <a:spcAft>
                <a:spcPct val="0"/>
              </a:spcAft>
              <a:buNone/>
            </a:pPr>
            <a:r>
              <a:rPr lang="ru-RU" sz="2700" dirty="0" smtClean="0">
                <a:solidFill>
                  <a:srgbClr val="000000"/>
                </a:solidFill>
                <a:latin typeface="Times New Roman" pitchFamily="18" charset="0"/>
                <a:cs typeface="Times New Roman" pitchFamily="18" charset="0"/>
                <a:hlinkClick r:id="rId2"/>
              </a:rPr>
              <a:t> 1.</a:t>
            </a:r>
            <a:r>
              <a:rPr lang="en-US" sz="2700" dirty="0" smtClean="0">
                <a:solidFill>
                  <a:srgbClr val="000000"/>
                </a:solidFill>
                <a:latin typeface="Times New Roman" pitchFamily="18" charset="0"/>
                <a:cs typeface="Times New Roman" pitchFamily="18" charset="0"/>
                <a:hlinkClick r:id="rId2"/>
              </a:rPr>
              <a:t>https://pamyat-naroda.ru/</a:t>
            </a:r>
            <a:endParaRPr lang="ru-RU" sz="2700" dirty="0" smtClean="0">
              <a:solidFill>
                <a:srgbClr val="000000"/>
              </a:solidFill>
              <a:latin typeface="Times New Roman" pitchFamily="18" charset="0"/>
              <a:cs typeface="Times New Roman" pitchFamily="18" charset="0"/>
              <a:hlinkClick r:id="rId2"/>
            </a:endParaRPr>
          </a:p>
          <a:p>
            <a:pPr marL="0" lvl="0" indent="0" fontAlgn="base">
              <a:lnSpc>
                <a:spcPct val="100000"/>
              </a:lnSpc>
              <a:spcBef>
                <a:spcPct val="0"/>
              </a:spcBef>
              <a:spcAft>
                <a:spcPct val="0"/>
              </a:spcAft>
              <a:buNone/>
            </a:pPr>
            <a:r>
              <a:rPr lang="ru-RU" sz="2700" dirty="0" smtClean="0">
                <a:solidFill>
                  <a:srgbClr val="000000"/>
                </a:solidFill>
                <a:latin typeface="Times New Roman" pitchFamily="18" charset="0"/>
                <a:cs typeface="Times New Roman" pitchFamily="18" charset="0"/>
                <a:hlinkClick r:id="rId2"/>
              </a:rPr>
              <a:t> 2.</a:t>
            </a:r>
            <a:r>
              <a:rPr lang="en-US" sz="2700" dirty="0" smtClean="0">
                <a:solidFill>
                  <a:srgbClr val="000000"/>
                </a:solidFill>
                <a:latin typeface="Times New Roman" pitchFamily="18" charset="0"/>
                <a:cs typeface="Times New Roman" pitchFamily="18" charset="0"/>
                <a:hlinkClick r:id="rId2"/>
              </a:rPr>
              <a:t> https://podvig-naroda/</a:t>
            </a:r>
            <a:endParaRPr lang="ru-RU" sz="2700" dirty="0" smtClean="0">
              <a:solidFill>
                <a:srgbClr val="000000"/>
              </a:solidFill>
              <a:latin typeface="Times New Roman" pitchFamily="18" charset="0"/>
              <a:cs typeface="Times New Roman" pitchFamily="18" charset="0"/>
              <a:hlinkClick r:id="rId2"/>
            </a:endParaRPr>
          </a:p>
          <a:p>
            <a:pPr marL="0" lvl="0" indent="0" fontAlgn="base">
              <a:lnSpc>
                <a:spcPct val="100000"/>
              </a:lnSpc>
              <a:spcBef>
                <a:spcPct val="0"/>
              </a:spcBef>
              <a:spcAft>
                <a:spcPct val="0"/>
              </a:spcAft>
              <a:buNone/>
            </a:pPr>
            <a:r>
              <a:rPr lang="ru-RU" sz="2700" dirty="0" smtClean="0">
                <a:solidFill>
                  <a:srgbClr val="000000"/>
                </a:solidFill>
                <a:latin typeface="Times New Roman" pitchFamily="18" charset="0"/>
                <a:cs typeface="Times New Roman" pitchFamily="18" charset="0"/>
                <a:hlinkClick r:id="rId2"/>
              </a:rPr>
              <a:t>3. </a:t>
            </a:r>
            <a:r>
              <a:rPr lang="ru-RU" sz="2700" smtClean="0">
                <a:solidFill>
                  <a:srgbClr val="000000"/>
                </a:solidFill>
                <a:latin typeface="Times New Roman" pitchFamily="18" charset="0"/>
                <a:cs typeface="Times New Roman" pitchFamily="18" charset="0"/>
                <a:hlinkClick r:id="rId2"/>
              </a:rPr>
              <a:t>Семейные архивы.</a:t>
            </a:r>
            <a:endParaRPr lang="ru-RU" sz="2700" dirty="0" smtClean="0">
              <a:solidFill>
                <a:srgbClr val="000000"/>
              </a:solidFill>
              <a:latin typeface="Times New Roman" pitchFamily="18" charset="0"/>
              <a:cs typeface="Times New Roman" pitchFamily="18" charset="0"/>
              <a:hlinkClick r:id="rId2"/>
            </a:endParaRPr>
          </a:p>
        </p:txBody>
      </p:sp>
    </p:spTree>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068" y="244764"/>
            <a:ext cx="8459932" cy="905163"/>
          </a:xfrm>
        </p:spPr>
        <p:txBody>
          <a:bodyPr/>
          <a:lstStyle/>
          <a:p>
            <a:r>
              <a:rPr lang="ru-RU" dirty="0" smtClean="0"/>
              <a:t/>
            </a:r>
            <a:br>
              <a:rPr lang="ru-RU" dirty="0" smtClean="0"/>
            </a:br>
            <a:endParaRPr lang="ru-RU" sz="2400" dirty="0">
              <a:solidFill>
                <a:srgbClr val="FF0000"/>
              </a:solidFill>
            </a:endParaRPr>
          </a:p>
        </p:txBody>
      </p:sp>
      <p:sp>
        <p:nvSpPr>
          <p:cNvPr id="5" name="Содержимое 4"/>
          <p:cNvSpPr>
            <a:spLocks noGrp="1"/>
          </p:cNvSpPr>
          <p:nvPr>
            <p:ph sz="half" idx="2"/>
          </p:nvPr>
        </p:nvSpPr>
        <p:spPr>
          <a:xfrm>
            <a:off x="4114799" y="1454727"/>
            <a:ext cx="4862945" cy="4722236"/>
          </a:xfrm>
        </p:spPr>
        <p:txBody>
          <a:bodyPr>
            <a:normAutofit fontScale="25000" lnSpcReduction="20000"/>
          </a:bodyPr>
          <a:lstStyle/>
          <a:p>
            <a:endParaRPr lang="ru-RU" sz="5600" b="1" dirty="0" smtClean="0">
              <a:solidFill>
                <a:srgbClr val="C00000"/>
              </a:solidFill>
            </a:endParaRPr>
          </a:p>
          <a:p>
            <a:endParaRPr lang="ru-RU" sz="6000" b="1" dirty="0" smtClean="0">
              <a:ln/>
              <a:solidFill>
                <a:srgbClr val="993300"/>
              </a:solidFill>
              <a:latin typeface="Times New Roman" pitchFamily="18" charset="0"/>
              <a:cs typeface="Times New Roman" pitchFamily="18" charset="0"/>
            </a:endParaRPr>
          </a:p>
          <a:p>
            <a:r>
              <a:rPr lang="ru-RU" sz="7200" b="1" dirty="0" smtClean="0">
                <a:ln/>
                <a:solidFill>
                  <a:srgbClr val="993300"/>
                </a:solidFill>
                <a:latin typeface="Times New Roman" pitchFamily="18" charset="0"/>
                <a:cs typeface="Times New Roman" pitchFamily="18" charset="0"/>
              </a:rPr>
              <a:t>Мой героический прапрадед - </a:t>
            </a:r>
            <a:r>
              <a:rPr lang="ru-RU" sz="7200" dirty="0" smtClean="0">
                <a:solidFill>
                  <a:srgbClr val="FF0000"/>
                </a:solidFill>
                <a:latin typeface="Times New Roman" pitchFamily="18" charset="0"/>
                <a:cs typeface="Times New Roman" pitchFamily="18" charset="0"/>
              </a:rPr>
              <a:t>Патрикеев Ефим </a:t>
            </a:r>
            <a:r>
              <a:rPr lang="ru-RU" sz="7200" dirty="0" smtClean="0">
                <a:solidFill>
                  <a:srgbClr val="FF0000"/>
                </a:solidFill>
                <a:latin typeface="Times New Roman" pitchFamily="18" charset="0"/>
                <a:cs typeface="Times New Roman" pitchFamily="18" charset="0"/>
              </a:rPr>
              <a:t>Ефимович.</a:t>
            </a:r>
            <a:endParaRPr lang="ru-RU" sz="7200" b="1" dirty="0" smtClean="0">
              <a:solidFill>
                <a:srgbClr val="C00000"/>
              </a:solidFill>
              <a:latin typeface="Times New Roman" pitchFamily="18" charset="0"/>
              <a:cs typeface="Times New Roman" pitchFamily="18" charset="0"/>
            </a:endParaRPr>
          </a:p>
          <a:p>
            <a:r>
              <a:rPr lang="ru-RU" sz="7200" b="1" dirty="0" smtClean="0">
                <a:solidFill>
                  <a:srgbClr val="C00000"/>
                </a:solidFill>
                <a:latin typeface="Times New Roman" pitchFamily="18" charset="0"/>
                <a:cs typeface="Times New Roman" pitchFamily="18" charset="0"/>
              </a:rPr>
              <a:t>С тех пор салютов много отзвучало, </a:t>
            </a:r>
          </a:p>
          <a:p>
            <a:r>
              <a:rPr lang="ru-RU" sz="7200" b="1" dirty="0" smtClean="0">
                <a:solidFill>
                  <a:srgbClr val="C00000"/>
                </a:solidFill>
                <a:latin typeface="Times New Roman" pitchFamily="18" charset="0"/>
                <a:cs typeface="Times New Roman" pitchFamily="18" charset="0"/>
              </a:rPr>
              <a:t>Но каждый </a:t>
            </a:r>
            <a:r>
              <a:rPr lang="ru-RU" sz="7200" b="1" dirty="0" smtClean="0">
                <a:solidFill>
                  <a:srgbClr val="C00000"/>
                </a:solidFill>
                <a:latin typeface="Times New Roman" pitchFamily="18" charset="0"/>
                <a:cs typeface="Times New Roman" pitchFamily="18" charset="0"/>
              </a:rPr>
              <a:t>день, прошедший </a:t>
            </a:r>
            <a:r>
              <a:rPr lang="ru-RU" sz="7200" b="1" dirty="0" smtClean="0">
                <a:solidFill>
                  <a:srgbClr val="C00000"/>
                </a:solidFill>
                <a:latin typeface="Times New Roman" pitchFamily="18" charset="0"/>
                <a:cs typeface="Times New Roman" pitchFamily="18" charset="0"/>
              </a:rPr>
              <a:t>без войны </a:t>
            </a:r>
          </a:p>
          <a:p>
            <a:r>
              <a:rPr lang="ru-RU" sz="7200" b="1" dirty="0" smtClean="0">
                <a:solidFill>
                  <a:srgbClr val="C00000"/>
                </a:solidFill>
                <a:latin typeface="Times New Roman" pitchFamily="18" charset="0"/>
                <a:cs typeface="Times New Roman" pitchFamily="18" charset="0"/>
              </a:rPr>
              <a:t>И каждая весна своё начало,</a:t>
            </a:r>
          </a:p>
          <a:p>
            <a:r>
              <a:rPr lang="ru-RU" sz="7200" b="1" dirty="0" smtClean="0">
                <a:solidFill>
                  <a:srgbClr val="C00000"/>
                </a:solidFill>
                <a:latin typeface="Times New Roman" pitchFamily="18" charset="0"/>
                <a:cs typeface="Times New Roman" pitchFamily="18" charset="0"/>
              </a:rPr>
              <a:t> Своё тепло берут от той весны.</a:t>
            </a:r>
          </a:p>
          <a:p>
            <a:r>
              <a:rPr lang="ru-RU" sz="7200" b="1" dirty="0" smtClean="0">
                <a:latin typeface="Times New Roman" pitchFamily="18" charset="0"/>
                <a:cs typeface="Times New Roman" pitchFamily="18" charset="0"/>
              </a:rPr>
              <a:t>Этими словами начала рассказ о своём прадеде моя мама в газете «Сельская новь» (</a:t>
            </a:r>
            <a:r>
              <a:rPr lang="ru-RU" sz="7200" b="1" dirty="0" err="1" smtClean="0">
                <a:latin typeface="Times New Roman" pitchFamily="18" charset="0"/>
                <a:cs typeface="Times New Roman" pitchFamily="18" charset="0"/>
              </a:rPr>
              <a:t>Аркадакский</a:t>
            </a:r>
            <a:r>
              <a:rPr lang="ru-RU" sz="7200" b="1" dirty="0" smtClean="0">
                <a:latin typeface="Times New Roman" pitchFamily="18" charset="0"/>
                <a:cs typeface="Times New Roman" pitchFamily="18" charset="0"/>
              </a:rPr>
              <a:t> район) от 20 апреля 2000 г. </a:t>
            </a:r>
          </a:p>
          <a:p>
            <a:r>
              <a:rPr lang="ru-RU" sz="7200" b="1" dirty="0" smtClean="0">
                <a:latin typeface="Times New Roman" pitchFamily="18" charset="0"/>
                <a:cs typeface="Times New Roman" pitchFamily="18" charset="0"/>
              </a:rPr>
              <a:t>Когда я читал эту статью, тем больше узнавал своего прапрадеда Ефима.  И вот что я о нём теперь знаю:</a:t>
            </a:r>
          </a:p>
          <a:p>
            <a:r>
              <a:rPr lang="ru-RU" sz="7200" b="1" dirty="0" smtClean="0">
                <a:latin typeface="Times New Roman" pitchFamily="18" charset="0"/>
                <a:cs typeface="Times New Roman" pitchFamily="18" charset="0"/>
              </a:rPr>
              <a:t>Ефим Ефимович – участник Великой Отечественной войны 1941-1945г. г. </a:t>
            </a:r>
          </a:p>
          <a:p>
            <a:r>
              <a:rPr lang="ru-RU" sz="7200" b="1" dirty="0" smtClean="0">
                <a:latin typeface="Times New Roman" pitchFamily="18" charset="0"/>
                <a:cs typeface="Times New Roman" pitchFamily="18" charset="0"/>
              </a:rPr>
              <a:t>Воинское звание: старшина.</a:t>
            </a:r>
          </a:p>
          <a:p>
            <a:endParaRPr lang="ru-RU" dirty="0"/>
          </a:p>
        </p:txBody>
      </p:sp>
      <p:pic>
        <p:nvPicPr>
          <p:cNvPr id="7" name="Picture 2" descr="C:\Users\user\Documents\история моей семьи\дед Ефим\20160506_081358.jpg"/>
          <p:cNvPicPr>
            <a:picLocks noGrp="1" noChangeAspect="1" noChangeArrowheads="1"/>
          </p:cNvPicPr>
          <p:nvPr>
            <p:ph sz="half" idx="1"/>
          </p:nvPr>
        </p:nvPicPr>
        <p:blipFill>
          <a:blip r:embed="rId2" cstate="print"/>
          <a:srcRect/>
          <a:stretch>
            <a:fillRect/>
          </a:stretch>
        </p:blipFill>
        <p:spPr bwMode="auto">
          <a:xfrm>
            <a:off x="495663" y="789709"/>
            <a:ext cx="2593899" cy="3863254"/>
          </a:xfrm>
          <a:prstGeom prst="rect">
            <a:avLst/>
          </a:prstGeom>
          <a:noFill/>
        </p:spPr>
      </p:pic>
      <p:pic>
        <p:nvPicPr>
          <p:cNvPr id="6" name="Picture 2" descr="C:\Users\user\Documents\история моей семьи\дед Леонид\сканы\родители\дед.jpeg"/>
          <p:cNvPicPr>
            <a:picLocks noChangeAspect="1" noChangeArrowheads="1"/>
          </p:cNvPicPr>
          <p:nvPr/>
        </p:nvPicPr>
        <p:blipFill>
          <a:blip r:embed="rId3" cstate="print"/>
          <a:srcRect/>
          <a:stretch>
            <a:fillRect/>
          </a:stretch>
        </p:blipFill>
        <p:spPr bwMode="auto">
          <a:xfrm>
            <a:off x="2452254" y="4028078"/>
            <a:ext cx="1759527" cy="2635958"/>
          </a:xfrm>
          <a:prstGeom prst="rect">
            <a:avLst/>
          </a:prstGeom>
          <a:noFill/>
        </p:spPr>
      </p:pic>
      <p:sp>
        <p:nvSpPr>
          <p:cNvPr id="8" name="Прямоугольник 7"/>
          <p:cNvSpPr/>
          <p:nvPr/>
        </p:nvSpPr>
        <p:spPr>
          <a:xfrm>
            <a:off x="2693312" y="526473"/>
            <a:ext cx="5453161" cy="369332"/>
          </a:xfrm>
          <a:prstGeom prst="rect">
            <a:avLst/>
          </a:prstGeom>
        </p:spPr>
        <p:txBody>
          <a:bodyPr wrap="square">
            <a:spAutoFit/>
          </a:bodyPr>
          <a:lstStyle/>
          <a:p>
            <a:r>
              <a:rPr lang="ru-RU" b="1" dirty="0" smtClean="0">
                <a:solidFill>
                  <a:srgbClr val="FF0000"/>
                </a:solidFill>
                <a:latin typeface="Arial" charset="0"/>
              </a:rPr>
              <a:t>Великая Отечественная  война</a:t>
            </a:r>
            <a:endParaRPr lang="ru-RU" dirty="0"/>
          </a:p>
        </p:txBody>
      </p:sp>
      <p:sp>
        <p:nvSpPr>
          <p:cNvPr id="9" name="Прямоугольник 8"/>
          <p:cNvSpPr/>
          <p:nvPr/>
        </p:nvSpPr>
        <p:spPr>
          <a:xfrm>
            <a:off x="3117273" y="1052945"/>
            <a:ext cx="5791199" cy="923330"/>
          </a:xfrm>
          <a:prstGeom prst="rect">
            <a:avLst/>
          </a:prstGeom>
        </p:spPr>
        <p:txBody>
          <a:bodyPr wrap="square">
            <a:spAutoFit/>
          </a:bodyPr>
          <a:lstStyle/>
          <a:p>
            <a:r>
              <a:rPr lang="ru-RU" dirty="0" smtClean="0">
                <a:latin typeface="Times New Roman" pitchFamily="18" charset="0"/>
                <a:cs typeface="Times New Roman" pitchFamily="18" charset="0"/>
              </a:rPr>
              <a:t>22 июня 1941 года началась самая тяжёлая и жестокая война.  Против врага поднялся весь советский народ, и </a:t>
            </a:r>
            <a:r>
              <a:rPr lang="ru-RU" dirty="0" smtClean="0">
                <a:latin typeface="Times New Roman" pitchFamily="18" charset="0"/>
                <a:cs typeface="Times New Roman" pitchFamily="18" charset="0"/>
              </a:rPr>
              <a:t>среди них были мои </a:t>
            </a:r>
            <a:r>
              <a:rPr lang="ru-RU" dirty="0" smtClean="0">
                <a:latin typeface="Times New Roman" pitchFamily="18" charset="0"/>
                <a:cs typeface="Times New Roman" pitchFamily="18" charset="0"/>
              </a:rPr>
              <a:t>родные люди.</a:t>
            </a:r>
            <a:endParaRPr lang="ru-RU" dirty="0">
              <a:latin typeface="Times New Roman" pitchFamily="18" charset="0"/>
              <a:cs typeface="Times New Roman" pitchFamily="18" charset="0"/>
            </a:endParaRPr>
          </a:p>
        </p:txBody>
      </p:sp>
    </p:spTree>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n/>
                <a:solidFill>
                  <a:srgbClr val="993300"/>
                </a:solidFill>
                <a:latin typeface="Times New Roman" pitchFamily="18" charset="0"/>
                <a:cs typeface="Times New Roman" pitchFamily="18" charset="0"/>
              </a:rPr>
              <a:t>Мой героический прапрадед</a:t>
            </a:r>
            <a:r>
              <a:rPr lang="ru-RU" dirty="0" smtClean="0"/>
              <a:t/>
            </a:r>
            <a:br>
              <a:rPr lang="ru-RU" dirty="0" smtClean="0"/>
            </a:br>
            <a:endParaRPr lang="ru-RU" dirty="0"/>
          </a:p>
        </p:txBody>
      </p:sp>
      <p:sp>
        <p:nvSpPr>
          <p:cNvPr id="5" name="Содержимое 4"/>
          <p:cNvSpPr>
            <a:spLocks noGrp="1"/>
          </p:cNvSpPr>
          <p:nvPr>
            <p:ph idx="1"/>
          </p:nvPr>
        </p:nvSpPr>
        <p:spPr>
          <a:xfrm>
            <a:off x="1260764" y="1025236"/>
            <a:ext cx="7675418" cy="5151727"/>
          </a:xfrm>
        </p:spPr>
        <p:txBody>
          <a:bodyPr>
            <a:normAutofit/>
          </a:bodyPr>
          <a:lstStyle/>
          <a:p>
            <a:r>
              <a:rPr lang="ru-RU" sz="2000" dirty="0" smtClean="0">
                <a:latin typeface="Times New Roman" pitchFamily="18" charset="0"/>
                <a:cs typeface="Times New Roman" pitchFamily="18" charset="0"/>
              </a:rPr>
              <a:t>         Прапрадедушка родился 7 января  1912 г. в д. Обливное </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Аркадакского</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района.  Его   родители вели единоличное  хозяйство. </a:t>
            </a:r>
            <a:endParaRPr lang="ru-RU" sz="2000" dirty="0">
              <a:latin typeface="Times New Roman" pitchFamily="18" charset="0"/>
              <a:cs typeface="Times New Roman" pitchFamily="18" charset="0"/>
            </a:endParaRPr>
          </a:p>
        </p:txBody>
      </p:sp>
      <p:sp>
        <p:nvSpPr>
          <p:cNvPr id="6" name="Прямоугольник 5"/>
          <p:cNvSpPr/>
          <p:nvPr/>
        </p:nvSpPr>
        <p:spPr>
          <a:xfrm>
            <a:off x="2382982" y="1801091"/>
            <a:ext cx="6483927" cy="5632311"/>
          </a:xfrm>
          <a:prstGeom prst="rect">
            <a:avLst/>
          </a:prstGeom>
        </p:spPr>
        <p:txBody>
          <a:bodyPr wrap="square">
            <a:spAutoFit/>
          </a:bodyPr>
          <a:lstStyle/>
          <a:p>
            <a:r>
              <a:rPr lang="ru-RU" dirty="0" smtClean="0">
                <a:latin typeface="Times New Roman" pitchFamily="18" charset="0"/>
                <a:cs typeface="Times New Roman" pitchFamily="18" charset="0"/>
              </a:rPr>
              <a:t>В 1934 г. был призван по </a:t>
            </a:r>
            <a:r>
              <a:rPr lang="ru-RU" dirty="0" err="1" smtClean="0">
                <a:latin typeface="Times New Roman" pitchFamily="18" charset="0"/>
                <a:cs typeface="Times New Roman" pitchFamily="18" charset="0"/>
              </a:rPr>
              <a:t>спецнабору</a:t>
            </a:r>
            <a:r>
              <a:rPr lang="ru-RU" dirty="0" smtClean="0">
                <a:latin typeface="Times New Roman" pitchFamily="18" charset="0"/>
                <a:cs typeface="Times New Roman" pitchFamily="18" charset="0"/>
              </a:rPr>
              <a:t> в армию. В 1935 г., когда началось сокращение армии он поехал в Сталинград, поступил работать на завод «Красный Октябрь». Там женился.</a:t>
            </a:r>
          </a:p>
          <a:p>
            <a:r>
              <a:rPr lang="ru-RU" dirty="0" smtClean="0">
                <a:latin typeface="Times New Roman" pitchFamily="18" charset="0"/>
                <a:cs typeface="Times New Roman" pitchFamily="18" charset="0"/>
              </a:rPr>
              <a:t>В 1939 г. Ефим Ефимович был мобилизован на финскую войну. Воевал на Карельском фронте. Недалеко от Выборга был контужен, потом их часть перебросили на освобождение Бессарабии.</a:t>
            </a:r>
          </a:p>
          <a:p>
            <a:r>
              <a:rPr lang="ru-RU" dirty="0" smtClean="0">
                <a:latin typeface="Times New Roman" pitchFamily="18" charset="0"/>
                <a:cs typeface="Times New Roman" pitchFamily="18" charset="0"/>
              </a:rPr>
              <a:t>25 октября 1940 г. был демобилизован, а 5 июня был призван на краткосрочные сборы в Татищево, но вместо 45 дней прослужил 4 года. Началась война. </a:t>
            </a:r>
          </a:p>
          <a:p>
            <a:r>
              <a:rPr lang="ru-RU" dirty="0" smtClean="0">
                <a:latin typeface="Times New Roman" pitchFamily="18" charset="0"/>
                <a:cs typeface="Times New Roman" pitchFamily="18" charset="0"/>
              </a:rPr>
              <a:t>22 июня с Никольского разъезда солдат повезли на фронт в западном направлении. 26 июня они вступили в бой за освобождение г. Рогачёва. Город освободили , на 30 км продвинулись на запад, а в августе 41-го войска были окружены и разбиты превосходящими силами противника. </a:t>
            </a:r>
          </a:p>
          <a:p>
            <a:r>
              <a:rPr lang="ru-RU" dirty="0" smtClean="0">
                <a:latin typeface="Times New Roman" pitchFamily="18" charset="0"/>
                <a:cs typeface="Times New Roman" pitchFamily="18" charset="0"/>
              </a:rPr>
              <a:t>Попал в плен на станции </a:t>
            </a:r>
            <a:r>
              <a:rPr lang="ru-RU" dirty="0" err="1" smtClean="0">
                <a:latin typeface="Times New Roman" pitchFamily="18" charset="0"/>
                <a:cs typeface="Times New Roman" pitchFamily="18" charset="0"/>
              </a:rPr>
              <a:t>Будо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Кошелево</a:t>
            </a:r>
            <a:r>
              <a:rPr lang="ru-RU" dirty="0" smtClean="0">
                <a:latin typeface="Times New Roman" pitchFamily="18" charset="0"/>
                <a:cs typeface="Times New Roman" pitchFamily="18" charset="0"/>
              </a:rPr>
              <a:t>, и начались лагеря. Немцы страшно издевались над пленными.</a:t>
            </a:r>
          </a:p>
          <a:p>
            <a:endParaRPr lang="ru-RU" dirty="0" smtClean="0"/>
          </a:p>
          <a:p>
            <a:endParaRPr lang="ru-RU" dirty="0" smtClean="0"/>
          </a:p>
          <a:p>
            <a:r>
              <a:rPr lang="ru-RU" dirty="0" smtClean="0"/>
              <a:t> </a:t>
            </a:r>
            <a:endParaRPr lang="ru-RU" dirty="0"/>
          </a:p>
        </p:txBody>
      </p:sp>
      <p:pic>
        <p:nvPicPr>
          <p:cNvPr id="10" name="Picture 2" descr="C:\Users\user\Documents\история моей семьи\дед Леонид\сканы\родители\дед.jpeg"/>
          <p:cNvPicPr>
            <a:picLocks noChangeAspect="1" noChangeArrowheads="1"/>
          </p:cNvPicPr>
          <p:nvPr/>
        </p:nvPicPr>
        <p:blipFill>
          <a:blip r:embed="rId2" cstate="print"/>
          <a:srcRect/>
          <a:stretch>
            <a:fillRect/>
          </a:stretch>
        </p:blipFill>
        <p:spPr bwMode="auto">
          <a:xfrm>
            <a:off x="0" y="2713261"/>
            <a:ext cx="2479963" cy="3715248"/>
          </a:xfrm>
          <a:prstGeom prst="rect">
            <a:avLst/>
          </a:prstGeom>
          <a:noFill/>
        </p:spPr>
      </p:pic>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8692" y="355600"/>
            <a:ext cx="7315200" cy="1335089"/>
          </a:xfrm>
        </p:spPr>
        <p:txBody>
          <a:bodyPr/>
          <a:lstStyle/>
          <a:p>
            <a:r>
              <a:rPr lang="ru-RU" b="1" dirty="0" smtClean="0">
                <a:ln/>
                <a:solidFill>
                  <a:srgbClr val="993300"/>
                </a:solidFill>
                <a:latin typeface="Times New Roman" pitchFamily="18" charset="0"/>
                <a:cs typeface="Times New Roman" pitchFamily="18" charset="0"/>
              </a:rPr>
              <a:t>Мой героический прапрадед</a:t>
            </a:r>
            <a:endParaRPr lang="ru-RU" dirty="0"/>
          </a:p>
        </p:txBody>
      </p:sp>
      <p:sp>
        <p:nvSpPr>
          <p:cNvPr id="3" name="Содержимое 2"/>
          <p:cNvSpPr>
            <a:spLocks noGrp="1"/>
          </p:cNvSpPr>
          <p:nvPr>
            <p:ph idx="1"/>
          </p:nvPr>
        </p:nvSpPr>
        <p:spPr>
          <a:xfrm>
            <a:off x="1343890" y="1662545"/>
            <a:ext cx="7171459" cy="4514418"/>
          </a:xfrm>
        </p:spPr>
        <p:txBody>
          <a:bodyPr>
            <a:normAutofit fontScale="62500" lnSpcReduction="20000"/>
          </a:bodyPr>
          <a:lstStyle/>
          <a:p>
            <a:r>
              <a:rPr lang="ru-RU" dirty="0" smtClean="0">
                <a:latin typeface="Times New Roman" pitchFamily="18" charset="0"/>
                <a:cs typeface="Times New Roman" pitchFamily="18" charset="0"/>
              </a:rPr>
              <a:t>Трижды бежал, но неудачно. Последний раз сделал побег из лагеря в Старо – Константинове. Попал на фронт под Тернополем. Участвовал в разгроме окружённой немецкой группировки. Тернополь освободили 14 апреля 1944 г., за что прапрадедушка имеет благодарность от Верховного Главнокомандующего. </a:t>
            </a:r>
          </a:p>
          <a:p>
            <a:r>
              <a:rPr lang="ru-RU" dirty="0" smtClean="0">
                <a:latin typeface="Times New Roman" pitchFamily="18" charset="0"/>
                <a:cs typeface="Times New Roman" pitchFamily="18" charset="0"/>
              </a:rPr>
              <a:t>Ефим Ефимович - участник </a:t>
            </a:r>
            <a:r>
              <a:rPr lang="ru-RU" dirty="0" err="1" smtClean="0">
                <a:latin typeface="Times New Roman" pitchFamily="18" charset="0"/>
                <a:cs typeface="Times New Roman" pitchFamily="18" charset="0"/>
              </a:rPr>
              <a:t>Львовско</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Сандомирской</a:t>
            </a:r>
            <a:r>
              <a:rPr lang="ru-RU" dirty="0" smtClean="0">
                <a:latin typeface="Times New Roman" pitchFamily="18" charset="0"/>
                <a:cs typeface="Times New Roman" pitchFamily="18" charset="0"/>
              </a:rPr>
              <a:t> операции. Более 123 тыс. военных за освобождение Львова были награждены орденами и медалями. Мой прапрадедушка награждён орденом Отечественной войны 2-й степени, приказом ВГК от 23 июля ему объявлена благодарность.</a:t>
            </a:r>
          </a:p>
          <a:p>
            <a:r>
              <a:rPr lang="ru-RU" dirty="0" smtClean="0">
                <a:latin typeface="Times New Roman" pitchFamily="18" charset="0"/>
                <a:cs typeface="Times New Roman" pitchFamily="18" charset="0"/>
              </a:rPr>
              <a:t>В составе 4-ой танковой армии, 24-й мотострелковой бригады, 10-танкового корпуса он участвовал в форсировании реки Одер. Дважды был ранен. Лечился в госпитале, в </a:t>
            </a:r>
            <a:r>
              <a:rPr lang="ru-RU" dirty="0" err="1" smtClean="0">
                <a:latin typeface="Times New Roman" pitchFamily="18" charset="0"/>
                <a:cs typeface="Times New Roman" pitchFamily="18" charset="0"/>
              </a:rPr>
              <a:t>Ченстохове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Польше. За форсирование реки </a:t>
            </a:r>
            <a:r>
              <a:rPr lang="ru-RU" dirty="0" err="1" smtClean="0">
                <a:latin typeface="Times New Roman" pitchFamily="18" charset="0"/>
                <a:cs typeface="Times New Roman" pitchFamily="18" charset="0"/>
              </a:rPr>
              <a:t>Нарев</a:t>
            </a:r>
            <a:r>
              <a:rPr lang="ru-RU" dirty="0" smtClean="0">
                <a:latin typeface="Times New Roman" pitchFamily="18" charset="0"/>
                <a:cs typeface="Times New Roman" pitchFamily="18" charset="0"/>
              </a:rPr>
              <a:t> был награждён орденом Славы 3-ей степени. Второй раз был ранен на подступах к Берлину. О том, что советские войска штурмом взяли Берлин узнал в госпитале. За участие в боях с фашистами награждён орденом Отечественной войны 1-ой степени. </a:t>
            </a:r>
            <a:r>
              <a:rPr lang="ru-RU" dirty="0" smtClean="0">
                <a:solidFill>
                  <a:srgbClr val="FF0000"/>
                </a:solidFill>
                <a:latin typeface="Times New Roman" pitchFamily="18" charset="0"/>
                <a:cs typeface="Times New Roman" pitchFamily="18" charset="0"/>
              </a:rPr>
              <a:t>Книга Памяти, том 14, стр.39:</a:t>
            </a:r>
          </a:p>
          <a:p>
            <a:endParaRPr lang="ru-RU" dirty="0"/>
          </a:p>
        </p:txBody>
      </p:sp>
      <p:pic>
        <p:nvPicPr>
          <p:cNvPr id="30723" name="Picture 3" descr="C:\Users\user\Documents\история моей семьи\дед Ефим\стр.39 том 14 - копия.jpg"/>
          <p:cNvPicPr>
            <a:picLocks noChangeAspect="1" noChangeArrowheads="1"/>
          </p:cNvPicPr>
          <p:nvPr/>
        </p:nvPicPr>
        <p:blipFill>
          <a:blip r:embed="rId2"/>
          <a:srcRect/>
          <a:stretch>
            <a:fillRect/>
          </a:stretch>
        </p:blipFill>
        <p:spPr bwMode="auto">
          <a:xfrm>
            <a:off x="439450" y="5588145"/>
            <a:ext cx="8486775" cy="1057275"/>
          </a:xfrm>
          <a:prstGeom prst="rect">
            <a:avLst/>
          </a:prstGeom>
          <a:noFill/>
        </p:spPr>
      </p:pic>
    </p:spTree>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sz="4000" b="1" dirty="0" smtClean="0">
                <a:solidFill>
                  <a:srgbClr val="FF0000"/>
                </a:solidFill>
              </a:rPr>
              <a:t>Сайт «Память народа»</a:t>
            </a:r>
            <a:endParaRPr lang="ru-RU" sz="4000" b="1" dirty="0">
              <a:solidFill>
                <a:srgbClr val="FF0000"/>
              </a:solidFill>
            </a:endParaRPr>
          </a:p>
        </p:txBody>
      </p:sp>
      <p:pic>
        <p:nvPicPr>
          <p:cNvPr id="29698" name="Picture 2"/>
          <p:cNvPicPr>
            <a:picLocks noGrp="1" noChangeAspect="1" noChangeArrowheads="1"/>
          </p:cNvPicPr>
          <p:nvPr>
            <p:ph sz="half" idx="1"/>
          </p:nvPr>
        </p:nvPicPr>
        <p:blipFill>
          <a:blip r:embed="rId2" cstate="print"/>
          <a:srcRect/>
          <a:stretch>
            <a:fillRect/>
          </a:stretch>
        </p:blipFill>
        <p:spPr bwMode="auto">
          <a:xfrm>
            <a:off x="630420" y="1177636"/>
            <a:ext cx="4066317" cy="5403273"/>
          </a:xfrm>
          <a:prstGeom prst="rect">
            <a:avLst/>
          </a:prstGeom>
          <a:noFill/>
          <a:ln w="9525">
            <a:noFill/>
            <a:miter lim="800000"/>
            <a:headEnd/>
            <a:tailEnd/>
          </a:ln>
          <a:effectLst/>
        </p:spPr>
      </p:pic>
      <p:pic>
        <p:nvPicPr>
          <p:cNvPr id="29699" name="Picture 3"/>
          <p:cNvPicPr>
            <a:picLocks noGrp="1" noChangeAspect="1" noChangeArrowheads="1"/>
          </p:cNvPicPr>
          <p:nvPr>
            <p:ph sz="half" idx="2"/>
          </p:nvPr>
        </p:nvPicPr>
        <p:blipFill>
          <a:blip r:embed="rId3" cstate="print"/>
          <a:srcRect/>
          <a:stretch>
            <a:fillRect/>
          </a:stretch>
        </p:blipFill>
        <p:spPr bwMode="auto">
          <a:xfrm>
            <a:off x="5028227" y="914400"/>
            <a:ext cx="3734722" cy="5262563"/>
          </a:xfrm>
          <a:prstGeom prst="rect">
            <a:avLst/>
          </a:prstGeom>
          <a:noFill/>
          <a:ln w="9525">
            <a:noFill/>
            <a:miter lim="800000"/>
            <a:headEnd/>
            <a:tailEnd/>
          </a:ln>
          <a:effectLst/>
        </p:spPr>
      </p:pic>
      <p:pic>
        <p:nvPicPr>
          <p:cNvPr id="29701" name="Picture 5" descr="C:\Users\user\Documents\история моей семьи\дед Ефим\стр.39 том 14 - копия.jpg"/>
          <p:cNvPicPr>
            <a:picLocks noChangeAspect="1" noChangeArrowheads="1"/>
          </p:cNvPicPr>
          <p:nvPr/>
        </p:nvPicPr>
        <p:blipFill>
          <a:blip r:embed="rId4"/>
          <a:srcRect/>
          <a:stretch>
            <a:fillRect/>
          </a:stretch>
        </p:blipFill>
        <p:spPr bwMode="auto">
          <a:xfrm>
            <a:off x="657225" y="5800725"/>
            <a:ext cx="8486775" cy="1057275"/>
          </a:xfrm>
          <a:prstGeom prst="rect">
            <a:avLst/>
          </a:prstGeom>
          <a:noFill/>
        </p:spPr>
      </p:pic>
    </p:spTree>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2546" y="355600"/>
            <a:ext cx="7232072" cy="1335089"/>
          </a:xfrm>
        </p:spPr>
        <p:txBody>
          <a:bodyPr/>
          <a:lstStyle/>
          <a:p>
            <a:pPr algn="ctr"/>
            <a:r>
              <a:rPr lang="ru-RU" sz="4000" b="1" dirty="0" smtClean="0">
                <a:solidFill>
                  <a:srgbClr val="FF0000"/>
                </a:solidFill>
                <a:latin typeface="Times New Roman" pitchFamily="18" charset="0"/>
                <a:cs typeface="Times New Roman" pitchFamily="18" charset="0"/>
              </a:rPr>
              <a:t>Домой вернулся 25 августа 1945 года</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593271" y="1825625"/>
            <a:ext cx="7384473" cy="4713720"/>
          </a:xfrm>
        </p:spPr>
        <p:txBody>
          <a:bodyPr>
            <a:normAutofit/>
          </a:bodyPr>
          <a:lstStyle/>
          <a:p>
            <a:r>
              <a:rPr lang="ru-RU" sz="1800" dirty="0" smtClean="0">
                <a:latin typeface="Times New Roman" pitchFamily="18" charset="0"/>
                <a:cs typeface="Times New Roman" pitchFamily="18" charset="0"/>
              </a:rPr>
              <a:t>Мне удалось выяснить, что    прапрадед служил в мотострелковом батальоне 29-ой гвардейской мотострелковой бригады.</a:t>
            </a:r>
          </a:p>
          <a:p>
            <a:r>
              <a:rPr lang="ru-RU" sz="1800" dirty="0" smtClean="0">
                <a:latin typeface="Times New Roman" pitchFamily="18" charset="0"/>
                <a:cs typeface="Times New Roman" pitchFamily="18" charset="0"/>
              </a:rPr>
              <a:t>Из Аркадака шёл пешком. Стал работать в колхозе: весовщик, кладовщик, полевод, механизатор. </a:t>
            </a:r>
          </a:p>
          <a:p>
            <a:r>
              <a:rPr lang="ru-RU" sz="1800" dirty="0" smtClean="0">
                <a:latin typeface="Times New Roman" pitchFamily="18" charset="0"/>
                <a:cs typeface="Times New Roman" pitchFamily="18" charset="0"/>
              </a:rPr>
              <a:t>Ушёл на пенсию в 1967 г., но ещё 10 лет работал в колхозе « Россия» объездчиком.</a:t>
            </a:r>
          </a:p>
          <a:p>
            <a:r>
              <a:rPr lang="ru-RU" sz="1800" dirty="0" smtClean="0">
                <a:latin typeface="Times New Roman" pitchFamily="18" charset="0"/>
                <a:cs typeface="Times New Roman" pitchFamily="18" charset="0"/>
              </a:rPr>
              <a:t>В день Победы одевал свой  парадный костюм. На его груди было много наград. За мужество в бою, за труд, юбилейные медали. </a:t>
            </a:r>
          </a:p>
          <a:p>
            <a:r>
              <a:rPr lang="ru-RU" sz="1800" dirty="0" smtClean="0">
                <a:latin typeface="Times New Roman" pitchFamily="18" charset="0"/>
                <a:cs typeface="Times New Roman" pitchFamily="18" charset="0"/>
              </a:rPr>
              <a:t>В этом году мы будем отмечать 75-й день Победы.  И к этому причастен мой </a:t>
            </a:r>
            <a:r>
              <a:rPr lang="ru-RU" sz="1800" dirty="0" smtClean="0">
                <a:latin typeface="Times New Roman" pitchFamily="18" charset="0"/>
                <a:cs typeface="Times New Roman" pitchFamily="18" charset="0"/>
              </a:rPr>
              <a:t>прапрадед Ефим.</a:t>
            </a:r>
            <a:endParaRPr lang="ru-RU" sz="1800" dirty="0">
              <a:latin typeface="Times New Roman" pitchFamily="18" charset="0"/>
              <a:cs typeface="Times New Roman" pitchFamily="18" charset="0"/>
            </a:endParaRPr>
          </a:p>
        </p:txBody>
      </p:sp>
      <p:pic>
        <p:nvPicPr>
          <p:cNvPr id="4" name="Picture 2" descr="C:\Users\user\Documents\история моей семьи\дед Ефим\загружено - копия.jpg"/>
          <p:cNvPicPr>
            <a:picLocks noChangeAspect="1" noChangeArrowheads="1"/>
          </p:cNvPicPr>
          <p:nvPr/>
        </p:nvPicPr>
        <p:blipFill>
          <a:blip r:embed="rId2"/>
          <a:srcRect/>
          <a:stretch>
            <a:fillRect/>
          </a:stretch>
        </p:blipFill>
        <p:spPr bwMode="auto">
          <a:xfrm>
            <a:off x="1058141" y="5444760"/>
            <a:ext cx="7886700" cy="992342"/>
          </a:xfrm>
          <a:prstGeom prst="rect">
            <a:avLst/>
          </a:prstGeom>
          <a:noFill/>
        </p:spPr>
      </p:pic>
    </p:spTree>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Его наградные документы</a:t>
            </a:r>
            <a:endParaRPr lang="ru-RU" dirty="0">
              <a:solidFill>
                <a:srgbClr val="FF0000"/>
              </a:solidFill>
              <a:latin typeface="Times New Roman" pitchFamily="18" charset="0"/>
              <a:cs typeface="Times New Roman" pitchFamily="18" charset="0"/>
            </a:endParaRPr>
          </a:p>
        </p:txBody>
      </p:sp>
      <p:pic>
        <p:nvPicPr>
          <p:cNvPr id="1026" name="Picture 2" descr="C:\Users\user\Documents\история моей семьи\дед Ефим\SWScan00001.jpg"/>
          <p:cNvPicPr>
            <a:picLocks noGrp="1" noChangeAspect="1" noChangeArrowheads="1"/>
          </p:cNvPicPr>
          <p:nvPr>
            <p:ph sz="half" idx="1"/>
          </p:nvPr>
        </p:nvPicPr>
        <p:blipFill>
          <a:blip r:embed="rId2"/>
          <a:stretch>
            <a:fillRect/>
          </a:stretch>
        </p:blipFill>
        <p:spPr bwMode="auto">
          <a:xfrm>
            <a:off x="975876" y="1825625"/>
            <a:ext cx="3191747" cy="4351338"/>
          </a:xfrm>
          <a:prstGeom prst="rect">
            <a:avLst/>
          </a:prstGeom>
          <a:noFill/>
        </p:spPr>
      </p:pic>
      <p:pic>
        <p:nvPicPr>
          <p:cNvPr id="1027" name="Picture 3" descr="C:\Users\user\Documents\история моей семьи\дед Ефим\SWScan00002.jpg"/>
          <p:cNvPicPr>
            <a:picLocks noGrp="1" noChangeAspect="1" noChangeArrowheads="1"/>
          </p:cNvPicPr>
          <p:nvPr>
            <p:ph sz="half" idx="2"/>
          </p:nvPr>
        </p:nvPicPr>
        <p:blipFill>
          <a:blip r:embed="rId3"/>
          <a:srcRect/>
          <a:stretch>
            <a:fillRect/>
          </a:stretch>
        </p:blipFill>
        <p:spPr bwMode="auto">
          <a:xfrm>
            <a:off x="4975514" y="2371180"/>
            <a:ext cx="3886200" cy="4174629"/>
          </a:xfrm>
          <a:prstGeom prst="rect">
            <a:avLst/>
          </a:prstGeom>
          <a:noFill/>
        </p:spPr>
      </p:pic>
      <p:pic>
        <p:nvPicPr>
          <p:cNvPr id="6" name="Picture 3" descr="C:\Users\user\Desktop\де.jpeg"/>
          <p:cNvPicPr>
            <a:picLocks noChangeAspect="1" noChangeArrowheads="1"/>
          </p:cNvPicPr>
          <p:nvPr/>
        </p:nvPicPr>
        <p:blipFill>
          <a:blip r:embed="rId4"/>
          <a:srcRect/>
          <a:stretch>
            <a:fillRect/>
          </a:stretch>
        </p:blipFill>
        <p:spPr bwMode="auto">
          <a:xfrm>
            <a:off x="3741881" y="934894"/>
            <a:ext cx="1547813" cy="1746250"/>
          </a:xfrm>
          <a:prstGeom prst="rect">
            <a:avLst/>
          </a:prstGeom>
          <a:noFill/>
        </p:spPr>
      </p:pic>
    </p:spTree>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0"/>
            <a:ext cx="8182841" cy="886691"/>
          </a:xfrm>
        </p:spPr>
        <p:txBody>
          <a:bodyPr/>
          <a:lstStyle/>
          <a:p>
            <a:r>
              <a:rPr lang="ru-RU" sz="2800" b="1" dirty="0" smtClean="0">
                <a:ln/>
                <a:solidFill>
                  <a:srgbClr val="993300"/>
                </a:solidFill>
                <a:latin typeface="Times New Roman" pitchFamily="18" charset="0"/>
                <a:cs typeface="Times New Roman" pitchFamily="18" charset="0"/>
              </a:rPr>
              <a:t>Другой героический прапрадед -</a:t>
            </a:r>
            <a:br>
              <a:rPr lang="ru-RU" sz="2800" b="1" dirty="0" smtClean="0">
                <a:ln/>
                <a:solidFill>
                  <a:srgbClr val="993300"/>
                </a:solidFill>
                <a:latin typeface="Times New Roman" pitchFamily="18" charset="0"/>
                <a:cs typeface="Times New Roman" pitchFamily="18" charset="0"/>
              </a:rPr>
            </a:br>
            <a:r>
              <a:rPr lang="ru-RU" sz="2800" b="1" dirty="0" smtClean="0">
                <a:ln/>
                <a:solidFill>
                  <a:srgbClr val="993300"/>
                </a:solidFill>
                <a:latin typeface="Times New Roman" pitchFamily="18" charset="0"/>
                <a:cs typeface="Times New Roman" pitchFamily="18" charset="0"/>
              </a:rPr>
              <a:t>              </a:t>
            </a:r>
            <a:r>
              <a:rPr lang="ru-RU" sz="2800" b="1" dirty="0" smtClean="0">
                <a:solidFill>
                  <a:srgbClr val="C00000"/>
                </a:solidFill>
              </a:rPr>
              <a:t>Кошелев Леонид Алексеевич </a:t>
            </a:r>
            <a:r>
              <a:rPr lang="ru-RU" dirty="0" smtClean="0"/>
              <a:t/>
            </a:r>
            <a:br>
              <a:rPr lang="ru-RU" dirty="0" smtClean="0"/>
            </a:br>
            <a:endParaRPr lang="ru-RU" dirty="0"/>
          </a:p>
        </p:txBody>
      </p:sp>
      <p:sp>
        <p:nvSpPr>
          <p:cNvPr id="5" name="Содержимое 4"/>
          <p:cNvSpPr>
            <a:spLocks noGrp="1"/>
          </p:cNvSpPr>
          <p:nvPr>
            <p:ph sz="half" idx="2"/>
          </p:nvPr>
        </p:nvSpPr>
        <p:spPr>
          <a:xfrm>
            <a:off x="3519056" y="858983"/>
            <a:ext cx="5624946" cy="5999018"/>
          </a:xfrm>
        </p:spPr>
        <p:txBody>
          <a:bodyPr>
            <a:noAutofit/>
          </a:bodyPr>
          <a:lstStyle/>
          <a:p>
            <a:r>
              <a:rPr lang="ru-RU" sz="1400" dirty="0" smtClean="0">
                <a:latin typeface="Times New Roman" pitchFamily="18" charset="0"/>
                <a:cs typeface="Times New Roman" pitchFamily="18" charset="0"/>
              </a:rPr>
              <a:t>Родился в 1910 году  в обычной крестьянской многодетной семье, кроме него было 2 сына и три дочери, в деревне  Григорьевка  </a:t>
            </a:r>
            <a:r>
              <a:rPr lang="ru-RU" sz="1400" dirty="0" err="1" smtClean="0">
                <a:latin typeface="Times New Roman" pitchFamily="18" charset="0"/>
                <a:cs typeface="Times New Roman" pitchFamily="18" charset="0"/>
              </a:rPr>
              <a:t>Балашовского</a:t>
            </a:r>
            <a:r>
              <a:rPr lang="ru-RU" sz="1400" dirty="0" smtClean="0">
                <a:latin typeface="Times New Roman" pitchFamily="18" charset="0"/>
                <a:cs typeface="Times New Roman" pitchFamily="18" charset="0"/>
              </a:rPr>
              <a:t> уезда Саратовской губернии.  </a:t>
            </a:r>
          </a:p>
          <a:p>
            <a:r>
              <a:rPr lang="ru-RU" sz="1400" dirty="0" smtClean="0">
                <a:latin typeface="Times New Roman" pitchFamily="18" charset="0"/>
                <a:cs typeface="Times New Roman" pitchFamily="18" charset="0"/>
              </a:rPr>
              <a:t>Семья была большая. Жили бедно. Родители воспитывали детей в доброте и трудолюбии.  Образование: 3 класса. Любил спорт. Имел хорошую физическую подготовку, несмотря на трудные и голодные годы, которые пришлось пережить.  Работал в колхозе шофёром.  Женился в 1934 году на </a:t>
            </a:r>
            <a:r>
              <a:rPr lang="ru-RU" sz="1400" dirty="0" err="1" smtClean="0">
                <a:latin typeface="Times New Roman" pitchFamily="18" charset="0"/>
                <a:cs typeface="Times New Roman" pitchFamily="18" charset="0"/>
              </a:rPr>
              <a:t>Маченовой</a:t>
            </a:r>
            <a:r>
              <a:rPr lang="ru-RU" sz="1400" dirty="0" smtClean="0">
                <a:latin typeface="Times New Roman" pitchFamily="18" charset="0"/>
                <a:cs typeface="Times New Roman" pitchFamily="18" charset="0"/>
              </a:rPr>
              <a:t>  Ксении Ильиничне, которая жила в д. </a:t>
            </a:r>
            <a:r>
              <a:rPr lang="ru-RU" sz="1400" dirty="0" err="1" smtClean="0">
                <a:latin typeface="Times New Roman" pitchFamily="18" charset="0"/>
                <a:cs typeface="Times New Roman" pitchFamily="18" charset="0"/>
              </a:rPr>
              <a:t>Крутец</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Аркадакского</a:t>
            </a:r>
            <a:r>
              <a:rPr lang="ru-RU" sz="1400" dirty="0" smtClean="0">
                <a:latin typeface="Times New Roman" pitchFamily="18" charset="0"/>
                <a:cs typeface="Times New Roman" pitchFamily="18" charset="0"/>
              </a:rPr>
              <a:t> района.</a:t>
            </a:r>
            <a:r>
              <a:rPr lang="ru-RU" sz="1400" b="1" dirty="0" smtClean="0">
                <a:latin typeface="Times New Roman" pitchFamily="18" charset="0"/>
                <a:cs typeface="Times New Roman" pitchFamily="18" charset="0"/>
              </a:rPr>
              <a:t> </a:t>
            </a:r>
          </a:p>
          <a:p>
            <a:r>
              <a:rPr lang="ru-RU" sz="1400" b="1" dirty="0" smtClean="0">
                <a:latin typeface="Times New Roman" pitchFamily="18" charset="0"/>
                <a:cs typeface="Times New Roman" pitchFamily="18" charset="0"/>
              </a:rPr>
              <a:t>Леонид Алексеевич</a:t>
            </a:r>
            <a:r>
              <a:rPr lang="ru-RU" sz="1400" dirty="0" smtClean="0">
                <a:latin typeface="Times New Roman" pitchFamily="18" charset="0"/>
                <a:cs typeface="Times New Roman" pitchFamily="18" charset="0"/>
              </a:rPr>
              <a:t> - участник советско-финляндской и Великой Отечественной войн. Офицер </a:t>
            </a:r>
            <a:r>
              <a:rPr lang="ru-RU" sz="1400" dirty="0" err="1" smtClean="0">
                <a:latin typeface="Times New Roman" pitchFamily="18" charset="0"/>
                <a:cs typeface="Times New Roman" pitchFamily="18" charset="0"/>
              </a:rPr>
              <a:t>рабоче</a:t>
            </a:r>
            <a:r>
              <a:rPr lang="ru-RU" sz="1400" dirty="0" smtClean="0">
                <a:latin typeface="Times New Roman" pitchFamily="18" charset="0"/>
                <a:cs typeface="Times New Roman" pitchFamily="18" charset="0"/>
              </a:rPr>
              <a:t>- крестьянской Красной Армии.  </a:t>
            </a:r>
          </a:p>
          <a:p>
            <a:r>
              <a:rPr lang="ru-RU" sz="1400" dirty="0" smtClean="0">
                <a:latin typeface="Times New Roman" pitchFamily="18" charset="0"/>
                <a:cs typeface="Times New Roman" pitchFamily="18" charset="0"/>
              </a:rPr>
              <a:t>Когда началась Великая Отечественная </a:t>
            </a:r>
            <a:r>
              <a:rPr lang="ru-RU" sz="1400" dirty="0" smtClean="0">
                <a:latin typeface="Times New Roman" pitchFamily="18" charset="0"/>
                <a:cs typeface="Times New Roman" pitchFamily="18" charset="0"/>
              </a:rPr>
              <a:t>война, ему </a:t>
            </a:r>
            <a:r>
              <a:rPr lang="ru-RU" sz="1400" dirty="0" smtClean="0">
                <a:latin typeface="Times New Roman" pitchFamily="18" charset="0"/>
                <a:cs typeface="Times New Roman" pitchFamily="18" charset="0"/>
              </a:rPr>
              <a:t>было </a:t>
            </a:r>
            <a:r>
              <a:rPr lang="ru-RU" sz="1400" dirty="0" smtClean="0">
                <a:latin typeface="Times New Roman" pitchFamily="18" charset="0"/>
                <a:cs typeface="Times New Roman" pitchFamily="18" charset="0"/>
              </a:rPr>
              <a:t>30 лет. </a:t>
            </a:r>
            <a:r>
              <a:rPr lang="ru-RU" sz="1400" dirty="0" smtClean="0">
                <a:latin typeface="Times New Roman" pitchFamily="18" charset="0"/>
                <a:cs typeface="Times New Roman" pitchFamily="18" charset="0"/>
              </a:rPr>
              <a:t>Только бы жить и жить, растить сыновей. Тогда ещё никто не знал, что эта война войдёт в историю человечества, как самая кровопролитная.</a:t>
            </a:r>
          </a:p>
          <a:p>
            <a:r>
              <a:rPr lang="ru-RU" sz="1400" dirty="0" smtClean="0">
                <a:latin typeface="Times New Roman" pitchFamily="18" charset="0"/>
                <a:cs typeface="Times New Roman" pitchFamily="18" charset="0"/>
              </a:rPr>
              <a:t>В 1943 году получил ранение глаза, как сам говорил,  его подбила так называемая «кукушка», это снайпер, который сидел на дереве. Глаз сохранить не удалось. Так для него закончилась война. Был комиссован,  вернулся в  д. Обливное. В селе его называли  « Кутузов», т.к. носил чёрную повязку на правом глазе.  Но он никогда не считал себя инвалидом. Много читал. Был заядлым рыбаком. Любовь к рыбалке привил своему внуку,  моему деду, Геннадию Валентиновичу Кошелеву. </a:t>
            </a:r>
          </a:p>
        </p:txBody>
      </p:sp>
      <p:pic>
        <p:nvPicPr>
          <p:cNvPr id="6" name="Picture 2" descr="C:\Users\Sanj\Documents\дед Леонид\SWScan00006.JPG"/>
          <p:cNvPicPr>
            <a:picLocks noGrp="1" noChangeAspect="1" noChangeArrowheads="1"/>
          </p:cNvPicPr>
          <p:nvPr>
            <p:ph sz="half" idx="1"/>
          </p:nvPr>
        </p:nvPicPr>
        <p:blipFill>
          <a:blip r:embed="rId2"/>
          <a:srcRect/>
          <a:stretch>
            <a:fillRect/>
          </a:stretch>
        </p:blipFill>
        <p:spPr>
          <a:xfrm>
            <a:off x="678872" y="2046428"/>
            <a:ext cx="2978727" cy="4119985"/>
          </a:xfrm>
          <a:noFill/>
        </p:spPr>
      </p:pic>
    </p:spTree>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b="1" dirty="0" smtClean="0">
                <a:ln/>
                <a:solidFill>
                  <a:srgbClr val="993300"/>
                </a:solidFill>
                <a:latin typeface="Times New Roman" pitchFamily="18" charset="0"/>
                <a:cs typeface="Times New Roman" pitchFamily="18" charset="0"/>
              </a:rPr>
              <a:t>Мой героический прапрадед</a:t>
            </a:r>
            <a:endParaRPr lang="ru-RU" dirty="0"/>
          </a:p>
        </p:txBody>
      </p:sp>
      <p:sp>
        <p:nvSpPr>
          <p:cNvPr id="6" name="Содержимое 5"/>
          <p:cNvSpPr>
            <a:spLocks noGrp="1"/>
          </p:cNvSpPr>
          <p:nvPr>
            <p:ph idx="1"/>
          </p:nvPr>
        </p:nvSpPr>
        <p:spPr>
          <a:xfrm>
            <a:off x="1704108" y="1413164"/>
            <a:ext cx="6811241" cy="5250871"/>
          </a:xfrm>
        </p:spPr>
        <p:txBody>
          <a:bodyPr>
            <a:normAutofit fontScale="77500" lnSpcReduction="20000"/>
          </a:bodyPr>
          <a:lstStyle/>
          <a:p>
            <a:r>
              <a:rPr lang="ru-RU" sz="3000" dirty="0" smtClean="0">
                <a:solidFill>
                  <a:srgbClr val="C00000"/>
                </a:solidFill>
                <a:latin typeface="Times New Roman" pitchFamily="18" charset="0"/>
                <a:cs typeface="Times New Roman" pitchFamily="18" charset="0"/>
              </a:rPr>
              <a:t>               </a:t>
            </a:r>
            <a:r>
              <a:rPr lang="ru-RU" sz="3000" dirty="0" smtClean="0">
                <a:latin typeface="Times New Roman" pitchFamily="18" charset="0"/>
                <a:cs typeface="Times New Roman" pitchFamily="18" charset="0"/>
              </a:rPr>
              <a:t>Прапрадед  Леонид был по жизни немногословным человеком.</a:t>
            </a:r>
          </a:p>
          <a:p>
            <a:r>
              <a:rPr lang="ru-RU" sz="3000" dirty="0" smtClean="0">
                <a:latin typeface="Times New Roman" pitchFamily="18" charset="0"/>
                <a:cs typeface="Times New Roman" pitchFamily="18" charset="0"/>
              </a:rPr>
              <a:t>              По воспоминаниям родных, о  войне рассказывать не любил.  </a:t>
            </a:r>
          </a:p>
          <a:p>
            <a:r>
              <a:rPr lang="ru-RU" sz="3000" dirty="0" smtClean="0">
                <a:latin typeface="Times New Roman" pitchFamily="18" charset="0"/>
                <a:cs typeface="Times New Roman" pitchFamily="18" charset="0"/>
              </a:rPr>
              <a:t>   После войны жил в деревне Обливное </a:t>
            </a:r>
            <a:r>
              <a:rPr lang="ru-RU" sz="3000" dirty="0" err="1" smtClean="0">
                <a:latin typeface="Times New Roman" pitchFamily="18" charset="0"/>
                <a:cs typeface="Times New Roman" pitchFamily="18" charset="0"/>
              </a:rPr>
              <a:t>Аркадакского</a:t>
            </a:r>
            <a:r>
              <a:rPr lang="ru-RU" sz="3000" dirty="0" smtClean="0">
                <a:latin typeface="Times New Roman" pitchFamily="18" charset="0"/>
                <a:cs typeface="Times New Roman" pitchFamily="18" charset="0"/>
              </a:rPr>
              <a:t> района. Помогал восстанавливать колхоз. Работал от темна до темна в поле и дома, приближая Победу.</a:t>
            </a:r>
          </a:p>
          <a:p>
            <a:r>
              <a:rPr lang="ru-RU" sz="3000" dirty="0" smtClean="0">
                <a:latin typeface="Times New Roman" pitchFamily="18" charset="0"/>
                <a:cs typeface="Times New Roman" pitchFamily="18" charset="0"/>
              </a:rPr>
              <a:t>Потом долгое время в селе Львовка. </a:t>
            </a:r>
          </a:p>
          <a:p>
            <a:r>
              <a:rPr lang="ru-RU" sz="3000" dirty="0" smtClean="0">
                <a:latin typeface="Times New Roman" pitchFamily="18" charset="0"/>
                <a:cs typeface="Times New Roman" pitchFamily="18" charset="0"/>
              </a:rPr>
              <a:t> Инвалидом себя не считал.</a:t>
            </a:r>
          </a:p>
          <a:p>
            <a:r>
              <a:rPr lang="ru-RU" sz="3000" dirty="0" smtClean="0">
                <a:latin typeface="Times New Roman" pitchFamily="18" charset="0"/>
                <a:cs typeface="Times New Roman" pitchFamily="18" charset="0"/>
              </a:rPr>
              <a:t> Работал в колхозе «Степан Разин», а потом в  колхозе «Россия» шофёром, комбайнёром, учётчиком.</a:t>
            </a:r>
          </a:p>
          <a:p>
            <a:r>
              <a:rPr lang="ru-RU" sz="3000" dirty="0" smtClean="0">
                <a:latin typeface="Times New Roman" pitchFamily="18" charset="0"/>
                <a:cs typeface="Times New Roman" pitchFamily="18" charset="0"/>
              </a:rPr>
              <a:t>В Аркадак переехал в 1980 году после смерти жены. </a:t>
            </a:r>
          </a:p>
          <a:p>
            <a:r>
              <a:rPr lang="ru-RU" sz="3000" dirty="0" smtClean="0">
                <a:latin typeface="Times New Roman" pitchFamily="18" charset="0"/>
                <a:cs typeface="Times New Roman" pitchFamily="18" charset="0"/>
              </a:rPr>
              <a:t>Умер 18 марта 1986 года. </a:t>
            </a:r>
          </a:p>
          <a:p>
            <a:endParaRPr lang="ru-RU" dirty="0"/>
          </a:p>
        </p:txBody>
      </p:sp>
    </p:spTree>
  </p:cSld>
  <p:clrMapOvr>
    <a:masterClrMapping/>
  </p:clrMapOvr>
  <p:transition spd="slow" advClick="0"/>
</p:sld>
</file>

<file path=ppt/theme/theme1.xml><?xml version="1.0" encoding="utf-8"?>
<a:theme xmlns:a="http://schemas.openxmlformats.org/drawingml/2006/main" name="Тема Office">
  <a:themeElements>
    <a:clrScheme name="Другая 58">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C00000"/>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1506</TotalTime>
  <Words>1119</Words>
  <Application>Microsoft Office PowerPoint</Application>
  <PresentationFormat>Экран (4:3)</PresentationFormat>
  <Paragraphs>82</Paragraphs>
  <Slides>14</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     Номинация:  Конкурс презентаций  «Герои  Великой Отечественной  войны  Саратовской  области» Мои прапрадеды </vt:lpstr>
      <vt:lpstr> </vt:lpstr>
      <vt:lpstr>Мой героический прапрадед </vt:lpstr>
      <vt:lpstr>Мой героический прапрадед</vt:lpstr>
      <vt:lpstr>Сайт «Память народа»</vt:lpstr>
      <vt:lpstr>Домой вернулся 25 августа 1945 года</vt:lpstr>
      <vt:lpstr>Его наградные документы</vt:lpstr>
      <vt:lpstr>Другой героический прапрадед -               Кошелев Леонид Алексеевич  </vt:lpstr>
      <vt:lpstr>Мой героический прапрадед</vt:lpstr>
      <vt:lpstr>Мой прапрадед</vt:lpstr>
      <vt:lpstr>Его имя занесено в  Книгу Памяти « Они сражались за Родину» 1941-1945 Российская Федерация.   Саратовская область. Том 14 Стр. 34 ( Аркадакский район): Кошелев Леонид Алексеевич, род.1910.</vt:lpstr>
      <vt:lpstr>Сайт. Победители. Солдаты Великой Победы. </vt:lpstr>
      <vt:lpstr>Выводы:  п                 мои прапрадеды – участники                         войны.  Они из поколения победителей.                       По призыву Родины защищали страну и свой дом от врага.                        Восстанавливали страну, работали, растили детей.                       Всю жизнь жили в Саратовской области.</vt:lpstr>
      <vt:lpstr>Информационные 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победы России</dc:title>
  <dc:creator>Администратор</dc:creator>
  <cp:lastModifiedBy>user</cp:lastModifiedBy>
  <cp:revision>163</cp:revision>
  <dcterms:created xsi:type="dcterms:W3CDTF">2016-10-27T14:51:55Z</dcterms:created>
  <dcterms:modified xsi:type="dcterms:W3CDTF">2020-04-09T10:34:29Z</dcterms:modified>
</cp:coreProperties>
</file>