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2" r:id="rId1"/>
  </p:sldMasterIdLst>
  <p:notesMasterIdLst>
    <p:notesMasterId r:id="rId21"/>
  </p:notesMasterIdLst>
  <p:sldIdLst>
    <p:sldId id="256" r:id="rId2"/>
    <p:sldId id="288" r:id="rId3"/>
    <p:sldId id="296" r:id="rId4"/>
    <p:sldId id="297" r:id="rId5"/>
    <p:sldId id="300" r:id="rId6"/>
    <p:sldId id="298" r:id="rId7"/>
    <p:sldId id="294" r:id="rId8"/>
    <p:sldId id="295" r:id="rId9"/>
    <p:sldId id="257" r:id="rId10"/>
    <p:sldId id="282" r:id="rId11"/>
    <p:sldId id="285" r:id="rId12"/>
    <p:sldId id="290" r:id="rId13"/>
    <p:sldId id="259" r:id="rId14"/>
    <p:sldId id="261" r:id="rId15"/>
    <p:sldId id="262" r:id="rId16"/>
    <p:sldId id="264" r:id="rId17"/>
    <p:sldId id="265" r:id="rId18"/>
    <p:sldId id="281" r:id="rId19"/>
    <p:sldId id="29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7FB5C-8452-44DF-BD29-2AC0BFBAC241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23AE6-5ABA-447C-8752-6A60389EE6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608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23AE6-5ABA-447C-8752-6A60389EE66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13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61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000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9533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523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4984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701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96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144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04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985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75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65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86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33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84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32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92F53-5BD2-46C0-9581-797BF07CEBD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0094BE1-4646-476C-80C4-A8714D723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613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3" r:id="rId1"/>
    <p:sldLayoutId id="2147484124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  <p:sldLayoutId id="2147484135" r:id="rId13"/>
    <p:sldLayoutId id="2147484136" r:id="rId14"/>
    <p:sldLayoutId id="2147484137" r:id="rId15"/>
    <p:sldLayoutId id="2147484138" r:id="rId16"/>
    <p:sldLayoutId id="214748413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planetadetstva.net/wp-content/uploads/2014/03/konspekt-nod-detej-v-srednej-gruppe-na-temu-zauchivanie-stixotvoreniya-z-aleksandrovoj-oduvanchik-s-ispolzovaniem-mnemotexniki-3.jpg" TargetMode="External"/><Relationship Id="rId7" Type="http://schemas.openxmlformats.org/officeDocument/2006/relationships/hyperlink" Target="http://planetadetstva.net/wp-content/uploads/2014/03/konspekt-nod-detej-v-srednej-gruppe-na-temu-zauchivanie-stixotvoreniya-z-aleksandrovoj-oduvanchik-s-ispolzovaniem-mnemotexniki-5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http://planetadetstva.net/wp-content/uploads/2014/03/konspekt-nod-detej-v-srednej-gruppe-na-temu-zauchivanie-stixotvoreniya-z-aleksandrovoj-oduvanchik-s-ispolzovaniem-mnemotexniki-4.jpg" TargetMode="Externa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693" y="2297609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Государственное бюджетное общеобразовательное учреждение города Москвы "Гимназия № 1512  дошкольное отделение № 1125</a:t>
            </a: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средняя группа №4   воспитатели : Романюк О.Б. Папшева  Е.И.</a:t>
            </a:r>
            <a:br>
              <a:rPr lang="ru-RU" sz="2000" dirty="0"/>
            </a:br>
            <a:r>
              <a:rPr lang="ru-RU" sz="2000" dirty="0"/>
              <a:t>Проект «НАША ДОМ ПЛАНЕТА ЗЕМЛЯ» </a:t>
            </a: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Москва 2016</a:t>
            </a:r>
          </a:p>
        </p:txBody>
      </p:sp>
    </p:spTree>
    <p:extLst>
      <p:ext uri="{BB962C8B-B14F-4D97-AF65-F5344CB8AC3E}">
        <p14:creationId xmlns:p14="http://schemas.microsoft.com/office/powerpoint/2010/main" val="3543557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br>
              <a:rPr lang="ru-RU" dirty="0"/>
            </a:br>
            <a:endParaRPr lang="ru-RU" dirty="0"/>
          </a:p>
          <a:p>
            <a:r>
              <a:rPr lang="ru-RU" dirty="0"/>
              <a:t>"Ох, и зол, хоть и мал!</a:t>
            </a:r>
            <a:br>
              <a:rPr lang="ru-RU" dirty="0"/>
            </a:br>
            <a:r>
              <a:rPr lang="ru-RU" dirty="0"/>
              <a:t>В солнце стрелки выпускал.</a:t>
            </a:r>
            <a:br>
              <a:rPr lang="ru-RU" dirty="0"/>
            </a:br>
            <a:r>
              <a:rPr lang="ru-RU" dirty="0"/>
              <a:t>Не попали в солнце стрелки</a:t>
            </a:r>
            <a:br>
              <a:rPr lang="ru-RU" dirty="0"/>
            </a:br>
            <a:r>
              <a:rPr lang="ru-RU" dirty="0"/>
              <a:t>Угодили к нам в тарелки. " (лук)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527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394" y="1055078"/>
            <a:ext cx="6624000" cy="49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057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959" y="1250712"/>
            <a:ext cx="6477031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750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Расти, расти лучок!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 окошка  лук зелёный,</a:t>
            </a:r>
            <a:br>
              <a:rPr lang="ru-RU" dirty="0"/>
            </a:br>
            <a:r>
              <a:rPr lang="ru-RU" dirty="0"/>
              <a:t>Ярким солнцем освещенный,</a:t>
            </a:r>
            <a:br>
              <a:rPr lang="ru-RU" dirty="0"/>
            </a:br>
            <a:r>
              <a:rPr lang="ru-RU" dirty="0"/>
              <a:t>Стрелы вытянутся в ряд,</a:t>
            </a:r>
            <a:br>
              <a:rPr lang="ru-RU" dirty="0"/>
            </a:br>
            <a:r>
              <a:rPr lang="ru-RU" dirty="0"/>
              <a:t>Как солдатиков отряд.</a:t>
            </a:r>
            <a:br>
              <a:rPr lang="ru-RU" dirty="0"/>
            </a:br>
            <a:r>
              <a:rPr lang="ru-RU" dirty="0"/>
              <a:t>Знают все, что лук полезен,</a:t>
            </a:r>
            <a:br>
              <a:rPr lang="ru-RU" dirty="0"/>
            </a:br>
            <a:r>
              <a:rPr lang="ru-RU" dirty="0"/>
              <a:t>Витаминами богат,</a:t>
            </a:r>
            <a:br>
              <a:rPr lang="ru-RU" dirty="0"/>
            </a:br>
            <a:r>
              <a:rPr lang="ru-RU" dirty="0"/>
              <a:t>Но немного горьковат.</a:t>
            </a:r>
            <a:br>
              <a:rPr lang="ru-RU" dirty="0"/>
            </a:br>
            <a:r>
              <a:rPr lang="ru-RU" dirty="0"/>
              <a:t>В этом лук не виноват.</a:t>
            </a:r>
            <a:br>
              <a:rPr lang="ru-RU" dirty="0"/>
            </a:br>
            <a:r>
              <a:rPr lang="ru-RU" dirty="0"/>
              <a:t>От природы он такой,</a:t>
            </a:r>
            <a:br>
              <a:rPr lang="ru-RU" dirty="0"/>
            </a:br>
            <a:r>
              <a:rPr lang="ru-RU" dirty="0"/>
              <a:t>Очень скромный и простой.</a:t>
            </a:r>
            <a:br>
              <a:rPr lang="ru-RU" dirty="0"/>
            </a:br>
            <a:r>
              <a:rPr lang="ru-RU" dirty="0"/>
              <a:t>Ешьте все зелёный лук,</a:t>
            </a:r>
            <a:br>
              <a:rPr lang="ru-RU" dirty="0"/>
            </a:br>
            <a:r>
              <a:rPr lang="ru-RU" dirty="0"/>
              <a:t>Он здоровью верный друг!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650"/>
            <a:ext cx="4313238" cy="3234275"/>
          </a:xfrm>
        </p:spPr>
      </p:pic>
    </p:spTree>
    <p:extLst>
      <p:ext uri="{BB962C8B-B14F-4D97-AF65-F5344CB8AC3E}">
        <p14:creationId xmlns:p14="http://schemas.microsoft.com/office/powerpoint/2010/main" val="1006849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8639" y="852710"/>
            <a:ext cx="8911687" cy="1280890"/>
          </a:xfrm>
        </p:spPr>
        <p:txBody>
          <a:bodyPr>
            <a:no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ru-RU" sz="2400" dirty="0">
                <a:solidFill>
                  <a:schemeClr val="accent2"/>
                </a:solidFill>
              </a:rPr>
              <a:t>Непосредственная образовательная деятельность «</a:t>
            </a:r>
            <a:r>
              <a:rPr lang="ru-RU" sz="2400" dirty="0">
                <a:solidFill>
                  <a:schemeClr val="accent2"/>
                </a:solidFill>
                <a:latin typeface="Calibri" panose="020F0502020204030204"/>
                <a:ea typeface="+mn-ea"/>
                <a:cs typeface="+mn-cs"/>
              </a:rPr>
              <a:t>Заучивание стихотворения З. Александровой «Одуванчик» с использованием мнемотехники»</a:t>
            </a:r>
            <a:br>
              <a:rPr lang="ru-RU" sz="3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Цель: вызвать интерес и любовь к художественной литературе.</a:t>
            </a:r>
          </a:p>
          <a:p>
            <a:r>
              <a:rPr lang="ru-RU" dirty="0"/>
              <a:t>Задачи:</a:t>
            </a:r>
          </a:p>
          <a:p>
            <a:r>
              <a:rPr lang="ru-RU" i="1" dirty="0"/>
              <a:t>Образовательные</a:t>
            </a:r>
            <a:r>
              <a:rPr lang="ru-RU" dirty="0"/>
              <a:t>: учить детей запоминать короткие стихотворения, опираясь на картинки..</a:t>
            </a:r>
          </a:p>
          <a:p>
            <a:r>
              <a:rPr lang="ru-RU" i="1" dirty="0"/>
              <a:t>Развивающие: </a:t>
            </a:r>
            <a:r>
              <a:rPr lang="ru-RU" dirty="0"/>
              <a:t>развивать память, воображение, интонационную выразительность речи </a:t>
            </a:r>
            <a:r>
              <a:rPr lang="ru-RU" i="1" dirty="0"/>
              <a:t>Воспитательные:</a:t>
            </a:r>
            <a:r>
              <a:rPr lang="ru-RU" dirty="0"/>
              <a:t>   воспитывать   интерес к литературе разных жанров, эстетические чувства, </a:t>
            </a:r>
          </a:p>
          <a:p>
            <a:r>
              <a:rPr lang="ru-RU" dirty="0"/>
              <a:t>Речевые: совершенствовать отчетливое произношение слов и словосочетаний, обогащать словарь детей: цветут, отцветают</a:t>
            </a:r>
          </a:p>
        </p:txBody>
      </p:sp>
    </p:spTree>
    <p:extLst>
      <p:ext uri="{BB962C8B-B14F-4D97-AF65-F5344CB8AC3E}">
        <p14:creationId xmlns:p14="http://schemas.microsoft.com/office/powerpoint/2010/main" val="1086503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Предварительная работа:</a:t>
            </a:r>
            <a:br>
              <a:rPr lang="ru-RU" sz="2400" dirty="0"/>
            </a:br>
            <a:r>
              <a:rPr lang="ru-RU" sz="2400" dirty="0"/>
              <a:t> 1.Целевая прогулка на территории детского сада 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Капли солнца спозаранку</a:t>
            </a:r>
          </a:p>
          <a:p>
            <a:r>
              <a:rPr lang="ru-RU" dirty="0"/>
              <a:t>Появились на полянке</a:t>
            </a:r>
          </a:p>
          <a:p>
            <a:r>
              <a:rPr lang="ru-RU" dirty="0"/>
              <a:t>Это в желтый сарафанчик</a:t>
            </a:r>
          </a:p>
          <a:p>
            <a:r>
              <a:rPr lang="ru-RU" dirty="0"/>
              <a:t>Нарядился …(одуванчик)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6764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2. Рисуем одуванчик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Я рисую одуванчик – </a:t>
            </a:r>
            <a:br>
              <a:rPr lang="ru-RU" dirty="0"/>
            </a:br>
            <a:r>
              <a:rPr lang="ru-RU" dirty="0" err="1"/>
              <a:t>Парашютиков</a:t>
            </a:r>
            <a:r>
              <a:rPr lang="ru-RU" dirty="0"/>
              <a:t> букет.</a:t>
            </a:r>
            <a:br>
              <a:rPr lang="ru-RU" dirty="0"/>
            </a:br>
            <a:r>
              <a:rPr lang="ru-RU" dirty="0"/>
              <a:t>Незатейливо был начат </a:t>
            </a:r>
            <a:br>
              <a:rPr lang="ru-RU" dirty="0"/>
            </a:br>
            <a:r>
              <a:rPr lang="ru-RU" dirty="0"/>
              <a:t>Этого цветка портрет.</a:t>
            </a:r>
          </a:p>
          <a:p>
            <a:r>
              <a:rPr lang="ru-RU" dirty="0"/>
              <a:t>Милый, нежный и воздушный, </a:t>
            </a:r>
            <a:br>
              <a:rPr lang="ru-RU" dirty="0"/>
            </a:br>
            <a:r>
              <a:rPr lang="ru-RU" dirty="0"/>
              <a:t>Тонких паутинок вязь, </a:t>
            </a:r>
            <a:br>
              <a:rPr lang="ru-RU" dirty="0"/>
            </a:br>
            <a:r>
              <a:rPr lang="ru-RU" dirty="0"/>
              <a:t>Мягкий ежик, непослушный. </a:t>
            </a:r>
            <a:br>
              <a:rPr lang="ru-RU" dirty="0"/>
            </a:br>
            <a:r>
              <a:rPr lang="ru-RU" dirty="0"/>
              <a:t>Улетит, лишь дунешь, враз!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701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982663"/>
            <a:ext cx="9601200" cy="1303337"/>
          </a:xfrm>
        </p:spPr>
        <p:txBody>
          <a:bodyPr>
            <a:normAutofit fontScale="90000"/>
          </a:bodyPr>
          <a:lstStyle/>
          <a:p>
            <a:br>
              <a:rPr lang="ru-RU" sz="2400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sz="2200" dirty="0"/>
          </a:p>
        </p:txBody>
      </p:sp>
      <p:pic>
        <p:nvPicPr>
          <p:cNvPr id="5" name="Объект 4" descr="Заучивание стихотворения одуванчик цель"/>
          <p:cNvPicPr>
            <a:picLocks noGrp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3699" y="1634331"/>
            <a:ext cx="2339975" cy="154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7473950" y="2184400"/>
            <a:ext cx="4718050" cy="33099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/>
              <a:t>Александрова З. "Одуванчик"</a:t>
            </a:r>
          </a:p>
          <a:p>
            <a:pPr marL="0" indent="0">
              <a:buNone/>
            </a:pPr>
            <a:r>
              <a:rPr lang="ru-RU" sz="8000" dirty="0"/>
              <a:t>Одуванчик золотой </a:t>
            </a:r>
          </a:p>
          <a:p>
            <a:pPr marL="0" indent="0">
              <a:buNone/>
            </a:pPr>
            <a:r>
              <a:rPr lang="ru-RU" sz="8000" dirty="0"/>
              <a:t>Был красивый, молодой, </a:t>
            </a:r>
          </a:p>
          <a:p>
            <a:pPr marL="0" indent="0">
              <a:buNone/>
            </a:pPr>
            <a:r>
              <a:rPr lang="ru-RU" sz="8000" dirty="0"/>
              <a:t>Не боялся никого, </a:t>
            </a:r>
          </a:p>
          <a:p>
            <a:pPr marL="0" indent="0">
              <a:buNone/>
            </a:pPr>
            <a:r>
              <a:rPr lang="ru-RU" sz="8000" dirty="0"/>
              <a:t>Даже ветра самого! </a:t>
            </a:r>
          </a:p>
          <a:p>
            <a:pPr marL="0" indent="0">
              <a:buNone/>
            </a:pPr>
            <a:r>
              <a:rPr lang="ru-RU" sz="8000" dirty="0"/>
              <a:t>Одуванчик золотой </a:t>
            </a:r>
          </a:p>
          <a:p>
            <a:pPr marL="0" indent="0">
              <a:buNone/>
            </a:pPr>
            <a:r>
              <a:rPr lang="ru-RU" sz="8000" dirty="0"/>
              <a:t>Постарел и стал седой, </a:t>
            </a:r>
          </a:p>
          <a:p>
            <a:pPr marL="0" indent="0">
              <a:buNone/>
            </a:pPr>
            <a:r>
              <a:rPr lang="ru-RU" sz="8000" dirty="0"/>
              <a:t>А как только поседел, </a:t>
            </a:r>
          </a:p>
          <a:p>
            <a:pPr marL="0" indent="0">
              <a:buNone/>
            </a:pPr>
            <a:r>
              <a:rPr lang="ru-RU" sz="8000" dirty="0"/>
              <a:t>Вместе с ветром улетел.</a:t>
            </a:r>
          </a:p>
          <a:p>
            <a:endParaRPr lang="ru-RU" sz="8000" dirty="0"/>
          </a:p>
          <a:p>
            <a:pPr marL="0" indent="0">
              <a:buNone/>
            </a:pPr>
            <a:br>
              <a:rPr lang="ru-RU" sz="5500" dirty="0"/>
            </a:br>
            <a:endParaRPr lang="ru-RU" sz="55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Объект 4" descr="Задачи заучивания стихотворения в средней группе">
            <a:hlinkClick r:id="rId3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774" y="2291511"/>
            <a:ext cx="2196000" cy="15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6" descr="Мнемотехника стиха одуванчик">
            <a:hlinkClick r:id="rId5"/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29811" y="3366280"/>
            <a:ext cx="2268000" cy="1764000"/>
          </a:xfrm>
          <a:prstGeom prst="rect">
            <a:avLst/>
          </a:prstGeom>
        </p:spPr>
      </p:pic>
      <p:pic>
        <p:nvPicPr>
          <p:cNvPr id="8" name="Объект 5" descr="Заучивание стихотворения в средней группе">
            <a:hlinkClick r:id="rId7"/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857" y="4407004"/>
            <a:ext cx="2196000" cy="172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2169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Дети хорошо запомнили стихотворение!</a:t>
            </a:r>
          </a:p>
        </p:txBody>
      </p:sp>
      <p:pic>
        <p:nvPicPr>
          <p:cNvPr id="1026" name="Picture 2" descr="http://i.artfile.ru/2000x1319_757562_%5bwww.ArtFile.ru%5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7" b="1872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А также ,что к цветам нужно относиться бережно!</a:t>
            </a:r>
          </a:p>
        </p:txBody>
      </p:sp>
    </p:spTree>
    <p:extLst>
      <p:ext uri="{BB962C8B-B14F-4D97-AF65-F5344CB8AC3E}">
        <p14:creationId xmlns:p14="http://schemas.microsoft.com/office/powerpoint/2010/main" val="2093132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4294967295"/>
          </p:nvPr>
        </p:nvSpPr>
        <p:spPr>
          <a:xfrm>
            <a:off x="3276600" y="2133600"/>
            <a:ext cx="8915400" cy="37782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Давайте будем дружить друг с другом,</a:t>
            </a:r>
          </a:p>
          <a:p>
            <a:pPr marL="0" indent="0">
              <a:buNone/>
            </a:pPr>
            <a:r>
              <a:rPr lang="ru-RU" dirty="0"/>
              <a:t>Как птица с небом,</a:t>
            </a:r>
          </a:p>
          <a:p>
            <a:pPr marL="0" indent="0">
              <a:buNone/>
            </a:pPr>
            <a:r>
              <a:rPr lang="ru-RU" dirty="0"/>
              <a:t>Как поле с лугом,</a:t>
            </a:r>
          </a:p>
          <a:p>
            <a:pPr marL="0" indent="0">
              <a:buNone/>
            </a:pPr>
            <a:r>
              <a:rPr lang="ru-RU" dirty="0"/>
              <a:t>Как ветер с морем,</a:t>
            </a:r>
          </a:p>
          <a:p>
            <a:pPr marL="0" indent="0">
              <a:buNone/>
            </a:pPr>
            <a:r>
              <a:rPr lang="ru-RU" dirty="0"/>
              <a:t>Трава с дождями,</a:t>
            </a:r>
          </a:p>
          <a:p>
            <a:pPr marL="0" indent="0">
              <a:buNone/>
            </a:pPr>
            <a:r>
              <a:rPr lang="ru-RU" dirty="0"/>
              <a:t>Как дружит солнце со всеми нами.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Давайте будем беречь планету,</a:t>
            </a:r>
          </a:p>
          <a:p>
            <a:pPr marL="0" indent="0">
              <a:buNone/>
            </a:pPr>
            <a:r>
              <a:rPr lang="ru-RU" dirty="0"/>
              <a:t>Во всей Вселенной похожей нету.</a:t>
            </a:r>
          </a:p>
          <a:p>
            <a:pPr marL="0" indent="0">
              <a:buNone/>
            </a:pPr>
            <a:r>
              <a:rPr lang="ru-RU" dirty="0"/>
              <a:t>Во всей Вселенной она одна.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538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ephost.com/images/2015/10/04/Planet_Earth.md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60" y="1841119"/>
            <a:ext cx="3778250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70171" y="2180439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Красивая наша планета Земля!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Моря, океаны, леса и поля,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Ветра и туманы, дожди и снега: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Землянину каждому ты дорога!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endParaRPr lang="ru-RU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88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4617" y="852710"/>
            <a:ext cx="8911687" cy="1280890"/>
          </a:xfrm>
        </p:spPr>
        <p:txBody>
          <a:bodyPr>
            <a:noAutofit/>
          </a:bodyPr>
          <a:lstStyle/>
          <a:p>
            <a:r>
              <a:rPr lang="ru-RU" sz="2800" dirty="0"/>
              <a:t>Непосредственная образовательная деятельность</a:t>
            </a:r>
            <a:br>
              <a:rPr lang="ru-RU" sz="2800" dirty="0"/>
            </a:br>
            <a:r>
              <a:rPr lang="ru-RU" sz="2800" dirty="0"/>
              <a:t>«День Земли»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800" dirty="0"/>
              <a:t>Цель: Дать детям понятие о планете Земля, вызвать желание защищать и оберегать все живущее на нашей планете. Воспитывать чувства любви, доброты по отношению к окружающему миру</a:t>
            </a:r>
            <a:r>
              <a:rPr lang="ru-RU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826298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352" y="2125663"/>
            <a:ext cx="4313238" cy="3235325"/>
          </a:xfrm>
        </p:spPr>
      </p:pic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7878763" y="2125663"/>
            <a:ext cx="4313237" cy="377825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Ни начала, ни конца, </a:t>
            </a:r>
          </a:p>
          <a:p>
            <a:pPr marL="0" indent="0">
              <a:buNone/>
            </a:pPr>
            <a:r>
              <a:rPr lang="ru-RU" dirty="0"/>
              <a:t>Ни затылка, ни лица. </a:t>
            </a:r>
          </a:p>
          <a:p>
            <a:pPr marL="0" indent="0">
              <a:buNone/>
            </a:pPr>
            <a:r>
              <a:rPr lang="ru-RU" dirty="0"/>
              <a:t>Знают все, и млад и стар, </a:t>
            </a:r>
          </a:p>
          <a:p>
            <a:pPr marL="0" indent="0">
              <a:buNone/>
            </a:pPr>
            <a:r>
              <a:rPr lang="ru-RU" dirty="0"/>
              <a:t>Что она — большущий шар.</a:t>
            </a:r>
          </a:p>
          <a:p>
            <a:pPr marL="0" indent="0">
              <a:buNone/>
            </a:pPr>
            <a:r>
              <a:rPr lang="ru-RU" dirty="0"/>
              <a:t>(Ответ.  Планета Земля.)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5786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010" y="1406770"/>
            <a:ext cx="6432000" cy="48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882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180" y="905262"/>
            <a:ext cx="6717816" cy="5040000"/>
          </a:xfrm>
        </p:spPr>
      </p:pic>
    </p:spTree>
    <p:extLst>
      <p:ext uri="{BB962C8B-B14F-4D97-AF65-F5344CB8AC3E}">
        <p14:creationId xmlns:p14="http://schemas.microsoft.com/office/powerpoint/2010/main" val="1181737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048" y="1954086"/>
            <a:ext cx="4313238" cy="3235325"/>
          </a:xfrm>
        </p:spPr>
      </p:pic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7878763" y="2125663"/>
            <a:ext cx="4313237" cy="3778250"/>
          </a:xfrm>
        </p:spPr>
        <p:txBody>
          <a:bodyPr/>
          <a:lstStyle/>
          <a:p>
            <a:r>
              <a:rPr lang="ru-RU" dirty="0"/>
              <a:t>Земля - это большой дом, где живём и мы с вами, и разные животные</a:t>
            </a:r>
          </a:p>
          <a:p>
            <a:r>
              <a:rPr lang="ru-RU" dirty="0"/>
              <a:t>Все мы – и люди, и животные, и насекомые ЗЕМЛЯНЕ</a:t>
            </a:r>
          </a:p>
        </p:txBody>
      </p:sp>
    </p:spTree>
    <p:extLst>
      <p:ext uri="{BB962C8B-B14F-4D97-AF65-F5344CB8AC3E}">
        <p14:creationId xmlns:p14="http://schemas.microsoft.com/office/powerpoint/2010/main" val="163984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0" y="1276350"/>
            <a:ext cx="4313238" cy="3778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48000" y="1028343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Если я приду в лесок</a:t>
            </a:r>
          </a:p>
          <a:p>
            <a:r>
              <a:rPr lang="ru-RU" dirty="0"/>
              <a:t>И сорву ромашку?  (Нет)</a:t>
            </a:r>
          </a:p>
          <a:p>
            <a:endParaRPr lang="ru-RU" dirty="0"/>
          </a:p>
          <a:p>
            <a:r>
              <a:rPr lang="ru-RU" dirty="0"/>
              <a:t>Если я съем пирожок</a:t>
            </a:r>
          </a:p>
          <a:p>
            <a:r>
              <a:rPr lang="ru-RU" dirty="0"/>
              <a:t>И выброшу бумажку?  (Нет)</a:t>
            </a:r>
          </a:p>
          <a:p>
            <a:endParaRPr lang="ru-RU" dirty="0"/>
          </a:p>
          <a:p>
            <a:r>
              <a:rPr lang="ru-RU" dirty="0"/>
              <a:t>Если разведу костер,</a:t>
            </a:r>
          </a:p>
          <a:p>
            <a:r>
              <a:rPr lang="ru-RU" dirty="0"/>
              <a:t>А тушить не буду?   (Нет)</a:t>
            </a:r>
          </a:p>
          <a:p>
            <a:endParaRPr lang="ru-RU" dirty="0"/>
          </a:p>
          <a:p>
            <a:r>
              <a:rPr lang="ru-RU" dirty="0"/>
              <a:t>Если мусор уберу,</a:t>
            </a:r>
          </a:p>
          <a:p>
            <a:r>
              <a:rPr lang="ru-RU" dirty="0"/>
              <a:t>Банку закопаю?  (Да)</a:t>
            </a:r>
          </a:p>
          <a:p>
            <a:endParaRPr lang="ru-RU" dirty="0"/>
          </a:p>
          <a:p>
            <a:r>
              <a:rPr lang="ru-RU" dirty="0"/>
              <a:t>Я люблю свою природу, </a:t>
            </a:r>
          </a:p>
          <a:p>
            <a:r>
              <a:rPr lang="ru-RU" dirty="0"/>
              <a:t>Я ей помогаю!  (Да)</a:t>
            </a:r>
          </a:p>
        </p:txBody>
      </p:sp>
    </p:spTree>
    <p:extLst>
      <p:ext uri="{BB962C8B-B14F-4D97-AF65-F5344CB8AC3E}">
        <p14:creationId xmlns:p14="http://schemas.microsoft.com/office/powerpoint/2010/main" val="94162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>
            <a:normAutofit fontScale="90000"/>
          </a:bodyPr>
          <a:lstStyle/>
          <a:p>
            <a:r>
              <a:rPr lang="ru-RU" dirty="0"/>
              <a:t>Непосредственная образовательная деятельность «Посадка лука»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76600" y="2133600"/>
            <a:ext cx="8915400" cy="3778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Цель:</a:t>
            </a:r>
            <a:br>
              <a:rPr lang="ru-RU" dirty="0"/>
            </a:br>
            <a:r>
              <a:rPr lang="ru-RU" dirty="0"/>
              <a:t>1. Знакомить детей с процессом посадки лука.</a:t>
            </a:r>
            <a:br>
              <a:rPr lang="ru-RU" dirty="0"/>
            </a:br>
            <a:r>
              <a:rPr lang="ru-RU" dirty="0"/>
              <a:t>2. Формирование умений разнообразной деятельности в природе.</a:t>
            </a:r>
            <a:br>
              <a:rPr lang="ru-RU" dirty="0"/>
            </a:br>
            <a:r>
              <a:rPr lang="ru-RU" dirty="0"/>
              <a:t>3. Дать элементарные понятия о природных витаминах.</a:t>
            </a:r>
            <a:br>
              <a:rPr lang="ru-RU" dirty="0"/>
            </a:br>
            <a:r>
              <a:rPr lang="ru-RU" dirty="0"/>
              <a:t>4. Воспитывать желание добиваться результата, участвовать в общем деле.</a:t>
            </a:r>
            <a:br>
              <a:rPr lang="ru-RU" dirty="0"/>
            </a:br>
            <a:r>
              <a:rPr lang="ru-RU" b="1" dirty="0"/>
              <a:t>Программные задачи:</a:t>
            </a:r>
            <a:br>
              <a:rPr lang="ru-RU" dirty="0"/>
            </a:br>
            <a:r>
              <a:rPr lang="ru-RU" dirty="0"/>
              <a:t>1. Закрепить знания о строении лука, об условиях, необходимых для роста растения;</a:t>
            </a:r>
            <a:br>
              <a:rPr lang="ru-RU" dirty="0"/>
            </a:br>
            <a:r>
              <a:rPr lang="ru-RU" dirty="0"/>
              <a:t>2. Закрепить знания цвета, формы предмета и уметь определять по его признакам;</a:t>
            </a:r>
            <a:br>
              <a:rPr lang="ru-RU" dirty="0"/>
            </a:br>
            <a:r>
              <a:rPr lang="ru-RU" dirty="0"/>
              <a:t>3. Научить детей посадке луковиц;</a:t>
            </a:r>
            <a:br>
              <a:rPr lang="ru-RU" dirty="0"/>
            </a:br>
            <a:r>
              <a:rPr lang="ru-RU" dirty="0"/>
              <a:t>4.Привить любовь к труду.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6965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714</Words>
  <Application>Microsoft Office PowerPoint</Application>
  <PresentationFormat>Широкоэкранный</PresentationFormat>
  <Paragraphs>73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 Gothic</vt:lpstr>
      <vt:lpstr>Wingdings 3</vt:lpstr>
      <vt:lpstr>Легкий дым</vt:lpstr>
      <vt:lpstr>Государственное бюджетное общеобразовательное учреждение города Москвы "Гимназия № 1512  дошкольное отделение № 1125  средняя группа №4   воспитатели : Романюк О.Б. Папшева  Е.И. Проект «НАША ДОМ ПЛАНЕТА ЗЕМЛЯ»   Москва 2016</vt:lpstr>
      <vt:lpstr>Презентация PowerPoint</vt:lpstr>
      <vt:lpstr>Непосредственная образовательная деятельность «День Земли»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Непосредственная образовательная деятельность «Посадка лука» </vt:lpstr>
      <vt:lpstr>Презентация PowerPoint</vt:lpstr>
      <vt:lpstr>Презентация PowerPoint</vt:lpstr>
      <vt:lpstr>Презентация PowerPoint</vt:lpstr>
      <vt:lpstr>Расти, расти лучок!</vt:lpstr>
      <vt:lpstr>Непосредственная образовательная деятельность «Заучивание стихотворения З. Александровой «Одуванчик» с использованием мнемотехники» </vt:lpstr>
      <vt:lpstr>Предварительная работа:  1.Целевая прогулка на территории детского сада . </vt:lpstr>
      <vt:lpstr>2. Рисуем одуванчик</vt:lpstr>
      <vt:lpstr>     </vt:lpstr>
      <vt:lpstr>Дети хорошо запомнили стихотворение!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Admin1</dc:creator>
  <cp:lastModifiedBy>Екатерина Папшева</cp:lastModifiedBy>
  <cp:revision>70</cp:revision>
  <dcterms:created xsi:type="dcterms:W3CDTF">2016-04-29T15:11:04Z</dcterms:created>
  <dcterms:modified xsi:type="dcterms:W3CDTF">2020-03-15T14:41:01Z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473809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