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3" r:id="rId2"/>
    <p:sldId id="261" r:id="rId3"/>
    <p:sldId id="264" r:id="rId4"/>
    <p:sldId id="265" r:id="rId5"/>
    <p:sldId id="266" r:id="rId6"/>
    <p:sldId id="260" r:id="rId7"/>
    <p:sldId id="268" r:id="rId8"/>
    <p:sldId id="267" r:id="rId9"/>
    <p:sldId id="262" r:id="rId10"/>
    <p:sldId id="256" r:id="rId11"/>
    <p:sldId id="258" r:id="rId12"/>
    <p:sldId id="269" r:id="rId13"/>
    <p:sldId id="259" r:id="rId14"/>
    <p:sldId id="272" r:id="rId15"/>
    <p:sldId id="282" r:id="rId16"/>
    <p:sldId id="286" r:id="rId17"/>
    <p:sldId id="275" r:id="rId18"/>
    <p:sldId id="287" r:id="rId19"/>
    <p:sldId id="276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47" autoAdjust="0"/>
  </p:normalViewPr>
  <p:slideViewPr>
    <p:cSldViewPr>
      <p:cViewPr varScale="1">
        <p:scale>
          <a:sx n="106" d="100"/>
          <a:sy n="106" d="100"/>
        </p:scale>
        <p:origin x="13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37606-FDF5-49BB-8495-7A16B563BE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6D214-A94F-4B9D-AD50-875DCCAB9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229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6D214-A94F-4B9D-AD50-875DCCAB925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51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F555-9DEE-41C8-91E8-61471F87077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B166E-81CC-4A5A-8042-D3782A8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F555-9DEE-41C8-91E8-61471F87077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B166E-81CC-4A5A-8042-D3782A8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F555-9DEE-41C8-91E8-61471F87077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B166E-81CC-4A5A-8042-D3782A8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F555-9DEE-41C8-91E8-61471F87077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B166E-81CC-4A5A-8042-D3782A8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F555-9DEE-41C8-91E8-61471F87077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B166E-81CC-4A5A-8042-D3782A8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F555-9DEE-41C8-91E8-61471F87077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B166E-81CC-4A5A-8042-D3782A8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F555-9DEE-41C8-91E8-61471F87077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B166E-81CC-4A5A-8042-D3782A8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F555-9DEE-41C8-91E8-61471F87077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B166E-81CC-4A5A-8042-D3782A8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F555-9DEE-41C8-91E8-61471F87077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B166E-81CC-4A5A-8042-D3782A8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F555-9DEE-41C8-91E8-61471F87077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B166E-81CC-4A5A-8042-D3782A8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F555-9DEE-41C8-91E8-61471F87077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B166E-81CC-4A5A-8042-D3782A8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FF555-9DEE-41C8-91E8-61471F87077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B166E-81CC-4A5A-8042-D3782A886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a12003.rimg.info/icon/18338110001266d6114dd5598b6cb2a0502813d0cc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www.gestaltlife.ru/img/photo/p38405OzqI5UsOb.jpg" TargetMode="External"/><Relationship Id="rId7" Type="http://schemas.openxmlformats.org/officeDocument/2006/relationships/image" Target="../media/image1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1357290" y="642918"/>
            <a:ext cx="6357981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1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5" name="Picture 4" descr="161582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089"/>
            <a:ext cx="9155811" cy="7020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1043608" y="1081914"/>
            <a:ext cx="7550337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anose="020B0502020202020204" pitchFamily="34" charset="0"/>
              </a:rPr>
              <a:t>Проект по технологии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anose="020B0502020202020204" pitchFamily="34" charset="0"/>
              </a:rPr>
              <a:t>Раздел «Кулинария»</a:t>
            </a:r>
          </a:p>
          <a:p>
            <a:pPr algn="ctr"/>
            <a:r>
              <a:rPr lang="ru-RU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anose="020B0502020202020204" pitchFamily="34" charset="0"/>
              </a:rPr>
              <a:t>Приготовление воскресного </a:t>
            </a:r>
          </a:p>
          <a:p>
            <a:pPr algn="ctr"/>
            <a:r>
              <a:rPr lang="ru-RU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anose="020B0502020202020204" pitchFamily="34" charset="0"/>
              </a:rPr>
              <a:t>завтрака для всей семьи</a:t>
            </a:r>
            <a:endParaRPr lang="ru-RU" sz="32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6737"/>
            <a:ext cx="7488832" cy="138503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Вопрос 4.</a:t>
            </a:r>
            <a:b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Какой приготовлю напиток?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68" name="Text Box 44"/>
          <p:cNvSpPr txBox="1">
            <a:spLocks noChangeArrowheads="1" noChangeShapeType="1"/>
          </p:cNvSpPr>
          <p:nvPr/>
        </p:nvSpPr>
        <p:spPr bwMode="auto">
          <a:xfrm>
            <a:off x="2946388" y="1827445"/>
            <a:ext cx="2466962" cy="169619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9" name="Text Box 45"/>
          <p:cNvSpPr txBox="1">
            <a:spLocks noChangeArrowheads="1" noChangeShapeType="1"/>
          </p:cNvSpPr>
          <p:nvPr/>
        </p:nvSpPr>
        <p:spPr bwMode="auto">
          <a:xfrm>
            <a:off x="2872052" y="4716742"/>
            <a:ext cx="2628610" cy="287048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70" name="Text Box 46"/>
          <p:cNvSpPr txBox="1">
            <a:spLocks noChangeArrowheads="1" noChangeShapeType="1"/>
          </p:cNvSpPr>
          <p:nvPr/>
        </p:nvSpPr>
        <p:spPr bwMode="auto">
          <a:xfrm>
            <a:off x="2946388" y="4434575"/>
            <a:ext cx="2466962" cy="185039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379" y="1631007"/>
            <a:ext cx="2003469" cy="13331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253" y="3417864"/>
            <a:ext cx="1671229" cy="1679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121" y="3444699"/>
            <a:ext cx="2340978" cy="15590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573565"/>
            <a:ext cx="1831797" cy="13791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362768" y="297529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Чай черный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92045" y="3014042"/>
            <a:ext cx="2408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Чай зелёный травяной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1852" y="517011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Кофе с молоком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874631" y="5096976"/>
            <a:ext cx="1445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</a:t>
            </a:r>
            <a:r>
              <a:rPr lang="ru-RU" dirty="0" smtClean="0"/>
              <a:t>акао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587727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Решение: заварю чёрный листовой чай с лимоном</a:t>
            </a:r>
            <a:endParaRPr lang="ru-RU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2855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Вопрос 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5</a:t>
            </a: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Какие бутерброды приготовлю?</a:t>
            </a:r>
            <a:endParaRPr lang="ru-RU" sz="3600" dirty="0">
              <a:latin typeface="Century Gothic" panose="020B0502020202020204" pitchFamily="34" charset="0"/>
            </a:endParaRPr>
          </a:p>
        </p:txBody>
      </p:sp>
      <p:pic>
        <p:nvPicPr>
          <p:cNvPr id="20" name="Рисунок 19" descr="img32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1521778"/>
            <a:ext cx="2214821" cy="1630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Копия img322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5936" y="3125138"/>
            <a:ext cx="2342223" cy="1389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48749" y="1523661"/>
            <a:ext cx="266429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Есть варианты:</a:t>
            </a:r>
          </a:p>
          <a:p>
            <a:pPr marL="342900" indent="-342900">
              <a:buAutoNum type="arabicParenR"/>
            </a:pPr>
            <a:r>
              <a:rPr lang="ru-RU" sz="1600" dirty="0" smtClean="0"/>
              <a:t>Бутерброды с жареными баклажанами;</a:t>
            </a:r>
          </a:p>
          <a:p>
            <a:pPr marL="342900" indent="-342900">
              <a:buAutoNum type="arabicParenR"/>
            </a:pPr>
            <a:r>
              <a:rPr lang="ru-RU" sz="1600" dirty="0" smtClean="0"/>
              <a:t>Сладкие бутерброды с творожной массой и апельсинами;</a:t>
            </a:r>
          </a:p>
          <a:p>
            <a:pPr marL="342900" indent="-342900">
              <a:buAutoNum type="arabicParenR"/>
            </a:pPr>
            <a:r>
              <a:rPr lang="ru-RU" sz="1600" dirty="0" smtClean="0"/>
              <a:t>Горячие бутерброды с колбасой и сыром. </a:t>
            </a:r>
          </a:p>
          <a:p>
            <a:pPr marL="342900" indent="-342900">
              <a:buAutoNum type="arabicParenR"/>
            </a:pPr>
            <a:endParaRPr lang="ru-RU" sz="1600" dirty="0"/>
          </a:p>
          <a:p>
            <a:pPr marL="342900" indent="-342900">
              <a:buAutoNum type="arabicParenR"/>
            </a:pPr>
            <a:endParaRPr lang="ru-RU" sz="1600" dirty="0" smtClean="0"/>
          </a:p>
          <a:p>
            <a:pPr marL="342900" indent="-342900">
              <a:buAutoNum type="arabicParenR"/>
            </a:pPr>
            <a:endParaRPr lang="ru-RU" sz="1600" dirty="0"/>
          </a:p>
          <a:p>
            <a:pPr marL="342900" indent="-342900">
              <a:buAutoNum type="arabicParenR"/>
            </a:pPr>
            <a:endParaRPr lang="ru-RU" sz="1600" dirty="0" smtClean="0"/>
          </a:p>
          <a:p>
            <a:pPr marL="342900" indent="-342900">
              <a:buAutoNum type="arabicParenR"/>
            </a:pPr>
            <a:endParaRPr lang="ru-RU" sz="1600" dirty="0"/>
          </a:p>
          <a:p>
            <a:r>
              <a:rPr lang="ru-RU" sz="1600" i="1" dirty="0" smtClean="0"/>
              <a:t>Решение: больше понравились горячие </a:t>
            </a:r>
            <a:r>
              <a:rPr lang="ru-RU" sz="1600" i="1" dirty="0"/>
              <a:t>бутерброды с колбасой и сыром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20072" y="19168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44208" y="378587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5661247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272" y="4472795"/>
            <a:ext cx="2455743" cy="1938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5" descr="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071942"/>
            <a:ext cx="1857360" cy="257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9053"/>
            <a:ext cx="6840759" cy="1582726"/>
          </a:xfrm>
        </p:spPr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Вопрос 6</a:t>
            </a: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Какой скатертью накрою стол?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1" name="Picture 4" descr="1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4071942"/>
            <a:ext cx="1714515" cy="261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Скатерть5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5821" y="908720"/>
            <a:ext cx="1251884" cy="2040069"/>
          </a:xfrm>
          <a:noFill/>
        </p:spPr>
      </p:pic>
      <p:pic>
        <p:nvPicPr>
          <p:cNvPr id="23" name="Picture 9" descr="Скатерть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2940" y="3141526"/>
            <a:ext cx="1658820" cy="1658820"/>
          </a:xfrm>
          <a:prstGeom prst="rect">
            <a:avLst/>
          </a:prstGeom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4889840"/>
            <a:ext cx="2714990" cy="146025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15882" y="1428642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/>
              <a:t>Льняную ткань в клетку;</a:t>
            </a:r>
          </a:p>
          <a:p>
            <a:r>
              <a:rPr lang="ru-RU" sz="2000" dirty="0" smtClean="0"/>
              <a:t>2) Скатерть синего цвета;</a:t>
            </a:r>
          </a:p>
          <a:p>
            <a:r>
              <a:rPr lang="ru-RU" sz="2000" dirty="0" smtClean="0"/>
              <a:t>3) Декоративные салфетки под тарелки.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99793" y="2821590"/>
            <a:ext cx="6087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Решение: стол на кухне имеет красивую поверхность и дома имеются декоративные салфетки под тарелки. Использую их. Разовые бумажные салфетки положу на тарелку или в </a:t>
            </a:r>
            <a:r>
              <a:rPr lang="ru-RU" i="1" dirty="0" err="1" smtClean="0"/>
              <a:t>салфетницу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5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5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1"/>
          <p:cNvSpPr>
            <a:spLocks noGrp="1" noChangeArrowheads="1" noChangeShapeType="1"/>
          </p:cNvSpPr>
          <p:nvPr>
            <p:ph idx="1"/>
          </p:nvPr>
        </p:nvSpPr>
        <p:spPr bwMode="auto">
          <a:xfrm>
            <a:off x="899592" y="125796"/>
            <a:ext cx="7580388" cy="747508"/>
          </a:xfrm>
          <a:prstGeom prst="rect">
            <a:avLst/>
          </a:prstGeom>
          <a:solidFill>
            <a:schemeClr val="bg1"/>
          </a:solidFill>
          <a:ln w="38100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  <a:normAutofit/>
          </a:bodyPr>
          <a:lstStyle/>
          <a:p>
            <a:pPr lvl="2">
              <a:buNone/>
            </a:pPr>
            <a:r>
              <a:rPr lang="ru-RU" sz="1800" dirty="0" smtClean="0">
                <a:latin typeface="Book Antiqua" pitchFamily="18" charset="0"/>
              </a:rPr>
              <a:t> 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</a:rPr>
              <a:t>Выбор лучшего вариан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ook Antiqua" pitchFamily="18" charset="0"/>
              </a:rPr>
              <a:t>та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8" name="Rectangle 53"/>
          <p:cNvSpPr>
            <a:spLocks noGrp="1" noChangeArrowheads="1" noChangeShapeType="1"/>
          </p:cNvSpPr>
          <p:nvPr>
            <p:ph type="title"/>
          </p:nvPr>
        </p:nvSpPr>
        <p:spPr bwMode="auto">
          <a:xfrm>
            <a:off x="657899" y="4421060"/>
            <a:ext cx="4803865" cy="2232248"/>
          </a:xfrm>
          <a:prstGeom prst="rect">
            <a:avLst/>
          </a:prstGeom>
          <a:solidFill>
            <a:srgbClr val="FFD733"/>
          </a:solidFill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0070C0"/>
                </a:solidFill>
              </a:rPr>
              <a:t>    </a:t>
            </a:r>
            <a:r>
              <a:rPr lang="ru-RU" sz="2700" dirty="0" smtClean="0">
                <a:solidFill>
                  <a:srgbClr val="0070C0"/>
                </a:solidFill>
              </a:rPr>
              <a:t>Меню составлю на 4 человек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latin typeface="+mn-lt"/>
              </a:rPr>
              <a:t>1.Салат из</a:t>
            </a:r>
            <a:r>
              <a:rPr lang="ru-RU" sz="2200" dirty="0" smtClean="0"/>
              <a:t> </a:t>
            </a:r>
            <a:r>
              <a:rPr lang="ru-RU" sz="2400" dirty="0"/>
              <a:t>фруктов «Нежность»; </a:t>
            </a:r>
            <a:r>
              <a:rPr lang="ru-RU" sz="2400" dirty="0" smtClean="0"/>
              <a:t>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2. </a:t>
            </a:r>
            <a:r>
              <a:rPr lang="ru-RU" sz="2400" dirty="0"/>
              <a:t>О</a:t>
            </a:r>
            <a:r>
              <a:rPr lang="ru-RU" sz="2400" dirty="0" smtClean="0"/>
              <a:t>млетный рулет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3.Чай чёрный крупнолистовой.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4. </a:t>
            </a:r>
            <a:r>
              <a:rPr lang="ru-RU" sz="2400" dirty="0" smtClean="0"/>
              <a:t>Горячие </a:t>
            </a:r>
            <a:r>
              <a:rPr lang="ru-RU" sz="2400" dirty="0"/>
              <a:t>бутерброды с колбасой и сыром</a:t>
            </a:r>
            <a:r>
              <a:rPr lang="ru-RU" sz="1300" dirty="0" smtClean="0"/>
              <a:t>.</a:t>
            </a:r>
            <a:endParaRPr lang="ru-RU" sz="1300" dirty="0"/>
          </a:p>
        </p:txBody>
      </p:sp>
      <p:pic>
        <p:nvPicPr>
          <p:cNvPr id="23" name="Объект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52" y="5301208"/>
            <a:ext cx="1401029" cy="9322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1710386" y="576221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Вариант оформления в рабочей тетради: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362190"/>
              </p:ext>
            </p:extLst>
          </p:nvPr>
        </p:nvGraphicFramePr>
        <p:xfrm>
          <a:off x="395537" y="962627"/>
          <a:ext cx="8496944" cy="276184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64295">
                  <a:extLst>
                    <a:ext uri="{9D8B030D-6E8A-4147-A177-3AD203B41FA5}">
                      <a16:colId xmlns:a16="http://schemas.microsoft.com/office/drawing/2014/main" val="3057322872"/>
                    </a:ext>
                  </a:extLst>
                </a:gridCol>
                <a:gridCol w="5832649">
                  <a:extLst>
                    <a:ext uri="{9D8B030D-6E8A-4147-A177-3AD203B41FA5}">
                      <a16:colId xmlns:a16="http://schemas.microsoft.com/office/drawing/2014/main" val="1713682731"/>
                    </a:ext>
                  </a:extLst>
                </a:gridCol>
              </a:tblGrid>
              <a:tr h="34128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Вопрос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Варианты ответа</a:t>
                      </a:r>
                      <a:endParaRPr lang="ru-RU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443998"/>
                  </a:ext>
                </a:extLst>
              </a:tr>
              <a:tr h="540360">
                <a:tc>
                  <a:txBody>
                    <a:bodyPr/>
                    <a:lstStyle/>
                    <a:p>
                      <a:r>
                        <a:rPr lang="ru-RU" sz="1600" b="0" i="0" baseline="0" dirty="0" smtClean="0">
                          <a:latin typeface="Arial Narrow" panose="020B0606020202030204" pitchFamily="34" charset="0"/>
                        </a:rPr>
                        <a:t>Что приготовить из овощей?</a:t>
                      </a:r>
                      <a:endParaRPr lang="ru-RU" sz="1600" b="0" i="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b="0" i="0" dirty="0" smtClean="0">
                          <a:latin typeface="Arial Narrow" panose="020B0606020202030204" pitchFamily="34" charset="0"/>
                        </a:rPr>
                        <a:t>салат из сырых овощей «Весенний»;</a:t>
                      </a:r>
                      <a:r>
                        <a:rPr lang="ru-RU" sz="1600" b="0" i="0" baseline="0" dirty="0" smtClean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b="0" i="0" dirty="0" smtClean="0">
                          <a:latin typeface="Arial Narrow" panose="020B0606020202030204" pitchFamily="34" charset="0"/>
                        </a:rPr>
                        <a:t>салат из фруктов «Нежность»;</a:t>
                      </a:r>
                      <a:r>
                        <a:rPr lang="ru-RU" sz="1600" b="0" i="0" baseline="0" dirty="0" smtClean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b="0" i="0" dirty="0" smtClean="0">
                          <a:latin typeface="Arial Narrow" panose="020B0606020202030204" pitchFamily="34" charset="0"/>
                        </a:rPr>
                        <a:t>или</a:t>
                      </a:r>
                      <a:r>
                        <a:rPr lang="ru-RU" sz="1600" b="0" i="0" baseline="0" dirty="0" smtClean="0">
                          <a:latin typeface="Arial Narrow" panose="020B0606020202030204" pitchFamily="34" charset="0"/>
                        </a:rPr>
                        <a:t> п</a:t>
                      </a:r>
                      <a:r>
                        <a:rPr lang="ru-RU" sz="1600" b="0" i="0" dirty="0" smtClean="0">
                          <a:latin typeface="Arial Narrow" panose="020B0606020202030204" pitchFamily="34" charset="0"/>
                        </a:rPr>
                        <a:t>омидоры фаршированные тушёными овощами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782018"/>
                  </a:ext>
                </a:extLst>
              </a:tr>
              <a:tr h="312840">
                <a:tc>
                  <a:txBody>
                    <a:bodyPr/>
                    <a:lstStyle/>
                    <a:p>
                      <a:r>
                        <a:rPr lang="ru-RU" sz="1600" b="0" i="0" dirty="0" smtClean="0">
                          <a:latin typeface="Arial Narrow" panose="020B0606020202030204" pitchFamily="34" charset="0"/>
                        </a:rPr>
                        <a:t>Какой напиток</a:t>
                      </a:r>
                      <a:r>
                        <a:rPr lang="ru-RU" sz="1600" b="0" i="0" baseline="0" dirty="0" smtClean="0">
                          <a:latin typeface="Arial Narrow" panose="020B0606020202030204" pitchFamily="34" charset="0"/>
                        </a:rPr>
                        <a:t> приготовить?</a:t>
                      </a:r>
                      <a:endParaRPr lang="ru-RU" sz="1600" b="0" i="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dirty="0" smtClean="0">
                          <a:latin typeface="Arial Narrow" panose="020B0606020202030204" pitchFamily="34" charset="0"/>
                        </a:rPr>
                        <a:t>чай чёрный, чай зелёный, кофе, какао</a:t>
                      </a:r>
                      <a:endParaRPr lang="ru-RU" sz="1600" b="0" i="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1099017"/>
                  </a:ext>
                </a:extLst>
              </a:tr>
              <a:tr h="54036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Arial Narrow" panose="020B0606020202030204" pitchFamily="34" charset="0"/>
                        </a:rPr>
                        <a:t>Какое блюдо приготовить из яиц?</a:t>
                      </a:r>
                      <a:endParaRPr lang="ru-RU" sz="1600" b="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Arial Narrow" panose="020B0606020202030204" pitchFamily="34" charset="0"/>
                        </a:rPr>
                        <a:t>яичница-глазунья, яичница с томатным соусом, омлет классический,</a:t>
                      </a:r>
                      <a:r>
                        <a:rPr lang="ru-RU" sz="1600" b="0" baseline="0" dirty="0" smtClean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b="0" dirty="0" smtClean="0">
                          <a:latin typeface="Arial Narrow" panose="020B0606020202030204" pitchFamily="34" charset="0"/>
                        </a:rPr>
                        <a:t>омлетный рулет</a:t>
                      </a:r>
                      <a:endParaRPr lang="ru-RU" sz="1600" b="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593632"/>
                  </a:ext>
                </a:extLst>
              </a:tr>
              <a:tr h="51192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Arial Narrow" panose="020B0606020202030204" pitchFamily="34" charset="0"/>
                        </a:rPr>
                        <a:t>Каким</a:t>
                      </a:r>
                      <a:r>
                        <a:rPr lang="ru-RU" sz="1600" b="0" baseline="0" dirty="0" smtClean="0">
                          <a:latin typeface="Arial Narrow" panose="020B0606020202030204" pitchFamily="34" charset="0"/>
                        </a:rPr>
                        <a:t> может быть бутерброд?</a:t>
                      </a:r>
                      <a:endParaRPr lang="ru-RU" sz="1600" b="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500" dirty="0" smtClean="0">
                          <a:latin typeface="Arial Narrow" panose="020B0606020202030204" pitchFamily="34" charset="0"/>
                        </a:rPr>
                        <a:t>бутерброды с жареными баклажанами;</a:t>
                      </a:r>
                      <a:r>
                        <a:rPr lang="ru-RU" sz="1500" baseline="0" dirty="0" smtClean="0">
                          <a:latin typeface="Arial Narrow" panose="020B0606020202030204" pitchFamily="34" charset="0"/>
                        </a:rPr>
                        <a:t> с</a:t>
                      </a:r>
                      <a:r>
                        <a:rPr lang="ru-RU" sz="1500" dirty="0" smtClean="0">
                          <a:latin typeface="Arial Narrow" panose="020B0606020202030204" pitchFamily="34" charset="0"/>
                        </a:rPr>
                        <a:t>ладкие бутерброды с творожной массой и апельсинами</a:t>
                      </a:r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;</a:t>
                      </a:r>
                      <a:r>
                        <a:rPr lang="ru-RU" sz="1600" baseline="0" dirty="0" smtClean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г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орячие бутерброды с колбасой и сыром</a:t>
                      </a:r>
                      <a:endParaRPr lang="ru-RU" sz="1600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897219"/>
                  </a:ext>
                </a:extLst>
              </a:tr>
              <a:tr h="338686">
                <a:tc>
                  <a:txBody>
                    <a:bodyPr/>
                    <a:lstStyle/>
                    <a:p>
                      <a:pPr marL="0" indent="0">
                        <a:tabLst/>
                      </a:pPr>
                      <a:r>
                        <a:rPr lang="ru-RU" sz="1600" b="0" dirty="0" smtClean="0">
                          <a:latin typeface="Arial Narrow" panose="020B0606020202030204" pitchFamily="34" charset="0"/>
                        </a:rPr>
                        <a:t>Сколько человек будет кушать?</a:t>
                      </a:r>
                      <a:endParaRPr lang="ru-RU" sz="1600" b="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я</a:t>
                      </a:r>
                      <a:r>
                        <a:rPr lang="ru-RU" sz="1600" baseline="0" dirty="0" smtClean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сама;</a:t>
                      </a:r>
                      <a:r>
                        <a:rPr lang="ru-RU" sz="1600" baseline="0" dirty="0" smtClean="0">
                          <a:latin typeface="Arial Narrow" panose="020B0606020202030204" pitchFamily="34" charset="0"/>
                        </a:rPr>
                        <a:t> я</a:t>
                      </a:r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 и брат;</a:t>
                      </a:r>
                      <a:r>
                        <a:rPr lang="ru-RU" sz="1600" baseline="0" dirty="0" smtClean="0">
                          <a:latin typeface="Arial Narrow" panose="020B0606020202030204" pitchFamily="34" charset="0"/>
                        </a:rPr>
                        <a:t> в</a:t>
                      </a:r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ся семья из 4 человека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837426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11760" y="380371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Решение: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3948299"/>
            <a:ext cx="1414164" cy="1116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Объект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5208" y="3847334"/>
            <a:ext cx="1564706" cy="1147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Содержимое 3" descr="9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4128" y="5138089"/>
            <a:ext cx="1428020" cy="1095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412" y="201032"/>
            <a:ext cx="8229600" cy="92759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2.Технологический этап</a:t>
            </a:r>
            <a:b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2.1. Технология приготовления блюда</a:t>
            </a:r>
            <a:endParaRPr lang="ru-RU" sz="2400" b="1" i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263" y="1575078"/>
            <a:ext cx="4647462" cy="3724684"/>
          </a:xfr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90488" lvl="3" indent="0" algn="ctr">
              <a:buNone/>
            </a:pPr>
            <a:r>
              <a:rPr lang="ru-RU" sz="2400" dirty="0" smtClean="0">
                <a:solidFill>
                  <a:srgbClr val="C00000"/>
                </a:solidFill>
                <a:latin typeface="Century Gothic" pitchFamily="34" charset="0"/>
              </a:rPr>
              <a:t>Норма продуктов:</a:t>
            </a:r>
            <a:endParaRPr lang="ru-RU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 marL="0" lvl="3" indent="0">
              <a:buNone/>
            </a:pP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                                    </a:t>
            </a:r>
            <a:r>
              <a:rPr lang="ru-RU" sz="1700" dirty="0" smtClean="0">
                <a:solidFill>
                  <a:srgbClr val="C00000"/>
                </a:solidFill>
                <a:latin typeface="Century Gothic" pitchFamily="34" charset="0"/>
              </a:rPr>
              <a:t>1порция</a:t>
            </a: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   </a:t>
            </a:r>
            <a:r>
              <a:rPr lang="ru-RU" sz="1700" dirty="0" smtClean="0">
                <a:solidFill>
                  <a:srgbClr val="C00000"/>
                </a:solidFill>
                <a:latin typeface="Century Gothic" pitchFamily="34" charset="0"/>
              </a:rPr>
              <a:t>4 порции</a:t>
            </a:r>
            <a:endParaRPr lang="en-US" sz="19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 marL="0" lvl="3" indent="0">
              <a:buNone/>
            </a:pP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1. </a:t>
            </a:r>
            <a:r>
              <a:rPr lang="ru-RU" sz="2200" dirty="0" smtClean="0">
                <a:solidFill>
                  <a:sysClr val="windowText" lastClr="000000"/>
                </a:solidFill>
                <a:latin typeface="Century Gothic" pitchFamily="34" charset="0"/>
              </a:rPr>
              <a:t>Бананы                  1шт.         4шт.</a:t>
            </a:r>
          </a:p>
          <a:p>
            <a:pPr marL="0" lvl="3" indent="0">
              <a:buNone/>
            </a:pPr>
            <a:r>
              <a:rPr lang="ru-RU" sz="2200" dirty="0" smtClean="0">
                <a:solidFill>
                  <a:sysClr val="windowText" lastClr="000000"/>
                </a:solidFill>
                <a:latin typeface="Century Gothic" pitchFamily="34" charset="0"/>
              </a:rPr>
              <a:t>2. Мандарины          1шт.        4шт.</a:t>
            </a:r>
          </a:p>
          <a:p>
            <a:pPr marL="0" lvl="3" indent="0">
              <a:buNone/>
            </a:pPr>
            <a:r>
              <a:rPr lang="ru-RU" sz="2200" dirty="0" smtClean="0">
                <a:solidFill>
                  <a:sysClr val="windowText" lastClr="000000"/>
                </a:solidFill>
                <a:latin typeface="Century Gothic" pitchFamily="34" charset="0"/>
              </a:rPr>
              <a:t>3. Яблоки                   1шт.        4шт.</a:t>
            </a:r>
          </a:p>
          <a:p>
            <a:pPr marL="0" lvl="3" indent="0">
              <a:buNone/>
            </a:pPr>
            <a:r>
              <a:rPr lang="ru-RU" sz="2200" dirty="0" smtClean="0">
                <a:solidFill>
                  <a:sysClr val="windowText" lastClr="000000"/>
                </a:solidFill>
                <a:latin typeface="Century Gothic" pitchFamily="34" charset="0"/>
              </a:rPr>
              <a:t>4. Сливки 20%             25г.        100г.</a:t>
            </a:r>
          </a:p>
          <a:p>
            <a:pPr marL="0" lvl="3" indent="0">
              <a:buNone/>
            </a:pPr>
            <a:r>
              <a:rPr lang="ru-RU" sz="2200" dirty="0" smtClean="0">
                <a:solidFill>
                  <a:sysClr val="windowText" lastClr="000000"/>
                </a:solidFill>
                <a:latin typeface="Century Gothic" pitchFamily="34" charset="0"/>
              </a:rPr>
              <a:t>5. Ягоды (</a:t>
            </a:r>
            <a:r>
              <a:rPr lang="ru-RU" sz="1900" dirty="0" smtClean="0">
                <a:solidFill>
                  <a:sysClr val="windowText" lastClr="000000"/>
                </a:solidFill>
                <a:latin typeface="Century Gothic" pitchFamily="34" charset="0"/>
              </a:rPr>
              <a:t>клубника</a:t>
            </a:r>
            <a:r>
              <a:rPr lang="ru-RU" sz="2200" dirty="0" smtClean="0">
                <a:solidFill>
                  <a:sysClr val="windowText" lastClr="000000"/>
                </a:solidFill>
                <a:latin typeface="Century Gothic" pitchFamily="34" charset="0"/>
              </a:rPr>
              <a:t>     4шт.       16шт.</a:t>
            </a:r>
          </a:p>
          <a:p>
            <a:pPr marL="0" lvl="3" indent="0">
              <a:buNone/>
            </a:pPr>
            <a:r>
              <a:rPr lang="ru-RU" sz="1900" dirty="0" smtClean="0">
                <a:solidFill>
                  <a:sysClr val="windowText" lastClr="000000"/>
                </a:solidFill>
                <a:latin typeface="Century Gothic" pitchFamily="34" charset="0"/>
              </a:rPr>
              <a:t>малина, вишня)</a:t>
            </a:r>
          </a:p>
          <a:p>
            <a:pPr marL="0" lvl="3" indent="0">
              <a:buNone/>
            </a:pPr>
            <a:r>
              <a:rPr lang="ru-RU" sz="2200" dirty="0" smtClean="0">
                <a:solidFill>
                  <a:sysClr val="windowText" lastClr="000000"/>
                </a:solidFill>
                <a:latin typeface="Century Gothic" pitchFamily="34" charset="0"/>
              </a:rPr>
              <a:t>6. </a:t>
            </a:r>
            <a:r>
              <a:rPr lang="ru-RU" sz="2200" dirty="0">
                <a:solidFill>
                  <a:sysClr val="windowText" lastClr="000000"/>
                </a:solidFill>
                <a:latin typeface="Century Gothic" pitchFamily="34" charset="0"/>
              </a:rPr>
              <a:t>А</a:t>
            </a:r>
            <a:r>
              <a:rPr lang="ru-RU" sz="2200" dirty="0" smtClean="0">
                <a:solidFill>
                  <a:sysClr val="windowText" lastClr="000000"/>
                </a:solidFill>
                <a:latin typeface="Century Gothic" pitchFamily="34" charset="0"/>
              </a:rPr>
              <a:t>нанасы                  50г.       250г.</a:t>
            </a:r>
          </a:p>
          <a:p>
            <a:pPr marL="0" lvl="3" indent="0">
              <a:buNone/>
            </a:pPr>
            <a:r>
              <a:rPr lang="ru-RU" sz="1900" dirty="0" smtClean="0">
                <a:solidFill>
                  <a:sysClr val="windowText" lastClr="000000"/>
                </a:solidFill>
                <a:latin typeface="Century Gothic" pitchFamily="34" charset="0"/>
              </a:rPr>
              <a:t> консервированные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771800" y="2081531"/>
            <a:ext cx="52533" cy="309634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876130" y="2081531"/>
            <a:ext cx="26266" cy="309634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3" name="Содержимое 2"/>
          <p:cNvSpPr txBox="1">
            <a:spLocks/>
          </p:cNvSpPr>
          <p:nvPr/>
        </p:nvSpPr>
        <p:spPr>
          <a:xfrm>
            <a:off x="5038322" y="3967614"/>
            <a:ext cx="3651470" cy="26642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 algn="ctr">
              <a:buFont typeface="Arial" pitchFamily="34" charset="0"/>
              <a:buNone/>
            </a:pP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Приготовление: </a:t>
            </a:r>
          </a:p>
          <a:p>
            <a:pPr marL="0" lvl="3" indent="0">
              <a:buFont typeface="Arial" pitchFamily="34" charset="0"/>
              <a:buNone/>
            </a:pPr>
            <a:r>
              <a:rPr lang="ru-RU" sz="1800" dirty="0" smtClean="0">
                <a:solidFill>
                  <a:sysClr val="windowText" lastClr="000000"/>
                </a:solidFill>
                <a:latin typeface="Century Gothic" pitchFamily="34" charset="0"/>
              </a:rPr>
              <a:t>1. Фрукты вымыть, очистить от кожуры;</a:t>
            </a:r>
          </a:p>
          <a:p>
            <a:pPr marL="0" lvl="3" indent="0">
              <a:buFont typeface="Arial" pitchFamily="34" charset="0"/>
              <a:buNone/>
            </a:pPr>
            <a:r>
              <a:rPr lang="ru-RU" sz="1800" dirty="0">
                <a:solidFill>
                  <a:sysClr val="windowText" lastClr="000000"/>
                </a:solidFill>
                <a:latin typeface="Century Gothic" pitchFamily="34" charset="0"/>
              </a:rPr>
              <a:t>2</a:t>
            </a:r>
            <a:r>
              <a:rPr lang="ru-RU" sz="1800" dirty="0" smtClean="0">
                <a:solidFill>
                  <a:sysClr val="windowText" lastClr="000000"/>
                </a:solidFill>
                <a:latin typeface="Century Gothic" pitchFamily="34" charset="0"/>
              </a:rPr>
              <a:t>. Измельчить фрукты;</a:t>
            </a:r>
          </a:p>
          <a:p>
            <a:pPr marL="0" lvl="3" indent="0">
              <a:buFont typeface="Arial" pitchFamily="34" charset="0"/>
              <a:buNone/>
            </a:pPr>
            <a:r>
              <a:rPr lang="ru-RU" sz="1800" dirty="0" smtClean="0">
                <a:solidFill>
                  <a:sysClr val="windowText" lastClr="000000"/>
                </a:solidFill>
                <a:latin typeface="Century Gothic" pitchFamily="34" charset="0"/>
              </a:rPr>
              <a:t>3. Выложить в салатник</a:t>
            </a:r>
          </a:p>
          <a:p>
            <a:pPr marL="0" lvl="3" indent="0">
              <a:buFont typeface="Arial" pitchFamily="34" charset="0"/>
              <a:buNone/>
            </a:pPr>
            <a:r>
              <a:rPr lang="ru-RU" sz="1800" dirty="0" smtClean="0">
                <a:solidFill>
                  <a:sysClr val="windowText" lastClr="000000"/>
                </a:solidFill>
                <a:latin typeface="Century Gothic" pitchFamily="34" charset="0"/>
              </a:rPr>
              <a:t>4. Заправить сливками, </a:t>
            </a:r>
          </a:p>
          <a:p>
            <a:pPr marL="0" lvl="3" indent="0">
              <a:buFont typeface="Arial" pitchFamily="34" charset="0"/>
              <a:buNone/>
            </a:pPr>
            <a:r>
              <a:rPr lang="ru-RU" sz="1800" dirty="0" smtClean="0">
                <a:solidFill>
                  <a:sysClr val="windowText" lastClr="000000"/>
                </a:solidFill>
                <a:latin typeface="Century Gothic" pitchFamily="34" charset="0"/>
              </a:rPr>
              <a:t>4. Перемешать</a:t>
            </a:r>
          </a:p>
          <a:p>
            <a:pPr marL="0" lvl="3" indent="0">
              <a:buFont typeface="Arial" pitchFamily="34" charset="0"/>
              <a:buNone/>
            </a:pPr>
            <a:r>
              <a:rPr lang="ru-RU" sz="1800" dirty="0" smtClean="0">
                <a:solidFill>
                  <a:sysClr val="windowText" lastClr="000000"/>
                </a:solidFill>
                <a:latin typeface="Century Gothic" pitchFamily="34" charset="0"/>
              </a:rPr>
              <a:t>5. Украсить ягодами.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79512" y="1128623"/>
            <a:ext cx="4827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8" lvl="3" indent="0" algn="ctr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Century Gothic" pitchFamily="34" charset="0"/>
              </a:rPr>
              <a:t>Салат </a:t>
            </a:r>
            <a:r>
              <a:rPr lang="ru-RU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из фруктов «Нежность»; </a:t>
            </a:r>
            <a:endParaRPr lang="ru-RU" sz="2400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92279" y="1128623"/>
            <a:ext cx="1932485" cy="1665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Объект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8557" y="2276872"/>
            <a:ext cx="1991235" cy="1460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63673"/>
            <a:ext cx="6984776" cy="1539859"/>
          </a:xfrm>
        </p:spPr>
        <p:txBody>
          <a:bodyPr>
            <a:normAutofit/>
          </a:bodyPr>
          <a:lstStyle/>
          <a:p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2.Технологический этап</a:t>
            </a:r>
            <a:b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28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2.1. Технология приготовления </a:t>
            </a:r>
            <a:r>
              <a:rPr lang="ru-RU" sz="28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блюда</a:t>
            </a:r>
            <a:endParaRPr lang="ru-RU" sz="2800" i="1" dirty="0">
              <a:latin typeface="Century Gothic" panose="020B0502020202020204" pitchFamily="34" charset="0"/>
            </a:endParaRPr>
          </a:p>
        </p:txBody>
      </p:sp>
      <p:sp>
        <p:nvSpPr>
          <p:cNvPr id="5124" name="Text Box 4"/>
          <p:cNvSpPr txBox="1">
            <a:spLocks noChangeArrowheads="1" noChangeShapeType="1"/>
          </p:cNvSpPr>
          <p:nvPr/>
        </p:nvSpPr>
        <p:spPr bwMode="auto">
          <a:xfrm>
            <a:off x="5292080" y="1714488"/>
            <a:ext cx="2664296" cy="2365586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20495" y="1903982"/>
            <a:ext cx="3863473" cy="2749154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90488" lvl="3" indent="0">
              <a:buNone/>
            </a:pP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             Норма продуктов:</a:t>
            </a:r>
          </a:p>
          <a:p>
            <a:pPr marL="90488" lvl="3" indent="0">
              <a:buNone/>
            </a:pP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                               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1порция</a:t>
            </a:r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     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4 порции</a:t>
            </a:r>
            <a:endParaRPr lang="ru-RU" dirty="0">
              <a:solidFill>
                <a:srgbClr val="C00000"/>
              </a:solidFill>
              <a:latin typeface="Century Gothic" pitchFamily="34" charset="0"/>
            </a:endParaRPr>
          </a:p>
          <a:p>
            <a:pPr marL="90488" lvl="3" indent="0">
              <a:buNone/>
            </a:pPr>
            <a:r>
              <a:rPr lang="ru-RU" sz="2100" dirty="0" smtClean="0">
                <a:latin typeface="Century Gothic" pitchFamily="34" charset="0"/>
              </a:rPr>
              <a:t>1. Яйца                   2шт.     8 шт.</a:t>
            </a:r>
            <a:endParaRPr lang="ru-RU" sz="2100" dirty="0">
              <a:latin typeface="Century Gothic" pitchFamily="34" charset="0"/>
            </a:endParaRPr>
          </a:p>
          <a:p>
            <a:pPr marL="90488" lvl="3" indent="0">
              <a:buNone/>
            </a:pPr>
            <a:r>
              <a:rPr lang="ru-RU" sz="2100" dirty="0" smtClean="0">
                <a:latin typeface="Century Gothic" pitchFamily="34" charset="0"/>
              </a:rPr>
              <a:t>2. Масло               20г.</a:t>
            </a:r>
            <a:r>
              <a:rPr lang="ru-RU" sz="2100" dirty="0">
                <a:latin typeface="Century Gothic" pitchFamily="34" charset="0"/>
              </a:rPr>
              <a:t> </a:t>
            </a:r>
            <a:r>
              <a:rPr lang="ru-RU" sz="2100" dirty="0" smtClean="0">
                <a:latin typeface="Century Gothic" pitchFamily="34" charset="0"/>
              </a:rPr>
              <a:t>      80г</a:t>
            </a:r>
            <a:r>
              <a:rPr lang="ru-RU" sz="2100" dirty="0">
                <a:latin typeface="Century Gothic" pitchFamily="34" charset="0"/>
              </a:rPr>
              <a:t>.</a:t>
            </a:r>
            <a:endParaRPr lang="ru-RU" sz="2100" dirty="0" smtClean="0">
              <a:latin typeface="Century Gothic" pitchFamily="34" charset="0"/>
            </a:endParaRPr>
          </a:p>
          <a:p>
            <a:pPr marL="90488" lvl="3" indent="0">
              <a:buNone/>
            </a:pPr>
            <a:r>
              <a:rPr lang="ru-RU" sz="2100" dirty="0" smtClean="0">
                <a:latin typeface="Century Gothic" pitchFamily="34" charset="0"/>
              </a:rPr>
              <a:t> </a:t>
            </a:r>
            <a:r>
              <a:rPr lang="ru-RU" sz="1900" dirty="0" smtClean="0">
                <a:solidFill>
                  <a:sysClr val="windowText" lastClr="000000"/>
                </a:solidFill>
                <a:latin typeface="Century Gothic" pitchFamily="34" charset="0"/>
              </a:rPr>
              <a:t>Оливковое</a:t>
            </a:r>
          </a:p>
          <a:p>
            <a:pPr marL="90488" lvl="3" indent="0">
              <a:buNone/>
            </a:pPr>
            <a:r>
              <a:rPr lang="ru-RU" sz="2100" dirty="0" smtClean="0">
                <a:latin typeface="Century Gothic" pitchFamily="34" charset="0"/>
              </a:rPr>
              <a:t>3. Молоко              40г.      160г</a:t>
            </a:r>
          </a:p>
          <a:p>
            <a:pPr marL="90488" lvl="3" indent="0">
              <a:buNone/>
            </a:pPr>
            <a:r>
              <a:rPr lang="ru-RU" sz="2100" dirty="0" smtClean="0">
                <a:latin typeface="Century Gothic" pitchFamily="34" charset="0"/>
              </a:rPr>
              <a:t>4. Помидоры       0,5шт.    2 шт.</a:t>
            </a:r>
          </a:p>
          <a:p>
            <a:pPr marL="90488" lvl="3" indent="0">
              <a:buNone/>
            </a:pPr>
            <a:r>
              <a:rPr lang="ru-RU" sz="2100" dirty="0" smtClean="0">
                <a:latin typeface="Century Gothic" pitchFamily="34" charset="0"/>
              </a:rPr>
              <a:t>5. Зелень                 5г          25г</a:t>
            </a:r>
            <a:endParaRPr lang="ru-RU" sz="2100" dirty="0">
              <a:latin typeface="Century Gothic" pitchFamily="34" charset="0"/>
            </a:endParaRPr>
          </a:p>
          <a:p>
            <a:pPr marL="90488" lvl="3" indent="0">
              <a:buNone/>
            </a:pPr>
            <a:r>
              <a:rPr lang="ru-RU" sz="2100" dirty="0" smtClean="0">
                <a:latin typeface="Century Gothic" pitchFamily="34" charset="0"/>
              </a:rPr>
              <a:t>3. Соль, специи   </a:t>
            </a:r>
            <a:r>
              <a:rPr lang="ru-RU" sz="1900" dirty="0" smtClean="0">
                <a:latin typeface="Century Gothic" pitchFamily="34" charset="0"/>
              </a:rPr>
              <a:t>  1г .           5г.</a:t>
            </a:r>
            <a:endParaRPr lang="ru-RU" sz="1900" dirty="0">
              <a:latin typeface="Century Gothic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500853" y="2492896"/>
            <a:ext cx="0" cy="20549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275856" y="2492896"/>
            <a:ext cx="0" cy="20549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88024" y="1540917"/>
            <a:ext cx="4036884" cy="50783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90488" lvl="3" algn="ctr">
              <a:buNone/>
            </a:pPr>
            <a:r>
              <a:rPr lang="ru-RU" dirty="0">
                <a:solidFill>
                  <a:srgbClr val="C00000"/>
                </a:solidFill>
                <a:latin typeface="Century Gothic" pitchFamily="34" charset="0"/>
              </a:rPr>
              <a:t>Приготовление:</a:t>
            </a:r>
            <a:endParaRPr lang="ru-RU" dirty="0" smtClean="0">
              <a:latin typeface="Century Gothic" pitchFamily="34" charset="0"/>
            </a:endParaRPr>
          </a:p>
          <a:p>
            <a:pPr marL="433388" lvl="3" indent="-342900">
              <a:buAutoNum type="arabicPeriod"/>
            </a:pPr>
            <a:r>
              <a:rPr lang="ru-RU" dirty="0" smtClean="0">
                <a:latin typeface="Century Gothic" pitchFamily="34" charset="0"/>
              </a:rPr>
              <a:t>Взбить яйца с молоком.</a:t>
            </a:r>
          </a:p>
          <a:p>
            <a:pPr marL="433388" lvl="3" indent="-342900">
              <a:buAutoNum type="arabicPeriod"/>
            </a:pPr>
            <a:r>
              <a:rPr lang="ru-RU" dirty="0" smtClean="0">
                <a:latin typeface="Century Gothic" pitchFamily="34" charset="0"/>
              </a:rPr>
              <a:t>Добавить специи и соль. </a:t>
            </a:r>
          </a:p>
          <a:p>
            <a:pPr marL="90488" lvl="3">
              <a:buNone/>
            </a:pPr>
            <a:r>
              <a:rPr lang="ru-RU" dirty="0" smtClean="0">
                <a:latin typeface="Century Gothic" pitchFamily="34" charset="0"/>
              </a:rPr>
              <a:t>3. Раскалить   </a:t>
            </a:r>
            <a:r>
              <a:rPr lang="ru-RU" dirty="0">
                <a:latin typeface="Century Gothic" pitchFamily="34" charset="0"/>
              </a:rPr>
              <a:t>сковороду.</a:t>
            </a:r>
          </a:p>
          <a:p>
            <a:pPr marL="90488" lvl="3">
              <a:buNone/>
            </a:pPr>
            <a:r>
              <a:rPr lang="ru-RU" dirty="0" smtClean="0">
                <a:latin typeface="Century Gothic" pitchFamily="34" charset="0"/>
              </a:rPr>
              <a:t>4. Налить на сковороду масло.</a:t>
            </a:r>
            <a:endParaRPr lang="ru-RU" dirty="0">
              <a:latin typeface="Century Gothic" pitchFamily="34" charset="0"/>
            </a:endParaRPr>
          </a:p>
          <a:p>
            <a:pPr marL="90488" lvl="3">
              <a:buNone/>
            </a:pPr>
            <a:r>
              <a:rPr lang="ru-RU" dirty="0" smtClean="0">
                <a:latin typeface="Century Gothic" pitchFamily="34" charset="0"/>
              </a:rPr>
              <a:t>5. Вылить яично-молочную смесь на сковороду. Убавить огонь</a:t>
            </a:r>
          </a:p>
          <a:p>
            <a:pPr marL="90488" lvl="3">
              <a:buNone/>
            </a:pPr>
            <a:r>
              <a:rPr lang="ru-RU" dirty="0" smtClean="0">
                <a:latin typeface="Century Gothic" pitchFamily="34" charset="0"/>
              </a:rPr>
              <a:t>6. Готовить до полуготовности, накрыв крышкой.</a:t>
            </a:r>
            <a:endParaRPr lang="ru-RU" dirty="0">
              <a:latin typeface="Century Gothic" pitchFamily="34" charset="0"/>
            </a:endParaRPr>
          </a:p>
          <a:p>
            <a:pPr marL="90488" lvl="3">
              <a:buNone/>
            </a:pPr>
            <a:r>
              <a:rPr lang="ru-RU" dirty="0" smtClean="0">
                <a:latin typeface="Century Gothic" pitchFamily="34" charset="0"/>
              </a:rPr>
              <a:t>4. Нарезать ломтиками помидоры и зелень. Выложить их на сковороду.</a:t>
            </a:r>
          </a:p>
          <a:p>
            <a:pPr marL="90488" lvl="3">
              <a:buNone/>
            </a:pPr>
            <a:r>
              <a:rPr lang="ru-RU" dirty="0" smtClean="0">
                <a:latin typeface="Century Gothic" pitchFamily="34" charset="0"/>
              </a:rPr>
              <a:t>5. Жарить до готовности.</a:t>
            </a:r>
          </a:p>
          <a:p>
            <a:pPr marL="90488" lvl="3">
              <a:buNone/>
            </a:pPr>
            <a:r>
              <a:rPr lang="ru-RU" dirty="0" smtClean="0">
                <a:latin typeface="Century Gothic" pitchFamily="34" charset="0"/>
              </a:rPr>
              <a:t>6. Готовый омлет выложить на блюдо, скатать рулетом и разрезать на порции. </a:t>
            </a:r>
            <a:endParaRPr lang="ru-RU" dirty="0">
              <a:latin typeface="Century Gothic" pitchFamily="34" charset="0"/>
            </a:endParaRP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11560" y="1417339"/>
            <a:ext cx="2849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Омлетный </a:t>
            </a:r>
            <a:r>
              <a:rPr lang="ru-RU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рулет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7801" y="4678114"/>
            <a:ext cx="1668860" cy="1268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8080" y="5067170"/>
            <a:ext cx="1537936" cy="1484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791" y="5182051"/>
            <a:ext cx="1070842" cy="1271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404664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2.Технологический этап</a:t>
            </a:r>
            <a:b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24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2.1. Технология приготовления </a:t>
            </a:r>
            <a:r>
              <a:rPr lang="ru-RU" sz="24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блюда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338941"/>
            <a:ext cx="38726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Горячие бутерброды с колбасой и сыром</a:t>
            </a:r>
            <a:endParaRPr lang="ru-RU" sz="2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7329" y="2339983"/>
            <a:ext cx="4320480" cy="172354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90488" lvl="3" indent="0">
              <a:buNone/>
            </a:pP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                Норма </a:t>
            </a:r>
            <a:r>
              <a:rPr lang="ru-RU" dirty="0">
                <a:solidFill>
                  <a:srgbClr val="C00000"/>
                </a:solidFill>
                <a:latin typeface="Century Gothic" pitchFamily="34" charset="0"/>
              </a:rPr>
              <a:t>продуктов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:</a:t>
            </a:r>
          </a:p>
          <a:p>
            <a:pPr marL="90488" lvl="3" indent="0">
              <a:buNone/>
            </a:pP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                          </a:t>
            </a:r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1порция     4 порции </a:t>
            </a:r>
            <a:endParaRPr lang="ru-RU" dirty="0" smtClean="0">
              <a:solidFill>
                <a:sysClr val="windowText" lastClr="000000"/>
              </a:solidFill>
              <a:latin typeface="Century Gothic" pitchFamily="34" charset="0"/>
            </a:endParaRPr>
          </a:p>
          <a:p>
            <a:pPr marL="433388" lvl="3" indent="-342900">
              <a:buAutoNum type="arabicPeriod"/>
            </a:pPr>
            <a:r>
              <a:rPr lang="ru-RU" dirty="0">
                <a:solidFill>
                  <a:sysClr val="windowText" lastClr="000000"/>
                </a:solidFill>
                <a:latin typeface="Century Gothic" pitchFamily="34" charset="0"/>
              </a:rPr>
              <a:t>Б</a:t>
            </a: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улка            0,5 шт.</a:t>
            </a:r>
            <a:r>
              <a:rPr lang="ru-RU" sz="1600" dirty="0" smtClean="0">
                <a:solidFill>
                  <a:sysClr val="windowText" lastClr="000000"/>
                </a:solidFill>
                <a:latin typeface="Century Gothic" pitchFamily="34" charset="0"/>
              </a:rPr>
              <a:t>     </a:t>
            </a: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2 шт.</a:t>
            </a:r>
            <a:endParaRPr lang="ru-RU" sz="1600" dirty="0" smtClean="0">
              <a:solidFill>
                <a:sysClr val="windowText" lastClr="000000"/>
              </a:solidFill>
              <a:latin typeface="Century Gothic" pitchFamily="34" charset="0"/>
            </a:endParaRPr>
          </a:p>
          <a:p>
            <a:pPr marL="90488" lvl="3"/>
            <a:r>
              <a:rPr lang="ru-RU" sz="1600" dirty="0" smtClean="0">
                <a:solidFill>
                  <a:sysClr val="windowText" lastClr="000000"/>
                </a:solidFill>
                <a:latin typeface="Century Gothic" pitchFamily="34" charset="0"/>
              </a:rPr>
              <a:t>порционная</a:t>
            </a:r>
          </a:p>
          <a:p>
            <a:pPr marL="90488" lvl="3"/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2. Колбаса         50г.          20г.</a:t>
            </a:r>
          </a:p>
          <a:p>
            <a:pPr marL="90488" lvl="3"/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3. Сыр                  20г.    </a:t>
            </a:r>
            <a:r>
              <a:rPr lang="ru-RU" sz="1600" dirty="0" smtClean="0">
                <a:solidFill>
                  <a:sysClr val="windowText" lastClr="000000"/>
                </a:solidFill>
                <a:latin typeface="Century Gothic" pitchFamily="34" charset="0"/>
              </a:rPr>
              <a:t>    </a:t>
            </a:r>
            <a:r>
              <a:rPr lang="ru-RU" dirty="0">
                <a:solidFill>
                  <a:sysClr val="windowText" lastClr="000000"/>
                </a:solidFill>
                <a:latin typeface="Century Gothic" pitchFamily="34" charset="0"/>
              </a:rPr>
              <a:t> </a:t>
            </a: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 80г.</a:t>
            </a:r>
            <a:endParaRPr lang="ru-RU" sz="1600" dirty="0" smtClean="0">
              <a:solidFill>
                <a:sysClr val="windowText" lastClr="000000"/>
              </a:solidFill>
              <a:latin typeface="Century Gothic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411760" y="2813830"/>
            <a:ext cx="0" cy="11384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491880" y="2813830"/>
            <a:ext cx="0" cy="11384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27984" y="4149080"/>
            <a:ext cx="4320480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Приготовление: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Century Gothic" panose="020B0502020202020204" pitchFamily="34" charset="0"/>
              </a:rPr>
              <a:t>Разрезать булки пополам.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Century Gothic" panose="020B0502020202020204" pitchFamily="34" charset="0"/>
              </a:rPr>
              <a:t>Нарезать колбасу кружочками 0,7 см.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Century Gothic" panose="020B0502020202020204" pitchFamily="34" charset="0"/>
              </a:rPr>
              <a:t>Натереть сыр на крупной тёрке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Century Gothic" panose="020B0502020202020204" pitchFamily="34" charset="0"/>
              </a:rPr>
              <a:t>Уложить на булку колбасу, засыпать сыром и поставить в микроволновую печь на 1мин.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1732" y="1675387"/>
            <a:ext cx="2884056" cy="2276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221088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830137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0965"/>
            <a:ext cx="8229600" cy="1498178"/>
          </a:xfrm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2.Технологический этап</a:t>
            </a:r>
            <a:br>
              <a:rPr lang="ru-RU" sz="32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2.1. Технология приготовления </a:t>
            </a:r>
            <a:br>
              <a:rPr lang="ru-RU" sz="31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блюда</a:t>
            </a:r>
            <a:endParaRPr lang="ru-RU" sz="3200" b="1" i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6647" y="1900824"/>
            <a:ext cx="4003345" cy="2003417"/>
          </a:xfr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342900" lvl="3" indent="-342900" algn="ctr">
              <a:buNone/>
            </a:pPr>
            <a:r>
              <a:rPr lang="ru-RU" dirty="0">
                <a:solidFill>
                  <a:srgbClr val="C00000"/>
                </a:solidFill>
                <a:latin typeface="Century Gothic" pitchFamily="34" charset="0"/>
              </a:rPr>
              <a:t>Норма продуктов: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C00000"/>
                </a:solidFill>
                <a:latin typeface="Century Gothic" pitchFamily="34" charset="0"/>
              </a:rPr>
              <a:t>                  1порция  5 </a:t>
            </a:r>
            <a:r>
              <a:rPr lang="ru-RU" sz="2000" dirty="0">
                <a:solidFill>
                  <a:srgbClr val="C00000"/>
                </a:solidFill>
                <a:latin typeface="Century Gothic" pitchFamily="34" charset="0"/>
              </a:rPr>
              <a:t>порций</a:t>
            </a:r>
            <a:endParaRPr lang="ru-RU" sz="20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1. Заварка          5г                25г  </a:t>
            </a:r>
          </a:p>
          <a:p>
            <a:pPr marL="0" lvl="3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2. Сахар             20г              100г</a:t>
            </a:r>
          </a:p>
          <a:p>
            <a:pPr marL="0" lvl="3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3. Вода               250г             750г</a:t>
            </a:r>
          </a:p>
          <a:p>
            <a:pPr marL="0" lvl="3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4. Лимон              5г                25г</a:t>
            </a:r>
          </a:p>
        </p:txBody>
      </p:sp>
      <p:sp>
        <p:nvSpPr>
          <p:cNvPr id="5124" name="Text Box 4"/>
          <p:cNvSpPr txBox="1">
            <a:spLocks noChangeArrowheads="1" noChangeShapeType="1"/>
          </p:cNvSpPr>
          <p:nvPr/>
        </p:nvSpPr>
        <p:spPr bwMode="auto">
          <a:xfrm>
            <a:off x="3635896" y="3889566"/>
            <a:ext cx="5040560" cy="23042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ru-RU" dirty="0" smtClean="0">
                <a:latin typeface="Century Gothic" pitchFamily="34" charset="0"/>
              </a:rPr>
              <a:t>1. Вскипятить </a:t>
            </a:r>
            <a:r>
              <a:rPr lang="ru-RU" dirty="0">
                <a:latin typeface="Century Gothic" pitchFamily="34" charset="0"/>
              </a:rPr>
              <a:t>воду</a:t>
            </a:r>
            <a:r>
              <a:rPr lang="ru-RU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Century Gothic" pitchFamily="34" charset="0"/>
              </a:rPr>
              <a:t>2. Прогреть заварной чайник, ополоснув его кипятком.</a:t>
            </a:r>
            <a:endParaRPr lang="ru-RU" dirty="0">
              <a:latin typeface="Century Gothic" pitchFamily="34" charset="0"/>
            </a:endParaRPr>
          </a:p>
          <a:p>
            <a:pPr>
              <a:buNone/>
            </a:pPr>
            <a:r>
              <a:rPr lang="ru-RU" dirty="0" smtClean="0">
                <a:latin typeface="Century Gothic" pitchFamily="34" charset="0"/>
              </a:rPr>
              <a:t>3. Всыпать </a:t>
            </a:r>
            <a:r>
              <a:rPr lang="ru-RU" dirty="0">
                <a:latin typeface="Century Gothic" pitchFamily="34" charset="0"/>
              </a:rPr>
              <a:t>чай в заварочный чайник.</a:t>
            </a:r>
          </a:p>
          <a:p>
            <a:pPr>
              <a:buNone/>
            </a:pPr>
            <a:r>
              <a:rPr lang="ru-RU" dirty="0" smtClean="0">
                <a:latin typeface="Century Gothic" pitchFamily="34" charset="0"/>
              </a:rPr>
              <a:t>4. Залить </a:t>
            </a:r>
            <a:r>
              <a:rPr lang="ru-RU" dirty="0">
                <a:latin typeface="Century Gothic" pitchFamily="34" charset="0"/>
              </a:rPr>
              <a:t>чайник кипятком </a:t>
            </a:r>
            <a:r>
              <a:rPr lang="ru-RU" dirty="0" smtClean="0">
                <a:latin typeface="Century Gothic" pitchFamily="34" charset="0"/>
              </a:rPr>
              <a:t>100г</a:t>
            </a:r>
            <a:r>
              <a:rPr lang="ru-RU" dirty="0"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Century Gothic" pitchFamily="34" charset="0"/>
              </a:rPr>
              <a:t>5. Дать </a:t>
            </a:r>
            <a:r>
              <a:rPr lang="ru-RU" dirty="0">
                <a:latin typeface="Century Gothic" pitchFamily="34" charset="0"/>
              </a:rPr>
              <a:t>настоятся 5-10мин.</a:t>
            </a:r>
          </a:p>
          <a:p>
            <a:pPr>
              <a:buNone/>
            </a:pPr>
            <a:r>
              <a:rPr lang="ru-RU" dirty="0" smtClean="0">
                <a:latin typeface="Century Gothic" pitchFamily="34" charset="0"/>
              </a:rPr>
              <a:t>6. Налить </a:t>
            </a:r>
            <a:r>
              <a:rPr lang="ru-RU" dirty="0">
                <a:latin typeface="Century Gothic" pitchFamily="34" charset="0"/>
              </a:rPr>
              <a:t>в кружку </a:t>
            </a:r>
            <a:r>
              <a:rPr lang="ru-RU" dirty="0" smtClean="0">
                <a:latin typeface="Century Gothic" pitchFamily="34" charset="0"/>
              </a:rPr>
              <a:t>заварки, долить </a:t>
            </a:r>
            <a:r>
              <a:rPr lang="ru-RU" dirty="0">
                <a:latin typeface="Century Gothic" pitchFamily="34" charset="0"/>
              </a:rPr>
              <a:t>кипятка. </a:t>
            </a:r>
          </a:p>
          <a:p>
            <a:pPr>
              <a:buNone/>
            </a:pPr>
            <a:r>
              <a:rPr lang="ru-RU" dirty="0" smtClean="0">
                <a:latin typeface="Century Gothic" pitchFamily="34" charset="0"/>
              </a:rPr>
              <a:t>7. Добавить </a:t>
            </a:r>
            <a:r>
              <a:rPr lang="ru-RU" dirty="0">
                <a:latin typeface="Century Gothic" pitchFamily="34" charset="0"/>
              </a:rPr>
              <a:t>сахар по вкусу.</a:t>
            </a:r>
          </a:p>
        </p:txBody>
      </p:sp>
      <p:pic>
        <p:nvPicPr>
          <p:cNvPr id="5126" name="Picture 6" descr="j0107748"/>
          <p:cNvPicPr preferRelativeResize="0">
            <a:picLocks noChangeArrowheads="1" noChangeShapeType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8851900" y="6570663"/>
            <a:ext cx="392113" cy="192087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958878" y="1404355"/>
            <a:ext cx="7617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0070C0"/>
                </a:solidFill>
                <a:latin typeface="Century Gothic" pitchFamily="34" charset="0"/>
              </a:rPr>
              <a:t>Чай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07704" y="2348880"/>
            <a:ext cx="0" cy="13681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059832" y="2348880"/>
            <a:ext cx="0" cy="13681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672336"/>
            <a:ext cx="2801673" cy="18643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Объект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733" y="4012882"/>
            <a:ext cx="2610290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Вот как всё получилось!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6728" y="2492896"/>
            <a:ext cx="5220072" cy="3915054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417638"/>
            <a:ext cx="4475589" cy="3356692"/>
          </a:xfrm>
        </p:spPr>
      </p:pic>
    </p:spTree>
    <p:extLst>
      <p:ext uri="{BB962C8B-B14F-4D97-AF65-F5344CB8AC3E}">
        <p14:creationId xmlns:p14="http://schemas.microsoft.com/office/powerpoint/2010/main" val="4119954815"/>
      </p:ext>
    </p:extLst>
  </p:cSld>
  <p:clrMapOvr>
    <a:masterClrMapping/>
  </p:clrMapOvr>
  <p:transition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1"/>
          <p:cNvSpPr>
            <a:spLocks noGrp="1" noChangeArrowheads="1" noChangeShapeType="1"/>
          </p:cNvSpPr>
          <p:nvPr>
            <p:ph idx="1"/>
          </p:nvPr>
        </p:nvSpPr>
        <p:spPr bwMode="auto">
          <a:xfrm>
            <a:off x="428596" y="428604"/>
            <a:ext cx="8372476" cy="6143668"/>
          </a:xfrm>
          <a:prstGeom prst="rect">
            <a:avLst/>
          </a:prstGeom>
          <a:solidFill>
            <a:schemeClr val="bg1"/>
          </a:solidFill>
          <a:ln w="38100" algn="in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2">
              <a:buNone/>
            </a:pPr>
            <a:r>
              <a:rPr lang="ru-RU" dirty="0" smtClean="0">
                <a:latin typeface="Book Antiqua" pitchFamily="18" charset="0"/>
              </a:rPr>
              <a:t> </a:t>
            </a:r>
          </a:p>
          <a:p>
            <a:pPr lvl="2" algn="ctr">
              <a:buNone/>
            </a:pP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3.Заключительный этап</a:t>
            </a:r>
          </a:p>
          <a:p>
            <a:pPr lvl="2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3.1.Экологическая оценка продуктов</a:t>
            </a:r>
            <a:endParaRPr lang="ru-RU" sz="32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ctangle 53"/>
          <p:cNvSpPr>
            <a:spLocks noGrp="1" noChangeArrowheads="1" noChangeShapeType="1"/>
          </p:cNvSpPr>
          <p:nvPr>
            <p:ph type="title"/>
          </p:nvPr>
        </p:nvSpPr>
        <p:spPr bwMode="auto">
          <a:xfrm>
            <a:off x="1187624" y="2143116"/>
            <a:ext cx="7272808" cy="4143406"/>
          </a:xfrm>
          <a:prstGeom prst="rect">
            <a:avLst/>
          </a:prstGeom>
          <a:solidFill>
            <a:schemeClr val="bg1"/>
          </a:solidFill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ru-RU" sz="2400" i="1" dirty="0" smtClean="0">
                <a:latin typeface="Century" pitchFamily="18" charset="0"/>
              </a:rPr>
              <a:t>    </a:t>
            </a:r>
            <a:r>
              <a:rPr lang="ru-RU" sz="2400" i="1" dirty="0" smtClean="0">
                <a:latin typeface="Century Gothic" panose="020B0502020202020204" pitchFamily="34" charset="0"/>
              </a:rPr>
              <a:t>Блюда приготовлены из </a:t>
            </a:r>
            <a:r>
              <a:rPr lang="ru-RU" sz="2400" b="1" i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экологически чистых продуктов</a:t>
            </a:r>
            <a:r>
              <a:rPr lang="ru-RU" sz="24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ru-RU" sz="2400" i="1" dirty="0" smtClean="0">
                <a:latin typeface="Century Gothic" panose="020B0502020202020204" pitchFamily="34" charset="0"/>
              </a:rPr>
              <a:t>о чём говорит наличие на упаковке товаров маркировки «</a:t>
            </a:r>
            <a:r>
              <a:rPr lang="ru-RU" sz="2400" i="1" dirty="0">
                <a:latin typeface="Century Gothic" panose="020B0502020202020204" pitchFamily="34" charset="0"/>
              </a:rPr>
              <a:t>Эко» без </a:t>
            </a:r>
            <a:r>
              <a:rPr lang="ru-RU" sz="2400" i="1" dirty="0" smtClean="0">
                <a:latin typeface="Century Gothic" panose="020B0502020202020204" pitchFamily="34" charset="0"/>
              </a:rPr>
              <a:t>ГМО;</a:t>
            </a:r>
            <a:r>
              <a:rPr lang="ru-RU" sz="24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ru-RU" sz="2400" b="1" i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овощи</a:t>
            </a:r>
            <a:r>
              <a:rPr lang="ru-RU" sz="2400" i="1" dirty="0" smtClean="0">
                <a:latin typeface="Century Gothic" panose="020B0502020202020204" pitchFamily="34" charset="0"/>
              </a:rPr>
              <a:t> куплены на фермерском рынке. Для заварки используем крупнолистовой чай в котором содержится мало пыли и посторонних примесей. Все продукты свежие с маркировкой срока годности и даты изготовления.</a:t>
            </a:r>
            <a:br>
              <a:rPr lang="ru-RU" sz="2400" i="1" dirty="0" smtClean="0">
                <a:latin typeface="Century Gothic" panose="020B0502020202020204" pitchFamily="34" charset="0"/>
              </a:rPr>
            </a:br>
            <a:r>
              <a:rPr lang="ru-RU" sz="2400" i="1" dirty="0" smtClean="0">
                <a:latin typeface="Century Gothic" panose="020B0502020202020204" pitchFamily="34" charset="0"/>
              </a:rPr>
              <a:t>      Процесс приготовления блюд проходил с соблюдением санитарно-гигиенических норм, и правил безопасности при кулинарных работ</a:t>
            </a:r>
            <a:r>
              <a:rPr lang="ru-RU" sz="2400" dirty="0" smtClean="0">
                <a:latin typeface="Century Gothic" panose="020B0502020202020204" pitchFamily="34" charset="0"/>
              </a:rPr>
              <a:t>ах.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pic>
        <p:nvPicPr>
          <p:cNvPr id="11" name="Picture 6" descr="1572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4290"/>
            <a:ext cx="99060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49"/>
          <p:cNvSpPr>
            <a:spLocks noGrp="1" noChangeArrowheads="1" noChangeShapeType="1"/>
          </p:cNvSpPr>
          <p:nvPr>
            <p:ph idx="1"/>
          </p:nvPr>
        </p:nvSpPr>
        <p:spPr bwMode="auto">
          <a:xfrm>
            <a:off x="321439" y="241458"/>
            <a:ext cx="8501122" cy="6357982"/>
          </a:xfrm>
          <a:prstGeom prst="rect">
            <a:avLst/>
          </a:prstGeom>
          <a:solidFill>
            <a:schemeClr val="bg1"/>
          </a:solidFill>
          <a:ln w="38100" algn="in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</a:t>
            </a:r>
            <a:r>
              <a:rPr lang="ru-RU" b="1" dirty="0" smtClean="0"/>
              <a:t>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</a:rPr>
              <a:t>Содержание</a:t>
            </a:r>
          </a:p>
          <a:p>
            <a:pPr lvl="1"/>
            <a:r>
              <a:rPr lang="ru-RU" sz="1400" b="1" i="1" dirty="0" smtClean="0">
                <a:latin typeface="Century Gothic" panose="020B0502020202020204" pitchFamily="34" charset="0"/>
              </a:rPr>
              <a:t>  </a:t>
            </a:r>
            <a:r>
              <a:rPr lang="ru-RU" sz="20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1.Поисковый этап</a:t>
            </a:r>
          </a:p>
          <a:p>
            <a:pPr lvl="1"/>
            <a:r>
              <a:rPr lang="ru-RU" sz="2000" i="1" dirty="0" smtClean="0">
                <a:latin typeface="Century Gothic" panose="020B0502020202020204" pitchFamily="34" charset="0"/>
              </a:rPr>
              <a:t>1.1.Обоснование выбора темы проекта</a:t>
            </a:r>
          </a:p>
          <a:p>
            <a:pPr lvl="1"/>
            <a:r>
              <a:rPr lang="ru-RU" sz="2000" i="1" dirty="0" smtClean="0">
                <a:latin typeface="Century Gothic" panose="020B0502020202020204" pitchFamily="34" charset="0"/>
              </a:rPr>
              <a:t>1.2.Цели и задачи проекта</a:t>
            </a:r>
          </a:p>
          <a:p>
            <a:pPr lvl="1"/>
            <a:r>
              <a:rPr lang="ru-RU" sz="2000" i="1" dirty="0" smtClean="0">
                <a:latin typeface="Century Gothic" panose="020B0502020202020204" pitchFamily="34" charset="0"/>
              </a:rPr>
              <a:t>1.3.Иследование. Выбор наилучшего варианта</a:t>
            </a:r>
          </a:p>
          <a:p>
            <a:pPr lvl="1"/>
            <a:r>
              <a:rPr lang="ru-RU" sz="20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2.Технологический этап</a:t>
            </a:r>
          </a:p>
          <a:p>
            <a:pPr lvl="1"/>
            <a:r>
              <a:rPr lang="ru-RU" sz="2000" i="1" dirty="0" smtClean="0">
                <a:latin typeface="Century Gothic" panose="020B0502020202020204" pitchFamily="34" charset="0"/>
              </a:rPr>
              <a:t>2.1.Технология приготовления блюда</a:t>
            </a:r>
          </a:p>
          <a:p>
            <a:pPr lvl="1"/>
            <a:r>
              <a:rPr lang="ru-RU" sz="2000" i="1" dirty="0" smtClean="0">
                <a:latin typeface="Century Gothic" panose="020B0502020202020204" pitchFamily="34" charset="0"/>
              </a:rPr>
              <a:t>2.2.Расчет расхода продуктов</a:t>
            </a:r>
          </a:p>
          <a:p>
            <a:pPr lvl="1"/>
            <a:r>
              <a:rPr lang="ru-RU" sz="20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3.Заключительный этап</a:t>
            </a:r>
          </a:p>
          <a:p>
            <a:pPr lvl="1"/>
            <a:r>
              <a:rPr lang="ru-RU" sz="2000" i="1" dirty="0" smtClean="0">
                <a:latin typeface="Century Gothic" panose="020B0502020202020204" pitchFamily="34" charset="0"/>
              </a:rPr>
              <a:t>3.1.Экологическая оценка продуктов</a:t>
            </a:r>
          </a:p>
          <a:p>
            <a:pPr lvl="1"/>
            <a:r>
              <a:rPr lang="ru-RU" sz="2000" i="1" dirty="0" smtClean="0">
                <a:latin typeface="Century Gothic" panose="020B0502020202020204" pitchFamily="34" charset="0"/>
              </a:rPr>
              <a:t>3.2.Экспертная оценка и самооценка проекта</a:t>
            </a:r>
          </a:p>
          <a:p>
            <a:pPr lvl="1"/>
            <a:r>
              <a:rPr lang="ru-RU" sz="20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Список  источников информации</a:t>
            </a:r>
          </a:p>
          <a:p>
            <a:endParaRPr lang="ru-RU" b="1" i="1" dirty="0">
              <a:latin typeface="Century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1"/>
          <p:cNvSpPr>
            <a:spLocks noGrp="1" noChangeArrowheads="1" noChangeShapeType="1"/>
          </p:cNvSpPr>
          <p:nvPr>
            <p:ph idx="1"/>
          </p:nvPr>
        </p:nvSpPr>
        <p:spPr bwMode="auto">
          <a:xfrm>
            <a:off x="1115616" y="332656"/>
            <a:ext cx="7560840" cy="6143668"/>
          </a:xfrm>
          <a:prstGeom prst="rect">
            <a:avLst/>
          </a:prstGeom>
          <a:solidFill>
            <a:schemeClr val="bg1"/>
          </a:solidFill>
          <a:ln w="38100" algn="in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180975" lvl="2" indent="180975" algn="ctr">
              <a:buNone/>
            </a:pP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3.Заключительный этап</a:t>
            </a:r>
          </a:p>
          <a:p>
            <a:pPr marL="180975" lvl="2" indent="180975" algn="ctr">
              <a:buNone/>
            </a:pPr>
            <a:r>
              <a:rPr lang="ru-RU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3.2.Экспертная оценка и самооценка</a:t>
            </a:r>
          </a:p>
          <a:p>
            <a:pPr marL="180975" lvl="2" indent="180975">
              <a:buNone/>
            </a:pPr>
            <a:r>
              <a:rPr lang="ru-RU" i="1" dirty="0" smtClean="0">
                <a:latin typeface="Century Gothic" panose="020B0502020202020204" pitchFamily="34" charset="0"/>
              </a:rPr>
              <a:t>    </a:t>
            </a:r>
            <a:r>
              <a:rPr lang="ru-RU" sz="2200" i="1" dirty="0" smtClean="0">
                <a:latin typeface="Century Gothic" panose="020B0502020202020204" pitchFamily="34" charset="0"/>
              </a:rPr>
              <a:t>       Мне кажется, завтрак получился полезным    и сытным. Проект понравился моей семье.</a:t>
            </a:r>
          </a:p>
          <a:p>
            <a:pPr marL="180975" lvl="2" indent="180975">
              <a:buNone/>
            </a:pPr>
            <a:r>
              <a:rPr lang="ru-RU" sz="2200" i="1" dirty="0" smtClean="0">
                <a:latin typeface="Century Gothic" panose="020B0502020202020204" pitchFamily="34" charset="0"/>
              </a:rPr>
              <a:t>      Работая над проектом провела исследование: узнала из учебника технологии и книг кулинарии, Интернета, из каких блюд может состоять завтрак и как украшают и сервируют стол к завтраку. Готовить мне понравилось.</a:t>
            </a:r>
          </a:p>
          <a:p>
            <a:pPr marL="180975" lvl="2" indent="180975">
              <a:buNone/>
            </a:pPr>
            <a:r>
              <a:rPr lang="ru-RU" sz="2200" i="1" dirty="0" smtClean="0">
                <a:latin typeface="Century Gothic" panose="020B0502020202020204" pitchFamily="34" charset="0"/>
              </a:rPr>
              <a:t>      Благодаря совместному воскресному завтраку моя семья сплотились и стали дружнее. </a:t>
            </a:r>
          </a:p>
          <a:p>
            <a:pPr marL="180975" lvl="2" indent="180975">
              <a:buNone/>
            </a:pPr>
            <a:r>
              <a:rPr lang="ru-RU" sz="2200" i="1" dirty="0" smtClean="0">
                <a:latin typeface="Century Gothic" panose="020B0502020202020204" pitchFamily="34" charset="0"/>
              </a:rPr>
              <a:t>          Бабушка готовила яичницу, мама бутерброд, я салат, а папа и младший брат накрыли стол и приготовили чай.</a:t>
            </a:r>
          </a:p>
          <a:p>
            <a:pPr marL="180975" lvl="2" indent="180975">
              <a:buNone/>
            </a:pPr>
            <a:r>
              <a:rPr lang="ru-RU" sz="2200" i="1" dirty="0" smtClean="0">
                <a:latin typeface="Century Gothic" panose="020B0502020202020204" pitchFamily="34" charset="0"/>
              </a:rPr>
              <a:t>              Совместные завтраки скрепляют семью, и каждый член семьи чувствует себя нужной  частичкой 7 «Я»</a:t>
            </a:r>
            <a:endParaRPr lang="ru-RU" sz="2200" i="1" dirty="0">
              <a:latin typeface="Century Gothic" panose="020B0502020202020204" pitchFamily="34" charset="0"/>
            </a:endParaRPr>
          </a:p>
        </p:txBody>
      </p:sp>
      <p:pic>
        <p:nvPicPr>
          <p:cNvPr id="10" name="Picture 6" descr="1572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2120"/>
            <a:ext cx="99060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1"/>
          <p:cNvSpPr>
            <a:spLocks noGrp="1" noChangeArrowheads="1" noChangeShapeType="1"/>
          </p:cNvSpPr>
          <p:nvPr>
            <p:ph idx="1"/>
          </p:nvPr>
        </p:nvSpPr>
        <p:spPr bwMode="auto">
          <a:xfrm>
            <a:off x="395536" y="642918"/>
            <a:ext cx="8372476" cy="5929354"/>
          </a:xfrm>
          <a:prstGeom prst="rect">
            <a:avLst/>
          </a:prstGeom>
          <a:solidFill>
            <a:schemeClr val="bg1"/>
          </a:solidFill>
          <a:ln w="38100" algn="in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2">
              <a:buNone/>
            </a:pPr>
            <a:r>
              <a:rPr lang="ru-RU" dirty="0" smtClean="0">
                <a:latin typeface="Book Antiqua" pitchFamily="18" charset="0"/>
              </a:rPr>
              <a:t> </a:t>
            </a:r>
          </a:p>
          <a:p>
            <a:pPr lvl="2">
              <a:buNone/>
            </a:pP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Список источников информации</a:t>
            </a:r>
          </a:p>
          <a:p>
            <a:pPr lvl="2">
              <a:buNone/>
            </a:pPr>
            <a:endParaRPr lang="ru-RU" sz="3200" dirty="0" smtClean="0">
              <a:latin typeface="Book Antiqua" pitchFamily="18" charset="0"/>
            </a:endParaRPr>
          </a:p>
          <a:p>
            <a:pPr marL="442913" lvl="2" indent="0">
              <a:buNone/>
            </a:pPr>
            <a:r>
              <a:rPr lang="ru-RU" sz="3200" dirty="0" smtClean="0">
                <a:latin typeface="Century Gothic" panose="020B0502020202020204" pitchFamily="34" charset="0"/>
              </a:rPr>
              <a:t>1.Учебник «Технология. Технология ведения дома» для учащихся 5 класса.</a:t>
            </a:r>
          </a:p>
          <a:p>
            <a:pPr marL="442913" lvl="2" indent="0">
              <a:buNone/>
            </a:pPr>
            <a:r>
              <a:rPr lang="ru-RU" sz="3200" dirty="0" smtClean="0">
                <a:latin typeface="Century Gothic" panose="020B0502020202020204" pitchFamily="34" charset="0"/>
              </a:rPr>
              <a:t>2.Интернет-ресурсы.</a:t>
            </a:r>
            <a:endParaRPr lang="ru-RU" sz="32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0331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1.Поисковый этап</a:t>
            </a:r>
            <a:b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3200" b="1" i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1.1. Основание выбора проекта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</a:b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32655"/>
            <a:ext cx="7500990" cy="1812369"/>
          </a:xfrm>
        </p:spPr>
        <p:txBody>
          <a:bodyPr>
            <a:normAutofit/>
          </a:bodyPr>
          <a:lstStyle/>
          <a:p>
            <a:pPr marL="442913" lvl="3" indent="0">
              <a:buNone/>
            </a:pPr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entury Gothic" pitchFamily="34" charset="0"/>
              </a:rPr>
              <a:t>       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itchFamily="34" charset="0"/>
              </a:rPr>
              <a:t>После установки мебели и оборудования на новой кухне надо устроить семейный праздничный завтрак.</a:t>
            </a:r>
          </a:p>
          <a:p>
            <a:pPr marL="442913" lvl="3" indent="0">
              <a:buNone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itchFamily="34" charset="0"/>
              </a:rPr>
              <a:t>        Здесь пригодятся кулинарные умения по разделу «Кулинария»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itchFamily="34" charset="0"/>
            </a:endParaRPr>
          </a:p>
        </p:txBody>
      </p:sp>
      <p:sp>
        <p:nvSpPr>
          <p:cNvPr id="5124" name="Text Box 4"/>
          <p:cNvSpPr txBox="1">
            <a:spLocks noChangeArrowheads="1" noChangeShapeType="1"/>
          </p:cNvSpPr>
          <p:nvPr/>
        </p:nvSpPr>
        <p:spPr bwMode="auto">
          <a:xfrm>
            <a:off x="5857884" y="1714488"/>
            <a:ext cx="938212" cy="3074988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18431" y="6021288"/>
            <a:ext cx="4380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(Или ещё такой вариант может быть…)</a:t>
            </a:r>
            <a:endParaRPr lang="ru-RU" i="1" dirty="0"/>
          </a:p>
        </p:txBody>
      </p:sp>
      <p:pic>
        <p:nvPicPr>
          <p:cNvPr id="23" name="Picture 6" descr="187038500063ce59d77cf83588e28a67e671d61ec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5777" y="3694628"/>
            <a:ext cx="2880320" cy="2326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71525"/>
            <a:ext cx="8229600" cy="135413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1.Поисковый этап</a:t>
            </a:r>
            <a:b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3200" b="1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1.1. Основание выбора проекта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37583" y="1772816"/>
            <a:ext cx="7560840" cy="1872208"/>
          </a:xfr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715963" lvl="3" indent="0">
              <a:buNone/>
            </a:pPr>
            <a:r>
              <a:rPr lang="ru-RU" dirty="0" smtClean="0">
                <a:latin typeface="Century Gothic" pitchFamily="34" charset="0"/>
              </a:rPr>
              <a:t>       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itchFamily="34" charset="0"/>
              </a:rPr>
              <a:t>Моя семья собирается  вместе только по воскресеньям. И я с радостью приготовлю «Воскресный завтрак» для моей любимой семьи.</a:t>
            </a:r>
          </a:p>
          <a:p>
            <a:pPr lvl="3">
              <a:buNone/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itchFamily="34" charset="0"/>
              </a:rPr>
              <a:t>        Здесь и пригодятся мои  кулинарные </a:t>
            </a:r>
          </a:p>
          <a:p>
            <a:pPr lvl="3">
              <a:buNone/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itchFamily="34" charset="0"/>
              </a:rPr>
              <a:t>умения по разделу «Кулинария»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2" name="Picture 5" descr="Картинка 128 из 1904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178" r="-1848"/>
          <a:stretch/>
        </p:blipFill>
        <p:spPr bwMode="auto">
          <a:xfrm>
            <a:off x="2483768" y="3645024"/>
            <a:ext cx="3384873" cy="256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229600" cy="1584176"/>
          </a:xfrm>
          <a:solidFill>
            <a:schemeClr val="bg1"/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1.Поисковый 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этап</a:t>
            </a: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1.2.Цель, задачи проекта</a:t>
            </a:r>
            <a:r>
              <a:rPr lang="ru-RU" sz="3200" i="1" dirty="0" smtClean="0">
                <a:latin typeface="Century Gothic" panose="020B0502020202020204" pitchFamily="34" charset="0"/>
              </a:rPr>
              <a:t/>
            </a:r>
            <a:br>
              <a:rPr lang="ru-RU" sz="3200" i="1" dirty="0" smtClean="0">
                <a:latin typeface="Century Gothic" panose="020B0502020202020204" pitchFamily="34" charset="0"/>
              </a:rPr>
            </a:br>
            <a:r>
              <a:rPr lang="ru-RU" sz="3200" i="1" dirty="0" smtClean="0">
                <a:latin typeface="Century Gothic" panose="020B0502020202020204" pitchFamily="34" charset="0"/>
              </a:rPr>
              <a:t/>
            </a:r>
            <a:br>
              <a:rPr lang="ru-RU" sz="3200" i="1" dirty="0" smtClean="0">
                <a:latin typeface="Century Gothic" panose="020B0502020202020204" pitchFamily="34" charset="0"/>
              </a:rPr>
            </a:br>
            <a:endParaRPr lang="ru-RU" sz="3200" i="1" dirty="0">
              <a:latin typeface="Century Gothic" panose="020B0502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538790"/>
            <a:ext cx="5983692" cy="3816424"/>
          </a:xfr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90488" lvl="3" indent="0">
              <a:buNone/>
            </a:pPr>
            <a:r>
              <a:rPr lang="ru-RU" b="1" i="1" dirty="0" smtClean="0">
                <a:solidFill>
                  <a:srgbClr val="0070C0"/>
                </a:solidFill>
                <a:latin typeface="Century Gothic" pitchFamily="34" charset="0"/>
              </a:rPr>
              <a:t>Цель проекта- </a:t>
            </a: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организация семейного воскресного завтрака на новой кухне</a:t>
            </a:r>
          </a:p>
          <a:p>
            <a:pPr marL="90488" lvl="3" indent="0">
              <a:buNone/>
            </a:pPr>
            <a:r>
              <a:rPr lang="ru-RU" b="1" i="1" dirty="0" smtClean="0">
                <a:solidFill>
                  <a:srgbClr val="0070C0"/>
                </a:solidFill>
                <a:latin typeface="Century Gothic" pitchFamily="34" charset="0"/>
              </a:rPr>
              <a:t>Задачи которые надо решить:</a:t>
            </a:r>
          </a:p>
          <a:p>
            <a:pPr marL="90488" lvl="3" indent="0">
              <a:buAutoNum type="arabicPeriod"/>
            </a:pP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Провести исследование.</a:t>
            </a:r>
          </a:p>
          <a:p>
            <a:pPr marL="90488" lvl="3" indent="0">
              <a:buAutoNum type="arabicPeriod"/>
            </a:pP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Разработать меню завтрака.</a:t>
            </a:r>
          </a:p>
          <a:p>
            <a:pPr marL="90488" lvl="3" indent="0">
              <a:buAutoNum type="arabicPeriod"/>
            </a:pP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Приготовить завтрак из блюд которые научились готовить на уроках кулинарии</a:t>
            </a:r>
          </a:p>
          <a:p>
            <a:pPr marL="90488" lvl="3" indent="0">
              <a:buAutoNum type="arabicPeriod"/>
            </a:pP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Сервировать стол для завтрака</a:t>
            </a:r>
          </a:p>
          <a:p>
            <a:pPr marL="90488" lvl="3" indent="0">
              <a:buAutoNum type="arabicPeriod"/>
            </a:pP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Сложить красиво салфетки</a:t>
            </a:r>
          </a:p>
          <a:p>
            <a:pPr marL="90488" lvl="3" indent="0">
              <a:buAutoNum type="arabicPeriod"/>
            </a:pPr>
            <a:r>
              <a:rPr lang="ru-RU" dirty="0" smtClean="0">
                <a:solidFill>
                  <a:sysClr val="windowText" lastClr="000000"/>
                </a:solidFill>
                <a:latin typeface="Century Gothic" pitchFamily="34" charset="0"/>
              </a:rPr>
              <a:t> Украсить стол цветами</a:t>
            </a:r>
            <a:endParaRPr lang="ru-RU" dirty="0">
              <a:solidFill>
                <a:sysClr val="windowText" lastClr="000000"/>
              </a:solidFill>
              <a:latin typeface="Century Gothic" pitchFamily="34" charset="0"/>
            </a:endParaRPr>
          </a:p>
        </p:txBody>
      </p:sp>
      <p:pic>
        <p:nvPicPr>
          <p:cNvPr id="21" name="Рисунок 3" descr="people18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85568" y="4833156"/>
            <a:ext cx="1247001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" descr="249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30605" y="449784"/>
            <a:ext cx="1057275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1.3. Исследование 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06" y="139912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Для того, чтобы приготовить завтрак, необходимо:</a:t>
            </a:r>
          </a:p>
          <a:p>
            <a:pPr lvl="2"/>
            <a:r>
              <a:rPr lang="ru-RU" dirty="0" smtClean="0">
                <a:latin typeface="Century Gothic" panose="020B0502020202020204" pitchFamily="34" charset="0"/>
              </a:rPr>
              <a:t> узнать вкусовые пристрастия членов моей семьи;</a:t>
            </a:r>
          </a:p>
          <a:p>
            <a:pPr lvl="2"/>
            <a:r>
              <a:rPr lang="ru-RU" dirty="0">
                <a:latin typeface="Century Gothic" panose="020B0502020202020204" pitchFamily="34" charset="0"/>
              </a:rPr>
              <a:t>о</a:t>
            </a:r>
            <a:r>
              <a:rPr lang="ru-RU" dirty="0" smtClean="0">
                <a:latin typeface="Century Gothic" panose="020B0502020202020204" pitchFamily="34" charset="0"/>
              </a:rPr>
              <a:t>пределить наличие продуктов дома;</a:t>
            </a:r>
          </a:p>
          <a:p>
            <a:pPr lvl="2"/>
            <a:r>
              <a:rPr lang="ru-RU" dirty="0">
                <a:latin typeface="Century Gothic" panose="020B0502020202020204" pitchFamily="34" charset="0"/>
              </a:rPr>
              <a:t>с</a:t>
            </a:r>
            <a:r>
              <a:rPr lang="ru-RU" dirty="0" smtClean="0">
                <a:latin typeface="Century Gothic" panose="020B0502020202020204" pitchFamily="34" charset="0"/>
              </a:rPr>
              <a:t>оставить меню;</a:t>
            </a:r>
          </a:p>
          <a:p>
            <a:pPr lvl="2"/>
            <a:r>
              <a:rPr lang="ru-RU" dirty="0">
                <a:latin typeface="Century Gothic" panose="020B0502020202020204" pitchFamily="34" charset="0"/>
              </a:rPr>
              <a:t>р</a:t>
            </a:r>
            <a:r>
              <a:rPr lang="ru-RU" dirty="0" smtClean="0">
                <a:latin typeface="Century Gothic" panose="020B0502020202020204" pitchFamily="34" charset="0"/>
              </a:rPr>
              <a:t>ассчитать норму продуктов;</a:t>
            </a:r>
          </a:p>
          <a:p>
            <a:pPr lvl="2"/>
            <a:r>
              <a:rPr lang="ru-RU" dirty="0">
                <a:latin typeface="Century Gothic" panose="020B0502020202020204" pitchFamily="34" charset="0"/>
              </a:rPr>
              <a:t>д</a:t>
            </a:r>
            <a:r>
              <a:rPr lang="ru-RU" dirty="0" smtClean="0">
                <a:latin typeface="Century Gothic" panose="020B0502020202020204" pitchFamily="34" charset="0"/>
              </a:rPr>
              <a:t>окупить необходимые продукты;</a:t>
            </a:r>
          </a:p>
          <a:p>
            <a:pPr lvl="2"/>
            <a:r>
              <a:rPr lang="ru-RU" dirty="0">
                <a:latin typeface="Century Gothic" panose="020B0502020202020204" pitchFamily="34" charset="0"/>
              </a:rPr>
              <a:t>р</a:t>
            </a:r>
            <a:r>
              <a:rPr lang="ru-RU" dirty="0" smtClean="0">
                <a:latin typeface="Century Gothic" panose="020B0502020202020204" pitchFamily="34" charset="0"/>
              </a:rPr>
              <a:t>азработать технологическую последовательность изготовления выбранных блюд;</a:t>
            </a:r>
          </a:p>
          <a:p>
            <a:pPr lvl="2"/>
            <a:r>
              <a:rPr lang="ru-RU" dirty="0">
                <a:latin typeface="Century Gothic" panose="020B0502020202020204" pitchFamily="34" charset="0"/>
              </a:rPr>
              <a:t>п</a:t>
            </a:r>
            <a:r>
              <a:rPr lang="ru-RU" dirty="0" smtClean="0">
                <a:latin typeface="Century Gothic" panose="020B0502020202020204" pitchFamily="34" charset="0"/>
              </a:rPr>
              <a:t>риготовить блюда в соответствии с разработанными рецептами.</a:t>
            </a:r>
          </a:p>
          <a:p>
            <a:pPr lvl="2"/>
            <a:endParaRPr lang="ru-RU" i="1" dirty="0" smtClean="0">
              <a:latin typeface="Book Antiqua" pitchFamily="18" charset="0"/>
            </a:endParaRPr>
          </a:p>
          <a:p>
            <a:pPr lvl="2"/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 noChangeShapeType="1"/>
          </p:cNvSpPr>
          <p:nvPr/>
        </p:nvSpPr>
        <p:spPr bwMode="auto">
          <a:xfrm>
            <a:off x="6567473" y="3283930"/>
            <a:ext cx="442308" cy="405213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70953" y="474103"/>
            <a:ext cx="6059671" cy="11387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Gothic" panose="020B0502020202020204" pitchFamily="34" charset="0"/>
              </a:rPr>
              <a:t>Вопрос 1</a:t>
            </a:r>
          </a:p>
          <a:p>
            <a:pPr algn="ctr"/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Каким будет блюдо из овощей?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6" name="Рисунок 25" descr="img13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4007" y="1989378"/>
            <a:ext cx="1658636" cy="155811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744264" y="2007978"/>
            <a:ext cx="33236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Есть варианты:</a:t>
            </a:r>
          </a:p>
          <a:p>
            <a:pPr marL="342900" indent="-342900">
              <a:buAutoNum type="arabicParenR"/>
            </a:pPr>
            <a:r>
              <a:rPr lang="ru-RU" dirty="0" smtClean="0"/>
              <a:t>Салат из сырых овощей «Весенний»;</a:t>
            </a:r>
          </a:p>
          <a:p>
            <a:pPr marL="342900" indent="-342900">
              <a:buAutoNum type="arabicParenR"/>
            </a:pPr>
            <a:r>
              <a:rPr lang="ru-RU" dirty="0"/>
              <a:t>С</a:t>
            </a:r>
            <a:r>
              <a:rPr lang="ru-RU" dirty="0" smtClean="0"/>
              <a:t>алат из фруктов «Нежность»;</a:t>
            </a:r>
          </a:p>
          <a:p>
            <a:pPr marL="342900" indent="-342900">
              <a:buAutoNum type="arabicParenR"/>
            </a:pPr>
            <a:r>
              <a:rPr lang="ru-RU" dirty="0" smtClean="0"/>
              <a:t>Помидоры фаршированные тушёными овощами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  <p:pic>
        <p:nvPicPr>
          <p:cNvPr id="31" name="Рисунок 30" descr="E:\313360\image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6352" y="3866227"/>
            <a:ext cx="2029878" cy="2164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063915" y="584631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631639" y="6016514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5223195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Решение: приготовлю салат из свежих </a:t>
            </a:r>
            <a:r>
              <a:rPr lang="ru-RU" i="1" dirty="0" smtClean="0"/>
              <a:t>фруктов «Нежность»</a:t>
            </a:r>
            <a:endParaRPr lang="ru-RU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208" y="3612488"/>
            <a:ext cx="1992474" cy="19338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Содержимое 25" descr="P130002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2643182"/>
            <a:ext cx="3215214" cy="2411411"/>
          </a:xfrm>
        </p:spPr>
      </p:pic>
      <p:sp>
        <p:nvSpPr>
          <p:cNvPr id="5124" name="Text Box 4"/>
          <p:cNvSpPr txBox="1">
            <a:spLocks noChangeArrowheads="1" noChangeShapeType="1"/>
          </p:cNvSpPr>
          <p:nvPr/>
        </p:nvSpPr>
        <p:spPr bwMode="auto">
          <a:xfrm>
            <a:off x="5857884" y="1714488"/>
            <a:ext cx="938212" cy="3074988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36388" y="548541"/>
            <a:ext cx="5593198" cy="12618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Gothic" panose="020B0502020202020204" pitchFamily="34" charset="0"/>
              </a:rPr>
              <a:t>Вопрос 2</a:t>
            </a:r>
          </a:p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Gothic" panose="020B0502020202020204" pitchFamily="34" charset="0"/>
              </a:rPr>
              <a:t>Кто будет завтракать?</a:t>
            </a:r>
            <a:endParaRPr lang="ru-RU" sz="44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5329845"/>
            <a:ext cx="45493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Решение: приготовлю на всю семью </a:t>
            </a:r>
            <a:r>
              <a:rPr lang="ru-RU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</a:t>
            </a:r>
            <a:r>
              <a:rPr lang="ru-RU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автракать будут, мама, папа, брат, я</a:t>
            </a:r>
            <a:endParaRPr lang="ru-RU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490853"/>
            <a:ext cx="335758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Будут завтракать:</a:t>
            </a:r>
          </a:p>
          <a:p>
            <a:pPr marL="342900" indent="-342900">
              <a:buAutoNum type="arabicParenR"/>
            </a:pPr>
            <a:r>
              <a:rPr lang="ru-RU" dirty="0" smtClean="0"/>
              <a:t>Я сама;</a:t>
            </a:r>
          </a:p>
          <a:p>
            <a:pPr marL="342900" indent="-342900">
              <a:buAutoNum type="arabicParenR"/>
            </a:pPr>
            <a:r>
              <a:rPr lang="ru-RU" dirty="0" smtClean="0"/>
              <a:t>Я и брат;</a:t>
            </a:r>
          </a:p>
          <a:p>
            <a:pPr marL="342900" indent="-342900">
              <a:buAutoNum type="arabicParenR"/>
            </a:pPr>
            <a:r>
              <a:rPr lang="ru-RU" dirty="0" smtClean="0"/>
              <a:t>Вся семья из 4 человек</a:t>
            </a:r>
            <a:endParaRPr lang="ru-RU" dirty="0"/>
          </a:p>
        </p:txBody>
      </p:sp>
      <p:pic>
        <p:nvPicPr>
          <p:cNvPr id="24" name="Picture 4" descr="j04404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240" y="416651"/>
            <a:ext cx="1571314" cy="1484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9bbfa6d2bfe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809590"/>
            <a:ext cx="3437089" cy="275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9"/>
          <p:cNvSpPr>
            <a:spLocks noGrp="1" noChangeArrowheads="1" noChangeShapeType="1"/>
          </p:cNvSpPr>
          <p:nvPr>
            <p:ph idx="4294967295"/>
          </p:nvPr>
        </p:nvSpPr>
        <p:spPr bwMode="auto">
          <a:xfrm>
            <a:off x="249757" y="141697"/>
            <a:ext cx="8501062" cy="1008112"/>
          </a:xfrm>
          <a:prstGeom prst="rect">
            <a:avLst/>
          </a:prstGeom>
          <a:solidFill>
            <a:schemeClr val="bg1"/>
          </a:solidFill>
          <a:ln w="38100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Вопрос 3</a:t>
            </a:r>
          </a:p>
          <a:p>
            <a:pPr algn="ctr">
              <a:buNone/>
            </a:pP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Какое блюдо буду готовить из яиц?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7067" y="1988840"/>
            <a:ext cx="277336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5" descr="Картинка 25 из 115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1743" y="3483893"/>
            <a:ext cx="1120125" cy="1008112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isometricTopUp"/>
            <a:lightRig rig="threePt" dir="t"/>
          </a:scene3d>
          <a:sp3d>
            <a:bevelT w="165100" prst="coolSlant"/>
          </a:sp3d>
        </p:spPr>
      </p:pic>
      <p:sp>
        <p:nvSpPr>
          <p:cNvPr id="5" name="TextBox 4"/>
          <p:cNvSpPr txBox="1"/>
          <p:nvPr/>
        </p:nvSpPr>
        <p:spPr>
          <a:xfrm>
            <a:off x="4477145" y="1226094"/>
            <a:ext cx="3068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Могу приготовить: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22" name="Содержимое 3" descr="9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08458" y="4045031"/>
            <a:ext cx="1771656" cy="1358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img214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76"/>
          <a:stretch/>
        </p:blipFill>
        <p:spPr>
          <a:xfrm>
            <a:off x="6217216" y="1708134"/>
            <a:ext cx="1884810" cy="1608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5" descr="Картинка 25 из 1154">
            <a:hlinkClick r:id="rId3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9549" y="1738923"/>
            <a:ext cx="1787649" cy="1608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Рисунок 25" descr="img122.jp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208" y="4045031"/>
            <a:ext cx="1886922" cy="1291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826959" y="3491198"/>
            <a:ext cx="198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Яичницу-глазунью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05166" y="3398700"/>
            <a:ext cx="245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Яичницу с томатным соусом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84969" y="5479303"/>
            <a:ext cx="2232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Омлетный рулет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96191" y="5479303"/>
            <a:ext cx="2452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Омлет классический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28146" y="5996521"/>
            <a:ext cx="5139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Решение: буду готовить омлетный рулет</a:t>
            </a:r>
            <a:endParaRPr lang="ru-RU" sz="2000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1335</TotalTime>
  <Words>1131</Words>
  <Application>Microsoft Office PowerPoint</Application>
  <PresentationFormat>Экран (4:3)</PresentationFormat>
  <Paragraphs>195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Arial Narrow</vt:lpstr>
      <vt:lpstr>Book Antiqua</vt:lpstr>
      <vt:lpstr>Bookman Old Style</vt:lpstr>
      <vt:lpstr>Calibri</vt:lpstr>
      <vt:lpstr>Century</vt:lpstr>
      <vt:lpstr>Century Gothic</vt:lpstr>
      <vt:lpstr>Тема Office</vt:lpstr>
      <vt:lpstr>  </vt:lpstr>
      <vt:lpstr>Презентация PowerPoint</vt:lpstr>
      <vt:lpstr>1.Поисковый этап 1.1. Основание выбора проекта </vt:lpstr>
      <vt:lpstr>1.Поисковый этап 1.1. Основание выбора проекта </vt:lpstr>
      <vt:lpstr>1.Поисковый этап 1.2.Цель, задачи проекта  </vt:lpstr>
      <vt:lpstr>1.3. Исследование </vt:lpstr>
      <vt:lpstr>Презентация PowerPoint</vt:lpstr>
      <vt:lpstr>Презентация PowerPoint</vt:lpstr>
      <vt:lpstr>Презентация PowerPoint</vt:lpstr>
      <vt:lpstr>Вопрос 4. Какой приготовлю напиток?</vt:lpstr>
      <vt:lpstr>Вопрос 5 Какие бутерброды приготовлю?</vt:lpstr>
      <vt:lpstr>Вопрос 6 Какой скатертью накрою стол?</vt:lpstr>
      <vt:lpstr>    Меню составлю на 4 человек 1.Салат из фруктов «Нежность»;   2. Омлетный рулет 3.Чай чёрный крупнолистовой. 4. Горячие бутерброды с колбасой и сыром.</vt:lpstr>
      <vt:lpstr>2.Технологический этап 2.1. Технология приготовления блюда</vt:lpstr>
      <vt:lpstr>2.Технологический этап 2.1. Технология приготовления блюда</vt:lpstr>
      <vt:lpstr>Презентация PowerPoint</vt:lpstr>
      <vt:lpstr>2.Технологический этап 2.1. Технология приготовления  блюда</vt:lpstr>
      <vt:lpstr>Вот как всё получилось!</vt:lpstr>
      <vt:lpstr>    Блюда приготовлены из экологически чистых продуктов о чём говорит наличие на упаковке товаров маркировки «Эко» без ГМО; овощи куплены на фермерском рынке. Для заварки используем крупнолистовой чай в котором содержится мало пыли и посторонних примесей. Все продукты свежие с маркировкой срока годности и даты изготовления.       Процесс приготовления блюд проходил с соблюдением санитарно-гигиенических норм, и правил безопасности при кулинарных работах.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RePack by Diakov</cp:lastModifiedBy>
  <cp:revision>139</cp:revision>
  <dcterms:created xsi:type="dcterms:W3CDTF">2013-08-06T13:58:02Z</dcterms:created>
  <dcterms:modified xsi:type="dcterms:W3CDTF">2020-04-08T23:13:54Z</dcterms:modified>
</cp:coreProperties>
</file>