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59" r:id="rId4"/>
    <p:sldId id="262" r:id="rId5"/>
    <p:sldId id="260" r:id="rId6"/>
    <p:sldId id="263" r:id="rId7"/>
    <p:sldId id="264" r:id="rId8"/>
    <p:sldId id="265" r:id="rId9"/>
    <p:sldId id="266" r:id="rId10"/>
    <p:sldId id="269" r:id="rId11"/>
    <p:sldId id="272" r:id="rId12"/>
    <p:sldId id="271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78092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Основы композиции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43200" y="6304384"/>
            <a:ext cx="6400800" cy="5536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Игнатьева Мария Андреевна </a:t>
            </a:r>
          </a:p>
          <a:p>
            <a:r>
              <a:rPr lang="ru-RU" dirty="0" smtClean="0"/>
              <a:t>Педагог дополнительного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48872" cy="5667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СТИЛИЗАЦИЯ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764704"/>
            <a:ext cx="7704856" cy="2376264"/>
          </a:xfrm>
          <a:noFill/>
        </p:spPr>
        <p:txBody>
          <a:bodyPr>
            <a:normAutofit/>
          </a:bodyPr>
          <a:lstStyle/>
          <a:p>
            <a:r>
              <a:rPr lang="ru-RU" sz="2000" b="1" i="1" dirty="0" smtClean="0"/>
              <a:t>Стилизация </a:t>
            </a:r>
            <a:r>
              <a:rPr lang="ru-RU" sz="2000" dirty="0" smtClean="0"/>
              <a:t>– это средство композиции, которое связано с изменением реальной формы фигуры или предмета, ее объемных и цветовых отношений.</a:t>
            </a:r>
          </a:p>
          <a:p>
            <a:r>
              <a:rPr lang="ru-RU" sz="1800" dirty="0" smtClean="0"/>
              <a:t>Окружающая нас природа является прекрасным объектом для художественной стилизации. Один и тот же предмет можно изучать и отображать бесконечно, постоянно открывая его новые стороны.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124\Desktop\Новая папка\image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12976"/>
            <a:ext cx="2187109" cy="2664296"/>
          </a:xfrm>
          <a:prstGeom prst="rect">
            <a:avLst/>
          </a:prstGeom>
          <a:noFill/>
        </p:spPr>
      </p:pic>
      <p:pic>
        <p:nvPicPr>
          <p:cNvPr id="4099" name="Picture 3" descr="C:\Users\124\Desktop\Новая папка\image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12976"/>
            <a:ext cx="1494605" cy="2664296"/>
          </a:xfrm>
          <a:prstGeom prst="rect">
            <a:avLst/>
          </a:prstGeom>
          <a:noFill/>
        </p:spPr>
      </p:pic>
      <p:pic>
        <p:nvPicPr>
          <p:cNvPr id="4100" name="Picture 4" descr="C:\Users\124\Desktop\Новая папка\image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212976"/>
            <a:ext cx="206781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сегодня мы будем изготавливать пасхальную </a:t>
            </a:r>
            <a:r>
              <a:rPr lang="ru-RU" dirty="0" err="1" smtClean="0"/>
              <a:t>композицю</a:t>
            </a:r>
            <a:endParaRPr lang="ru-RU" dirty="0"/>
          </a:p>
        </p:txBody>
      </p:sp>
      <p:pic>
        <p:nvPicPr>
          <p:cNvPr id="1026" name="Picture 2" descr="https://www.art-talant.org/resized/mtree/944x/397/397652/771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96822"/>
            <a:ext cx="4094799" cy="5461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i.pinimg.com/originals/11/79/5f/11795fc19be4ce412c4d7112e13236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08056"/>
            <a:ext cx="3939920" cy="5249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Нам понадобится: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Воздушный шар;</a:t>
            </a:r>
          </a:p>
          <a:p>
            <a:r>
              <a:rPr lang="ru-RU" dirty="0" smtClean="0"/>
              <a:t>Нитки (вязальные, мулине, швейные катушечные);</a:t>
            </a:r>
          </a:p>
          <a:p>
            <a:r>
              <a:rPr lang="ru-RU" dirty="0" smtClean="0"/>
              <a:t>Клей ПВА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Процесс Выполнения работы (1 часть)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Наша работа будет состоять из нескольких частей. Можно позвать маму, папу, брата или сестру вместе выполнять </a:t>
            </a:r>
            <a:r>
              <a:rPr lang="ru-RU" smtClean="0"/>
              <a:t>работу</a:t>
            </a:r>
            <a:r>
              <a:rPr lang="ru-RU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Композиция-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Составление целого из частей.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Декоративная композиция- </a:t>
            </a:r>
            <a:r>
              <a:rPr lang="ru-RU" dirty="0" smtClean="0"/>
              <a:t>это составление украшений предмета, элементов одежды и другое.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505475"/>
          </a:xfrm>
          <a:noFill/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К приемам композиции относятся:</a:t>
            </a:r>
            <a:endParaRPr lang="ru-RU" dirty="0" smtClean="0"/>
          </a:p>
          <a:p>
            <a:r>
              <a:rPr lang="ru-RU" dirty="0" smtClean="0"/>
              <a:t>Передача ритма;</a:t>
            </a:r>
          </a:p>
          <a:p>
            <a:r>
              <a:rPr lang="ru-RU" dirty="0" smtClean="0"/>
              <a:t>Симметрия и асимметрия,</a:t>
            </a:r>
          </a:p>
          <a:p>
            <a:r>
              <a:rPr lang="ru-RU" dirty="0" smtClean="0"/>
              <a:t>Равновесие частей композиции и выделение сюжетно-композиционного центра.</a:t>
            </a:r>
          </a:p>
          <a:p>
            <a:pPr>
              <a:buNone/>
            </a:pPr>
            <a:r>
              <a:rPr lang="ru-RU" b="1" dirty="0" smtClean="0"/>
              <a:t>К средствам композиции можно отнести:</a:t>
            </a:r>
            <a:endParaRPr lang="ru-RU" dirty="0" smtClean="0"/>
          </a:p>
          <a:p>
            <a:r>
              <a:rPr lang="ru-RU" dirty="0" smtClean="0"/>
              <a:t>Формат;</a:t>
            </a:r>
          </a:p>
          <a:p>
            <a:r>
              <a:rPr lang="ru-RU" dirty="0" smtClean="0"/>
              <a:t>Пространство;</a:t>
            </a:r>
          </a:p>
          <a:p>
            <a:r>
              <a:rPr lang="ru-RU" dirty="0" smtClean="0"/>
              <a:t>Композиционный центр;</a:t>
            </a:r>
          </a:p>
          <a:p>
            <a:r>
              <a:rPr lang="ru-RU" dirty="0" smtClean="0"/>
              <a:t>Равновесие;</a:t>
            </a:r>
          </a:p>
          <a:p>
            <a:r>
              <a:rPr lang="ru-RU" dirty="0" smtClean="0"/>
              <a:t>Ритм;</a:t>
            </a:r>
          </a:p>
          <a:p>
            <a:r>
              <a:rPr lang="ru-RU" dirty="0" smtClean="0"/>
              <a:t>Контраст;</a:t>
            </a:r>
          </a:p>
          <a:p>
            <a:r>
              <a:rPr lang="ru-RU" dirty="0" smtClean="0"/>
              <a:t>Светотень;</a:t>
            </a:r>
          </a:p>
          <a:p>
            <a:r>
              <a:rPr lang="ru-RU" dirty="0" smtClean="0"/>
              <a:t> Цвет;</a:t>
            </a:r>
          </a:p>
          <a:p>
            <a:r>
              <a:rPr lang="ru-RU" dirty="0" smtClean="0"/>
              <a:t> Декоративность;</a:t>
            </a:r>
          </a:p>
          <a:p>
            <a:r>
              <a:rPr lang="ru-RU" dirty="0" smtClean="0"/>
              <a:t>Динамика и статика;</a:t>
            </a:r>
          </a:p>
          <a:p>
            <a:r>
              <a:rPr lang="ru-RU" dirty="0" smtClean="0"/>
              <a:t>Симметрия и асимметрия;</a:t>
            </a:r>
          </a:p>
          <a:p>
            <a:r>
              <a:rPr lang="ru-RU" dirty="0" smtClean="0"/>
              <a:t>Целостность.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10600" cy="882650"/>
          </a:xfrm>
          <a:noFill/>
        </p:spPr>
        <p:txBody>
          <a:bodyPr>
            <a:noAutofit/>
          </a:bodyPr>
          <a:lstStyle/>
          <a:p>
            <a:r>
              <a:rPr lang="ru-RU" sz="3200" b="1" dirty="0" smtClean="0"/>
              <a:t>СТАТИЧНАЯ И ДИНАМИЧНАЯ КОМПОЗИЦИЯ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4186808" cy="1800200"/>
          </a:xfrm>
          <a:noFill/>
        </p:spPr>
        <p:txBody>
          <a:bodyPr>
            <a:noAutofit/>
          </a:bodyPr>
          <a:lstStyle/>
          <a:p>
            <a:r>
              <a:rPr lang="ru-RU" sz="1600" i="1" dirty="0" smtClean="0"/>
              <a:t>Статичная или замкнутая композиция</a:t>
            </a:r>
            <a:r>
              <a:rPr lang="ru-RU" sz="1600" b="0" dirty="0" smtClean="0"/>
              <a:t> передает состояние покоя или устойчивости. </a:t>
            </a:r>
            <a:r>
              <a:rPr lang="ru-RU" sz="1600" i="1" dirty="0" smtClean="0"/>
              <a:t>Для такой композиции характерны</a:t>
            </a:r>
            <a:r>
              <a:rPr lang="ru-RU" sz="1600" b="0" dirty="0" smtClean="0"/>
              <a:t> линии, которые направлены к центру, также характерно построение по форме квадрата, круга, четкие внешние контуры.</a:t>
            </a:r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4008" y="1196752"/>
            <a:ext cx="4041775" cy="1872208"/>
          </a:xfrm>
          <a:noFill/>
        </p:spPr>
        <p:txBody>
          <a:bodyPr>
            <a:noAutofit/>
          </a:bodyPr>
          <a:lstStyle/>
          <a:p>
            <a:r>
              <a:rPr lang="ru-RU" sz="1600" b="0" dirty="0" smtClean="0"/>
              <a:t>В отличии от статичной, </a:t>
            </a:r>
            <a:r>
              <a:rPr lang="ru-RU" sz="1600" i="1" dirty="0" smtClean="0"/>
              <a:t>динамичная композиция</a:t>
            </a:r>
            <a:r>
              <a:rPr lang="ru-RU" sz="1600" b="0" dirty="0" smtClean="0"/>
              <a:t> передает движение, ощущение простора. Основное направлений динамичной композиции – от центра.</a:t>
            </a:r>
            <a:endParaRPr lang="ru-RU" sz="1600" dirty="0"/>
          </a:p>
        </p:txBody>
      </p:sp>
      <p:pic>
        <p:nvPicPr>
          <p:cNvPr id="9" name="Содержимое 8" descr="image00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789040"/>
            <a:ext cx="2047875" cy="2057400"/>
          </a:xfrm>
        </p:spPr>
      </p:pic>
      <p:pic>
        <p:nvPicPr>
          <p:cNvPr id="10" name="Содержимое 9" descr="image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96136" y="3356992"/>
            <a:ext cx="2057400" cy="205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/>
              <a:t>РИТМИЧЕСКАЯ И ПЛАСТИЧЕСКАЯ КОМПОЗИЦИЯ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4245868" cy="2664296"/>
          </a:xfrm>
          <a:noFill/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Ритм</a:t>
            </a:r>
            <a:r>
              <a:rPr lang="ru-RU" dirty="0" smtClean="0"/>
              <a:t> – это чередование каких-либо элементов в определенной последовательности.</a:t>
            </a:r>
          </a:p>
          <a:p>
            <a:r>
              <a:rPr lang="ru-RU" b="1" dirty="0" smtClean="0"/>
              <a:t>Ритм</a:t>
            </a:r>
            <a:r>
              <a:rPr lang="ru-RU" dirty="0" smtClean="0"/>
              <a:t> можно задавать линиями, пятнами цвета, света и тени. Еще его можно создавать чередованием отдельных элементов композиции, например, фигур людей, растений, геометрических фигур.</a:t>
            </a:r>
          </a:p>
          <a:p>
            <a:r>
              <a:rPr lang="ru-RU" dirty="0" smtClean="0"/>
              <a:t>В русском народном искусстве простейшая форма ритма использовалась и используется очень широко. Примером может быть </a:t>
            </a:r>
            <a:r>
              <a:rPr lang="ru-RU" i="1" dirty="0" smtClean="0"/>
              <a:t>кайма, которая состоит из орнамента, на салфетке, скатерти, полотенце, узор в центре подноса, шкатулки.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427985" y="980728"/>
            <a:ext cx="4258816" cy="1194147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>Пластичная форма</a:t>
            </a:r>
            <a:r>
              <a:rPr lang="ru-RU" b="0" dirty="0" smtClean="0"/>
              <a:t> - это рельефная форма, с мягкими переходами основных элементов.</a:t>
            </a:r>
            <a:endParaRPr lang="ru-RU" dirty="0"/>
          </a:p>
        </p:txBody>
      </p:sp>
      <p:pic>
        <p:nvPicPr>
          <p:cNvPr id="9" name="Содержимое 8" descr="rushnik15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56992"/>
            <a:ext cx="4291012" cy="29329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Содержимое 11" descr="image00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156176" y="2996952"/>
            <a:ext cx="1590675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10600" cy="882650"/>
          </a:xfrm>
          <a:noFill/>
        </p:spPr>
        <p:txBody>
          <a:bodyPr/>
          <a:lstStyle/>
          <a:p>
            <a:r>
              <a:rPr lang="ru-RU" b="1" dirty="0" smtClean="0"/>
              <a:t>Симметрия и асимметрия.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1728192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Симметрия</a:t>
            </a:r>
            <a:r>
              <a:rPr lang="ru-RU" b="0" dirty="0" smtClean="0"/>
              <a:t> переводится с греческого как </a:t>
            </a:r>
            <a:r>
              <a:rPr lang="ru-RU" dirty="0" smtClean="0"/>
              <a:t> «</a:t>
            </a:r>
            <a:r>
              <a:rPr lang="ru-RU" b="0" i="1" dirty="0" smtClean="0"/>
              <a:t>соразмерность»</a:t>
            </a:r>
            <a:r>
              <a:rPr lang="ru-RU" b="0" dirty="0" smtClean="0"/>
              <a:t>. При таком принципе построения композиции элементы располагаются правильно относительно плоскости, оси или центра.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427985" y="1268760"/>
            <a:ext cx="4258816" cy="1656184"/>
          </a:xfrm>
          <a:noFill/>
        </p:spPr>
        <p:txBody>
          <a:bodyPr>
            <a:normAutofit/>
          </a:bodyPr>
          <a:lstStyle/>
          <a:p>
            <a:r>
              <a:rPr lang="ru-RU" sz="2000" dirty="0" smtClean="0"/>
              <a:t>Асимметрия</a:t>
            </a:r>
            <a:r>
              <a:rPr lang="ru-RU" sz="2000" b="0" dirty="0" smtClean="0"/>
              <a:t> – это отсутствие симметрии.</a:t>
            </a:r>
            <a:endParaRPr lang="ru-RU" sz="2000" dirty="0"/>
          </a:p>
        </p:txBody>
      </p:sp>
      <p:pic>
        <p:nvPicPr>
          <p:cNvPr id="9" name="Содержимое 8" descr="image00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259632" y="3356992"/>
            <a:ext cx="2124075" cy="2295525"/>
          </a:xfrm>
          <a:solidFill>
            <a:schemeClr val="bg1"/>
          </a:solidFill>
        </p:spPr>
      </p:pic>
      <p:pic>
        <p:nvPicPr>
          <p:cNvPr id="10" name="Содержимое 9" descr="image00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652120" y="3573016"/>
            <a:ext cx="2171700" cy="21336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971600" y="2204864"/>
            <a:ext cx="7416824" cy="4032448"/>
          </a:xfrm>
          <a:noFill/>
        </p:spPr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48872" cy="5667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ФАКТУРА, ТЕКСТУРА И КОЛОРИТ В КОМПОЗИЦИИ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836712"/>
            <a:ext cx="7704856" cy="2232248"/>
          </a:xfrm>
          <a:noFill/>
        </p:spPr>
        <p:txBody>
          <a:bodyPr>
            <a:normAutofit/>
          </a:bodyPr>
          <a:lstStyle/>
          <a:p>
            <a:r>
              <a:rPr lang="ru-RU" sz="2000" dirty="0" smtClean="0"/>
              <a:t>Слово </a:t>
            </a:r>
            <a:r>
              <a:rPr lang="ru-RU" sz="2000" b="1" dirty="0" smtClean="0"/>
              <a:t>фактура</a:t>
            </a:r>
            <a:r>
              <a:rPr lang="ru-RU" sz="2000" dirty="0" smtClean="0"/>
              <a:t> происходит от латинского слова, которое обозначает  «обработка» или «строение». Это свойство, которое характеризует внешнее строение поверхности материала.</a:t>
            </a:r>
          </a:p>
          <a:p>
            <a:r>
              <a:rPr lang="ru-RU" sz="2000" dirty="0" smtClean="0"/>
              <a:t> </a:t>
            </a:r>
            <a:r>
              <a:rPr lang="ru-RU" sz="2000" b="1" dirty="0" smtClean="0"/>
              <a:t>Фактура может быть</a:t>
            </a:r>
            <a:r>
              <a:rPr lang="ru-RU" sz="2000" dirty="0" smtClean="0"/>
              <a:t> гладкая, шероховатая, матовая, глянцевая и так далее.</a:t>
            </a:r>
            <a:endParaRPr lang="ru-RU" sz="2000" dirty="0"/>
          </a:p>
        </p:txBody>
      </p:sp>
      <p:pic>
        <p:nvPicPr>
          <p:cNvPr id="2050" name="Picture 2" descr="C:\Users\124\Desktop\Новая папка\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2216992" cy="1512168"/>
          </a:xfrm>
          <a:prstGeom prst="rect">
            <a:avLst/>
          </a:prstGeom>
          <a:noFill/>
        </p:spPr>
      </p:pic>
      <p:pic>
        <p:nvPicPr>
          <p:cNvPr id="2051" name="Picture 3" descr="C:\Users\124\Desktop\Новая папка\image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429000"/>
            <a:ext cx="2268252" cy="1512168"/>
          </a:xfrm>
          <a:prstGeom prst="rect">
            <a:avLst/>
          </a:prstGeom>
          <a:noFill/>
        </p:spPr>
      </p:pic>
      <p:pic>
        <p:nvPicPr>
          <p:cNvPr id="2052" name="Picture 4" descr="C:\Users\124\Desktop\Новая папка\image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416894"/>
            <a:ext cx="1584176" cy="1532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971600" y="2204864"/>
            <a:ext cx="7416824" cy="4032448"/>
          </a:xfrm>
          <a:noFill/>
        </p:spPr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48872" cy="566738"/>
          </a:xfrm>
          <a:noFill/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836712"/>
            <a:ext cx="7704856" cy="1872208"/>
          </a:xfrm>
          <a:noFill/>
        </p:spPr>
        <p:txBody>
          <a:bodyPr>
            <a:normAutofit/>
          </a:bodyPr>
          <a:lstStyle/>
          <a:p>
            <a:r>
              <a:rPr lang="ru-RU" sz="2000" b="1" dirty="0" smtClean="0"/>
              <a:t>Текстура</a:t>
            </a:r>
            <a:r>
              <a:rPr lang="ru-RU" sz="2000" dirty="0" smtClean="0"/>
              <a:t> - это рисунок материала, который создала природа. Искусственные материалы могут имитировать текстуру древесины, камня, кожи и так далее.</a:t>
            </a:r>
          </a:p>
          <a:p>
            <a:r>
              <a:rPr lang="ru-RU" sz="2000" b="1" i="1" dirty="0" smtClean="0"/>
              <a:t>Для художественной выразительности текстура и фактура играют очень большую роль.</a:t>
            </a:r>
            <a:endParaRPr lang="ru-RU" sz="2000" dirty="0"/>
          </a:p>
        </p:txBody>
      </p:sp>
      <p:pic>
        <p:nvPicPr>
          <p:cNvPr id="3074" name="Picture 2" descr="C:\Users\124\Desktop\Новая папка\image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3267590" cy="1800200"/>
          </a:xfrm>
          <a:prstGeom prst="rect">
            <a:avLst/>
          </a:prstGeom>
          <a:noFill/>
        </p:spPr>
      </p:pic>
      <p:pic>
        <p:nvPicPr>
          <p:cNvPr id="3075" name="Picture 3" descr="C:\Users\124\Desktop\Новая папка\image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56992"/>
            <a:ext cx="2016224" cy="1777264"/>
          </a:xfrm>
          <a:prstGeom prst="rect">
            <a:avLst/>
          </a:prstGeom>
          <a:noFill/>
        </p:spPr>
      </p:pic>
      <p:pic>
        <p:nvPicPr>
          <p:cNvPr id="3076" name="Picture 4" descr="C:\Users\124\Desktop\Новая папка\image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356992"/>
            <a:ext cx="1872208" cy="1825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01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378" r="11378"/>
          <a:stretch>
            <a:fillRect/>
          </a:stretch>
        </p:blipFill>
        <p:spPr>
          <a:xfrm>
            <a:off x="3563888" y="2780928"/>
            <a:ext cx="50292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48872" cy="566738"/>
          </a:xfrm>
          <a:noFill/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548680"/>
            <a:ext cx="7704856" cy="1584176"/>
          </a:xfrm>
          <a:noFill/>
        </p:spPr>
        <p:txBody>
          <a:bodyPr>
            <a:normAutofit/>
          </a:bodyPr>
          <a:lstStyle/>
          <a:p>
            <a:r>
              <a:rPr lang="ru-RU" sz="2400" b="1" dirty="0" smtClean="0"/>
              <a:t>Колорит</a:t>
            </a:r>
            <a:r>
              <a:rPr lang="ru-RU" sz="2400" dirty="0" smtClean="0"/>
              <a:t> происходит от латинского слова «краска» или «цвет». </a:t>
            </a:r>
            <a:r>
              <a:rPr lang="ru-RU" sz="2400" i="1" dirty="0" smtClean="0"/>
              <a:t>Это одно из важных средств выразительности, которое передает все цветовое богатство окружающего мира.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</TotalTime>
  <Words>208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Основы композиции</vt:lpstr>
      <vt:lpstr>Композиция- это</vt:lpstr>
      <vt:lpstr>Слайд 3</vt:lpstr>
      <vt:lpstr>СТАТИЧНАЯ И ДИНАМИЧНАЯ КОМПОЗИЦИЯ</vt:lpstr>
      <vt:lpstr>РИТМИЧЕСКАЯ И ПЛАСТИЧЕСКАЯ КОМПОЗИЦИЯ</vt:lpstr>
      <vt:lpstr>Симметрия и асимметрия.</vt:lpstr>
      <vt:lpstr>ФАКТУРА, ТЕКСТУРА И КОЛОРИТ В КОМПОЗИЦИИ</vt:lpstr>
      <vt:lpstr>Слайд 8</vt:lpstr>
      <vt:lpstr>Слайд 9</vt:lpstr>
      <vt:lpstr>СТИЛИЗАЦИЯ</vt:lpstr>
      <vt:lpstr>И сегодня мы будем изготавливать пасхальную композицю</vt:lpstr>
      <vt:lpstr>Нам понадобится:</vt:lpstr>
      <vt:lpstr>Процесс Выполнения работы (1 часть)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КОМПОЗИЦИИ  ПРИ СОЗДАНИИ ПРЕДМЕТОВ  ДПИ</dc:title>
  <dc:creator>Наталия Пигасова</dc:creator>
  <cp:lastModifiedBy> </cp:lastModifiedBy>
  <cp:revision>8</cp:revision>
  <dcterms:created xsi:type="dcterms:W3CDTF">2017-03-17T20:46:22Z</dcterms:created>
  <dcterms:modified xsi:type="dcterms:W3CDTF">2020-04-08T20:59:20Z</dcterms:modified>
</cp:coreProperties>
</file>