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6" r:id="rId3"/>
    <p:sldId id="274" r:id="rId4"/>
    <p:sldId id="269" r:id="rId5"/>
    <p:sldId id="263" r:id="rId6"/>
    <p:sldId id="259" r:id="rId7"/>
    <p:sldId id="264" r:id="rId8"/>
    <p:sldId id="266" r:id="rId9"/>
    <p:sldId id="268" r:id="rId10"/>
    <p:sldId id="267" r:id="rId11"/>
    <p:sldId id="261" r:id="rId12"/>
    <p:sldId id="265" r:id="rId13"/>
    <p:sldId id="262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B9B"/>
    <a:srgbClr val="9900CC"/>
    <a:srgbClr val="CC0099"/>
    <a:srgbClr val="0000FF"/>
    <a:srgbClr val="009900"/>
    <a:srgbClr val="3D7FCF"/>
    <a:srgbClr val="2860A4"/>
    <a:srgbClr val="793905"/>
    <a:srgbClr val="820060"/>
    <a:srgbClr val="ECC5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8" autoAdjust="0"/>
    <p:restoredTop sz="94660"/>
  </p:normalViewPr>
  <p:slideViewPr>
    <p:cSldViewPr>
      <p:cViewPr varScale="1">
        <p:scale>
          <a:sx n="103" d="100"/>
          <a:sy n="103" d="100"/>
        </p:scale>
        <p:origin x="-1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71AB0-78C4-4EF5-A7B3-6381767EDD7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9DDAC-052C-4AA2-8CF7-C59D6BC6B0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26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9DDAC-052C-4AA2-8CF7-C59D6BC6B05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" Target="slide13.xml"/><Relationship Id="rId7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school.xvatit.com/index.php?title=&#1055;&#1072;&#1088;&#1085;&#1099;&#1077;_&#1089;&#1086;&#1075;&#1083;&#1072;&#1089;&#1085;&#1099;&#1077;_&#1074;_&#1082;&#1086;&#1088;&#1085;&#1077;_&#1089;&#1083;&#1086;&#1074;&#1072;" TargetMode="External"/><Relationship Id="rId3" Type="http://schemas.openxmlformats.org/officeDocument/2006/relationships/hyperlink" Target="http://nachalo4ka.ru/skazochnyie-fonyi-dlya-detskih-prezentatsiy/skazochnyiy-fon-1/" TargetMode="External"/><Relationship Id="rId7" Type="http://schemas.openxmlformats.org/officeDocument/2006/relationships/hyperlink" Target="http://forumsmile.ru/animation/fairytalecharacters" TargetMode="External"/><Relationship Id="rId2" Type="http://schemas.openxmlformats.org/officeDocument/2006/relationships/hyperlink" Target="http://www.liveinternet.ru/users/5026143/post336730230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achalo4ka.ru/shkolnyie-kartinki-assorti-dlya-prezentatsiy/uchitel-01/" TargetMode="External"/><Relationship Id="rId5" Type="http://schemas.openxmlformats.org/officeDocument/2006/relationships/hyperlink" Target="http://nachalo4ka.ru/skazochnyie-fonyi-dlya-detskih-prezentatsiy/" TargetMode="External"/><Relationship Id="rId4" Type="http://schemas.openxmlformats.org/officeDocument/2006/relationships/hyperlink" Target="http://fotoshopogoliki.ucoz.ru/news/krasivye_fony_dlja_kollazhej_priroda/2011-11-29-12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7.xml"/><Relationship Id="rId7" Type="http://schemas.openxmlformats.org/officeDocument/2006/relationships/slide" Target="slide10.xml"/><Relationship Id="rId12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11" Type="http://schemas.openxmlformats.org/officeDocument/2006/relationships/slide" Target="slide12.xml"/><Relationship Id="rId5" Type="http://schemas.openxmlformats.org/officeDocument/2006/relationships/slide" Target="slide11.xml"/><Relationship Id="rId10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slide" Target="slide3.xml"/><Relationship Id="rId4" Type="http://schemas.openxmlformats.org/officeDocument/2006/relationships/slide" Target="slide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95936" y="2420888"/>
            <a:ext cx="48965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«</a:t>
            </a:r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Парные согласные</a:t>
            </a:r>
            <a:r>
              <a:rPr lang="ru-RU" sz="4400" b="1" dirty="0" smtClean="0">
                <a:solidFill>
                  <a:srgbClr val="7030A0"/>
                </a:solidFill>
              </a:rPr>
              <a:t>»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Игра -путешествие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4067944" y="2060848"/>
            <a:ext cx="4824536" cy="2952328"/>
          </a:xfrm>
          <a:prstGeom prst="round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 sz="2000" b="1" i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5445224"/>
            <a:ext cx="4032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Ладанова Светлана Николаевна.</a:t>
            </a:r>
          </a:p>
        </p:txBody>
      </p:sp>
      <p:pic>
        <p:nvPicPr>
          <p:cNvPr id="2" name="Picture 2" descr="C:\Users\uzer\Desktop\для работы в школе\картинки учительницы и ученицы\Рисунок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970087"/>
            <a:ext cx="4217987" cy="488791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899592" y="188640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МБОУ </a:t>
            </a:r>
            <a:r>
              <a:rPr lang="ru-RU" dirty="0" err="1" smtClean="0"/>
              <a:t>Аньковская</a:t>
            </a:r>
            <a:r>
              <a:rPr lang="ru-RU" dirty="0" smtClean="0"/>
              <a:t> СОШ,  Ильинский район, Ивановская область.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g-fotki.yandex.ru/get/6717/136487634.d12/0_f83b6_4efe603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7852" cy="6858000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6804248" y="6237312"/>
            <a:ext cx="648072" cy="43204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668344" y="6237312"/>
            <a:ext cx="504056" cy="432048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804248" y="404664"/>
            <a:ext cx="2209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chemeClr val="bg2"/>
                </a:solidFill>
              </a:rPr>
              <a:t>пиро</a:t>
            </a:r>
            <a:r>
              <a:rPr lang="ru-RU" sz="3600" b="1" dirty="0" smtClean="0">
                <a:solidFill>
                  <a:schemeClr val="bg2"/>
                </a:solidFill>
              </a:rPr>
              <a:t>  .  </a:t>
            </a:r>
            <a:r>
              <a:rPr lang="ru-RU" sz="3600" b="1" dirty="0" err="1" smtClean="0">
                <a:solidFill>
                  <a:schemeClr val="bg2"/>
                </a:solidFill>
              </a:rPr>
              <a:t>ки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2780928"/>
            <a:ext cx="2426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2"/>
                </a:solidFill>
              </a:rPr>
              <a:t>сырое  .  </a:t>
            </a:r>
            <a:r>
              <a:rPr lang="ru-RU" sz="3600" b="1" dirty="0" err="1" smtClean="0">
                <a:solidFill>
                  <a:schemeClr val="bg2"/>
                </a:solidFill>
              </a:rPr>
              <a:t>ка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6056" y="4365104"/>
            <a:ext cx="200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chemeClr val="bg2"/>
                </a:solidFill>
              </a:rPr>
              <a:t>стру</a:t>
            </a:r>
            <a:r>
              <a:rPr lang="ru-RU" sz="3600" b="1" dirty="0" smtClean="0">
                <a:solidFill>
                  <a:schemeClr val="bg2"/>
                </a:solidFill>
              </a:rPr>
              <a:t>  .  </a:t>
            </a:r>
            <a:r>
              <a:rPr lang="ru-RU" sz="3600" b="1" dirty="0" err="1" smtClean="0">
                <a:solidFill>
                  <a:schemeClr val="bg2"/>
                </a:solidFill>
              </a:rPr>
              <a:t>ка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4941168"/>
            <a:ext cx="1979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chemeClr val="bg2"/>
                </a:solidFill>
              </a:rPr>
              <a:t>кры</a:t>
            </a:r>
            <a:r>
              <a:rPr lang="ru-RU" sz="3600" b="1" dirty="0" smtClean="0">
                <a:solidFill>
                  <a:schemeClr val="bg2"/>
                </a:solidFill>
              </a:rPr>
              <a:t>  .  </a:t>
            </a:r>
            <a:r>
              <a:rPr lang="ru-RU" sz="3600" b="1" dirty="0" err="1" smtClean="0">
                <a:solidFill>
                  <a:schemeClr val="bg2"/>
                </a:solidFill>
              </a:rPr>
              <a:t>ка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47864" y="332656"/>
            <a:ext cx="2186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2"/>
                </a:solidFill>
              </a:rPr>
              <a:t>бума  .  </a:t>
            </a:r>
            <a:r>
              <a:rPr lang="ru-RU" sz="3600" b="1" dirty="0" err="1" smtClean="0">
                <a:solidFill>
                  <a:schemeClr val="bg2"/>
                </a:solidFill>
              </a:rPr>
              <a:t>ка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1988840"/>
            <a:ext cx="1623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chemeClr val="bg2"/>
                </a:solidFill>
              </a:rPr>
              <a:t>камы</a:t>
            </a:r>
            <a:r>
              <a:rPr lang="ru-RU" sz="3600" b="1" dirty="0" smtClean="0">
                <a:solidFill>
                  <a:schemeClr val="bg2"/>
                </a:solidFill>
              </a:rPr>
              <a:t>  .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4653136"/>
            <a:ext cx="2408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chemeClr val="bg2"/>
                </a:solidFill>
              </a:rPr>
              <a:t>насме</a:t>
            </a:r>
            <a:r>
              <a:rPr lang="ru-RU" sz="3600" b="1" dirty="0" smtClean="0">
                <a:solidFill>
                  <a:schemeClr val="bg2"/>
                </a:solidFill>
              </a:rPr>
              <a:t>  .  </a:t>
            </a:r>
            <a:r>
              <a:rPr lang="ru-RU" sz="3600" b="1" dirty="0" err="1" smtClean="0">
                <a:solidFill>
                  <a:schemeClr val="bg2"/>
                </a:solidFill>
              </a:rPr>
              <a:t>ка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3968" y="3789040"/>
            <a:ext cx="2138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2"/>
                </a:solidFill>
              </a:rPr>
              <a:t>поду  .  </a:t>
            </a:r>
            <a:r>
              <a:rPr lang="ru-RU" sz="3600" b="1" dirty="0" err="1" smtClean="0">
                <a:solidFill>
                  <a:schemeClr val="bg2"/>
                </a:solidFill>
              </a:rPr>
              <a:t>ка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83768" y="2780928"/>
            <a:ext cx="19918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chemeClr val="bg2"/>
                </a:solidFill>
              </a:rPr>
              <a:t>клю</a:t>
            </a:r>
            <a:r>
              <a:rPr lang="ru-RU" sz="3600" b="1" dirty="0" smtClean="0">
                <a:solidFill>
                  <a:schemeClr val="bg2"/>
                </a:solidFill>
              </a:rPr>
              <a:t>  .  </a:t>
            </a:r>
            <a:r>
              <a:rPr lang="ru-RU" sz="3600" b="1" dirty="0" err="1" smtClean="0">
                <a:solidFill>
                  <a:schemeClr val="bg2"/>
                </a:solidFill>
              </a:rPr>
              <a:t>ка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9552" y="2924944"/>
            <a:ext cx="1233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chemeClr val="bg2"/>
                </a:solidFill>
              </a:rPr>
              <a:t>кор</a:t>
            </a:r>
            <a:r>
              <a:rPr lang="ru-RU" sz="3600" b="1" dirty="0" smtClean="0">
                <a:solidFill>
                  <a:schemeClr val="bg2"/>
                </a:solidFill>
              </a:rPr>
              <a:t>  .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63888" y="5733256"/>
            <a:ext cx="1473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2"/>
                </a:solidFill>
              </a:rPr>
              <a:t>мира .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5733256"/>
            <a:ext cx="1754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2"/>
                </a:solidFill>
              </a:rPr>
              <a:t>ша  .  </a:t>
            </a:r>
            <a:r>
              <a:rPr lang="ru-RU" sz="3600" b="1" dirty="0" err="1" smtClean="0">
                <a:solidFill>
                  <a:schemeClr val="bg2"/>
                </a:solidFill>
              </a:rPr>
              <a:t>ка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80312" y="1772816"/>
            <a:ext cx="1342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2"/>
                </a:solidFill>
              </a:rPr>
              <a:t>мор  .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91880" y="4869160"/>
            <a:ext cx="1462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2"/>
                </a:solidFill>
              </a:rPr>
              <a:t>шала .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21" name="Управляющая кнопка: назад 20">
            <a:hlinkClick r:id="rId4" action="ppaction://hlinksldjump" highlightClick="1"/>
          </p:cNvPr>
          <p:cNvSpPr/>
          <p:nvPr/>
        </p:nvSpPr>
        <p:spPr>
          <a:xfrm>
            <a:off x="6012160" y="6237312"/>
            <a:ext cx="648072" cy="432048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07838" y="304858"/>
            <a:ext cx="7681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sym typeface="Wingdings" pitchFamily="2" charset="2"/>
              </a:rPr>
              <a:t>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19672" y="3789040"/>
            <a:ext cx="1844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chemeClr val="bg2"/>
                </a:solidFill>
              </a:rPr>
              <a:t>фля</a:t>
            </a:r>
            <a:r>
              <a:rPr lang="ru-RU" sz="3600" b="1" dirty="0" smtClean="0">
                <a:solidFill>
                  <a:schemeClr val="bg2"/>
                </a:solidFill>
              </a:rPr>
              <a:t>  . </a:t>
            </a:r>
            <a:r>
              <a:rPr lang="ru-RU" sz="3600" b="1" dirty="0" err="1" smtClean="0">
                <a:solidFill>
                  <a:schemeClr val="bg2"/>
                </a:solidFill>
              </a:rPr>
              <a:t>ка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3528" y="332656"/>
            <a:ext cx="7681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sym typeface="Wingdings" pitchFamily="2" charset="2"/>
              </a:rPr>
              <a:t>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3528" y="332656"/>
            <a:ext cx="7681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sym typeface="Wingdings" pitchFamily="2" charset="2"/>
              </a:rPr>
              <a:t>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3528" y="404664"/>
            <a:ext cx="7681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sym typeface="Wingdings" pitchFamily="2" charset="2"/>
              </a:rPr>
              <a:t>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9512" y="332656"/>
            <a:ext cx="7681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sym typeface="Wingdings" pitchFamily="2" charset="2"/>
              </a:rPr>
              <a:t>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3528" y="188640"/>
            <a:ext cx="184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3528" y="332656"/>
            <a:ext cx="7681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sym typeface="Wingdings" pitchFamily="2" charset="2"/>
              </a:rPr>
              <a:t>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3528" y="332656"/>
            <a:ext cx="7681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sym typeface="Wingdings" pitchFamily="2" charset="2"/>
              </a:rPr>
              <a:t>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47664" y="404664"/>
            <a:ext cx="580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9900"/>
                </a:solidFill>
              </a:rPr>
              <a:t>ж</a:t>
            </a:r>
            <a:endParaRPr lang="ru-RU" sz="4000" b="1" dirty="0">
              <a:solidFill>
                <a:srgbClr val="0099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03648" y="332656"/>
            <a:ext cx="580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9900"/>
                </a:solidFill>
              </a:rPr>
              <a:t>ж</a:t>
            </a:r>
            <a:endParaRPr lang="ru-RU" sz="4000" b="1" dirty="0">
              <a:solidFill>
                <a:srgbClr val="0099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75656" y="404664"/>
            <a:ext cx="580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9900"/>
                </a:solidFill>
              </a:rPr>
              <a:t>ж</a:t>
            </a:r>
            <a:endParaRPr lang="ru-RU" sz="4000" b="1" dirty="0">
              <a:solidFill>
                <a:srgbClr val="0099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475656" y="404664"/>
            <a:ext cx="580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9900"/>
                </a:solidFill>
              </a:rPr>
              <a:t>ж</a:t>
            </a:r>
            <a:endParaRPr lang="ru-RU" sz="4000" b="1" dirty="0">
              <a:solidFill>
                <a:srgbClr val="0099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75656" y="404664"/>
            <a:ext cx="580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9900"/>
                </a:solidFill>
              </a:rPr>
              <a:t>ж</a:t>
            </a:r>
            <a:endParaRPr lang="ru-RU" sz="4000" b="1" dirty="0">
              <a:solidFill>
                <a:srgbClr val="0099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75656" y="332656"/>
            <a:ext cx="580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9900"/>
                </a:solidFill>
              </a:rPr>
              <a:t>ж</a:t>
            </a:r>
            <a:endParaRPr lang="ru-RU" sz="4000" b="1" dirty="0">
              <a:solidFill>
                <a:srgbClr val="0099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75656" y="260648"/>
            <a:ext cx="580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9900"/>
                </a:solidFill>
              </a:rPr>
              <a:t>ж</a:t>
            </a:r>
            <a:endParaRPr lang="ru-RU" sz="4000" b="1" dirty="0">
              <a:solidFill>
                <a:srgbClr val="0099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03648" y="260648"/>
            <a:ext cx="580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9900"/>
                </a:solidFill>
              </a:rPr>
              <a:t>ж</a:t>
            </a:r>
            <a:endParaRPr lang="ru-RU" sz="4000" b="1" dirty="0">
              <a:solidFill>
                <a:srgbClr val="009900"/>
              </a:solidFill>
            </a:endParaRPr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0" y="0"/>
            <a:ext cx="2555776" cy="1556792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 – Ш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слова с буквой Ж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2" descr="http://forumsmile.ru/u/d/9/c/d9cbb99625eddfc99bc52e2ceca40bb7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452320" y="4509120"/>
            <a:ext cx="1561356" cy="156135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Motion origin="layout" path="M 0.02934 0.00625 L 0.65659 0.149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44444E-6 C 0.00225 0.053 0.00573 0.06226 0.0085 0.0868 C 0.01302 0.12754 0.01753 0.16134 0.02205 0.18402 C 0.02465 0.21759 0.0276 0.23148 0.03038 0.24814 C 0.03159 0.25416 0.03385 0.27106 0.03385 0.27268 C 0.04843 0.26481 0.05694 0.23888 0.07014 0.2162 C 0.12361 0.22847 0.10173 0.22662 0.13593 0.22662 " pathEditMode="relative" rAng="0" ptsTypes="ffffffA">
                                      <p:cBhvr>
                                        <p:cTn id="1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07407E-6 L 0.59062 0.6613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3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7 L 0.32014 0.3423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" y="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0.53281 0.478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" y="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07407E-6 L 0.12604 0.61945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7.40741E-7 L 0.44635 0.6467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00" y="3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40741E-7 L 0.11545 0.76227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3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33333E-6 L 0.7007 0.01135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0" y="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0.7401 0.21088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00" y="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0.00093 L 0.64548 0.34745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00" y="1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85185E-6 L -0.02379 0.36829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1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85185E-6 L 0.10225 0.48379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0" y="2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85185E-6 L 0.33836 0.76736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00" y="3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0.49584 0.59954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5185E-6 L 0.31476 -0.02014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00" y="-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2" grpId="0"/>
      <p:bldP spid="23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nachalo4ka.ru/wp-content/uploads/2014/10/skazochnyiy-fon-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6948264" y="6237312"/>
            <a:ext cx="648072" cy="43204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740352" y="6237312"/>
            <a:ext cx="504056" cy="432048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0" y="116632"/>
            <a:ext cx="2555776" cy="1556792"/>
          </a:xfrm>
          <a:prstGeom prst="snip1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3D7F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– С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слова с буквой С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9952" y="2348880"/>
            <a:ext cx="16385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ре . </a:t>
            </a:r>
            <a:r>
              <a:rPr lang="ru-RU" sz="3600" b="1" dirty="0" err="1" smtClean="0">
                <a:solidFill>
                  <a:srgbClr val="793905"/>
                </a:solidFill>
              </a:rPr>
              <a:t>ьба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4509120"/>
            <a:ext cx="1856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пово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r>
              <a:rPr lang="ru-RU" sz="3600" b="1" dirty="0" err="1" smtClean="0">
                <a:solidFill>
                  <a:srgbClr val="793905"/>
                </a:solidFill>
              </a:rPr>
              <a:t>ка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7824" y="3645024"/>
            <a:ext cx="1745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термо</a:t>
            </a:r>
            <a:r>
              <a:rPr lang="ru-RU" sz="3600" b="1" dirty="0" smtClean="0">
                <a:solidFill>
                  <a:srgbClr val="793905"/>
                </a:solidFill>
              </a:rPr>
              <a:t> .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3789040"/>
            <a:ext cx="1762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тормо</a:t>
            </a:r>
            <a:r>
              <a:rPr lang="ru-RU" sz="3600" b="1" dirty="0" smtClean="0">
                <a:solidFill>
                  <a:srgbClr val="793905"/>
                </a:solidFill>
              </a:rPr>
              <a:t> .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2852936"/>
            <a:ext cx="1614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кра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r>
              <a:rPr lang="ru-RU" sz="3600" b="1" dirty="0" err="1" smtClean="0">
                <a:solidFill>
                  <a:srgbClr val="793905"/>
                </a:solidFill>
              </a:rPr>
              <a:t>ка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1960" y="1700808"/>
            <a:ext cx="1846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берё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r>
              <a:rPr lang="ru-RU" sz="3600" b="1" dirty="0" err="1" smtClean="0">
                <a:solidFill>
                  <a:srgbClr val="793905"/>
                </a:solidFill>
              </a:rPr>
              <a:t>ка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1916832"/>
            <a:ext cx="1478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ма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r>
              <a:rPr lang="ru-RU" sz="3600" b="1" dirty="0" err="1" smtClean="0">
                <a:solidFill>
                  <a:srgbClr val="793905"/>
                </a:solidFill>
              </a:rPr>
              <a:t>ка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5856" y="1124744"/>
            <a:ext cx="16673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сма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r>
              <a:rPr lang="ru-RU" sz="3600" b="1" dirty="0" err="1" smtClean="0">
                <a:solidFill>
                  <a:srgbClr val="793905"/>
                </a:solidFill>
              </a:rPr>
              <a:t>ка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15816" y="260648"/>
            <a:ext cx="1575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слё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r>
              <a:rPr lang="ru-RU" sz="3600" b="1" dirty="0" err="1" smtClean="0">
                <a:solidFill>
                  <a:srgbClr val="793905"/>
                </a:solidFill>
              </a:rPr>
              <a:t>ки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6" name="Управляющая кнопка: назад 15">
            <a:hlinkClick r:id="rId4" action="ppaction://hlinksldjump" highlightClick="1"/>
          </p:cNvPr>
          <p:cNvSpPr/>
          <p:nvPr/>
        </p:nvSpPr>
        <p:spPr>
          <a:xfrm>
            <a:off x="6156176" y="6237312"/>
            <a:ext cx="648072" cy="432048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796136" y="2060848"/>
            <a:ext cx="1640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опи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r>
              <a:rPr lang="ru-RU" sz="3600" b="1" dirty="0" err="1" smtClean="0">
                <a:solidFill>
                  <a:srgbClr val="793905"/>
                </a:solidFill>
              </a:rPr>
              <a:t>ка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7744" y="5877272"/>
            <a:ext cx="1559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свя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r>
              <a:rPr lang="ru-RU" sz="3600" b="1" dirty="0" err="1" smtClean="0">
                <a:solidFill>
                  <a:srgbClr val="793905"/>
                </a:solidFill>
              </a:rPr>
              <a:t>ка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11760" y="5301208"/>
            <a:ext cx="1824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сала . </a:t>
            </a:r>
            <a:r>
              <a:rPr lang="ru-RU" sz="3600" b="1" dirty="0" err="1" smtClean="0">
                <a:solidFill>
                  <a:srgbClr val="793905"/>
                </a:solidFill>
              </a:rPr>
              <a:t>ки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5301208"/>
            <a:ext cx="1845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воло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r>
              <a:rPr lang="ru-RU" sz="3600" b="1" dirty="0" err="1" smtClean="0">
                <a:solidFill>
                  <a:srgbClr val="793905"/>
                </a:solidFill>
              </a:rPr>
              <a:t>ки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44008" y="116632"/>
            <a:ext cx="1494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адре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91880" y="2924944"/>
            <a:ext cx="1626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ко . </a:t>
            </a:r>
            <a:r>
              <a:rPr lang="ru-RU" sz="3600" b="1" dirty="0" err="1" smtClean="0">
                <a:solidFill>
                  <a:srgbClr val="793905"/>
                </a:solidFill>
              </a:rPr>
              <a:t>ьба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20072" y="692696"/>
            <a:ext cx="1152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гла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23928" y="4437112"/>
            <a:ext cx="1083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поя .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15816" y="269593"/>
            <a:ext cx="1688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слё</a:t>
            </a:r>
            <a:r>
              <a:rPr lang="ru-RU" sz="3600" b="1" dirty="0" smtClean="0">
                <a:solidFill>
                  <a:srgbClr val="009900"/>
                </a:solidFill>
              </a:rPr>
              <a:t>з </a:t>
            </a:r>
            <a:r>
              <a:rPr lang="ru-RU" sz="3600" b="1" dirty="0" err="1" smtClean="0">
                <a:solidFill>
                  <a:srgbClr val="793905"/>
                </a:solidFill>
              </a:rPr>
              <a:t>ки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39952" y="2348880"/>
            <a:ext cx="1667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ре</a:t>
            </a:r>
            <a:r>
              <a:rPr lang="ru-RU" sz="3600" b="1" dirty="0" smtClean="0">
                <a:solidFill>
                  <a:srgbClr val="009900"/>
                </a:solidFill>
              </a:rPr>
              <a:t>з </a:t>
            </a:r>
            <a:r>
              <a:rPr lang="ru-RU" sz="3600" b="1" dirty="0" err="1" smtClean="0">
                <a:solidFill>
                  <a:srgbClr val="793905"/>
                </a:solidFill>
              </a:rPr>
              <a:t>ьба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20072" y="692696"/>
            <a:ext cx="1128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гла</a:t>
            </a:r>
            <a:r>
              <a:rPr lang="ru-RU" sz="3600" b="1" dirty="0" smtClean="0">
                <a:solidFill>
                  <a:srgbClr val="009900"/>
                </a:solidFill>
              </a:rPr>
              <a:t>з</a:t>
            </a:r>
            <a:r>
              <a:rPr lang="ru-RU" sz="3600" b="1" dirty="0" smtClean="0">
                <a:solidFill>
                  <a:srgbClr val="793905"/>
                </a:solidFill>
              </a:rPr>
              <a:t> 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75856" y="1124744"/>
            <a:ext cx="17353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сма</a:t>
            </a:r>
            <a:r>
              <a:rPr lang="ru-RU" sz="3600" b="1" dirty="0" err="1" smtClean="0">
                <a:solidFill>
                  <a:srgbClr val="009900"/>
                </a:solidFill>
              </a:rPr>
              <a:t>з</a:t>
            </a:r>
            <a:r>
              <a:rPr lang="ru-RU" sz="3600" b="1" dirty="0" smtClean="0">
                <a:solidFill>
                  <a:srgbClr val="009900"/>
                </a:solidFill>
              </a:rPr>
              <a:t> </a:t>
            </a:r>
            <a:r>
              <a:rPr lang="ru-RU" sz="3600" b="1" dirty="0" smtClean="0">
                <a:solidFill>
                  <a:srgbClr val="793905"/>
                </a:solidFill>
              </a:rPr>
              <a:t>ка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88224" y="2060848"/>
            <a:ext cx="380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95936" y="2924944"/>
            <a:ext cx="380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52120" y="116632"/>
            <a:ext cx="380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91680" y="2852936"/>
            <a:ext cx="380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59632" y="1916832"/>
            <a:ext cx="380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01644" y="3645024"/>
            <a:ext cx="380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44008" y="4437112"/>
            <a:ext cx="380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31640" y="5301208"/>
            <a:ext cx="380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15616" y="4509120"/>
            <a:ext cx="1950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пово</a:t>
            </a:r>
            <a:r>
              <a:rPr lang="ru-RU" sz="3600" b="1" dirty="0" err="1" smtClean="0">
                <a:solidFill>
                  <a:srgbClr val="009900"/>
                </a:solidFill>
              </a:rPr>
              <a:t>з</a:t>
            </a:r>
            <a:r>
              <a:rPr lang="ru-RU" sz="3600" b="1" dirty="0" smtClean="0">
                <a:solidFill>
                  <a:srgbClr val="009900"/>
                </a:solidFill>
              </a:rPr>
              <a:t> </a:t>
            </a:r>
            <a:r>
              <a:rPr lang="ru-RU" sz="3600" b="1" dirty="0" smtClean="0">
                <a:solidFill>
                  <a:srgbClr val="793905"/>
                </a:solidFill>
              </a:rPr>
              <a:t>ка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3528" y="3789040"/>
            <a:ext cx="1737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тормо</a:t>
            </a:r>
            <a:r>
              <a:rPr lang="ru-RU" sz="3600" b="1" dirty="0" smtClean="0">
                <a:solidFill>
                  <a:srgbClr val="009900"/>
                </a:solidFill>
              </a:rPr>
              <a:t>з</a:t>
            </a:r>
            <a:endParaRPr lang="ru-RU" sz="3600" b="1" dirty="0">
              <a:solidFill>
                <a:srgbClr val="0099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411760" y="5301208"/>
            <a:ext cx="1911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сала</a:t>
            </a:r>
            <a:r>
              <a:rPr lang="ru-RU" sz="3600" b="1" dirty="0" err="1" smtClean="0">
                <a:solidFill>
                  <a:srgbClr val="009900"/>
                </a:solidFill>
              </a:rPr>
              <a:t>з</a:t>
            </a:r>
            <a:r>
              <a:rPr lang="ru-RU" sz="3600" b="1" dirty="0" smtClean="0">
                <a:solidFill>
                  <a:srgbClr val="009900"/>
                </a:solidFill>
              </a:rPr>
              <a:t> </a:t>
            </a:r>
            <a:r>
              <a:rPr lang="ru-RU" sz="3600" b="1" dirty="0" err="1" smtClean="0">
                <a:solidFill>
                  <a:srgbClr val="793905"/>
                </a:solidFill>
              </a:rPr>
              <a:t>ки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71648" y="5879904"/>
            <a:ext cx="1632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свя</a:t>
            </a:r>
            <a:r>
              <a:rPr lang="ru-RU" sz="3600" b="1" dirty="0" err="1" smtClean="0">
                <a:solidFill>
                  <a:srgbClr val="009900"/>
                </a:solidFill>
              </a:rPr>
              <a:t>з</a:t>
            </a:r>
            <a:r>
              <a:rPr lang="ru-RU" sz="3600" b="1" dirty="0" smtClean="0">
                <a:solidFill>
                  <a:srgbClr val="009900"/>
                </a:solidFill>
              </a:rPr>
              <a:t> </a:t>
            </a:r>
            <a:r>
              <a:rPr lang="ru-RU" sz="3600" b="1" dirty="0" smtClean="0">
                <a:solidFill>
                  <a:srgbClr val="793905"/>
                </a:solidFill>
              </a:rPr>
              <a:t>ка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11960" y="1700808"/>
            <a:ext cx="1894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берё</a:t>
            </a:r>
            <a:r>
              <a:rPr lang="ru-RU" sz="3600" b="1" dirty="0" smtClean="0">
                <a:solidFill>
                  <a:srgbClr val="009900"/>
                </a:solidFill>
              </a:rPr>
              <a:t>з </a:t>
            </a:r>
            <a:r>
              <a:rPr lang="ru-RU" sz="3600" b="1" dirty="0" smtClean="0">
                <a:solidFill>
                  <a:srgbClr val="793905"/>
                </a:solidFill>
              </a:rPr>
              <a:t>ка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pic>
        <p:nvPicPr>
          <p:cNvPr id="7170" name="Picture 2" descr="http://forumsmile.ru/u/d/9/c/d9cbb99625eddfc99bc52e2ceca40bb7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52120" y="2996952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3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5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6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7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3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achalo4ka.ru/wp-content/uploads/2014/06/obrazets-slayda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" y="0"/>
            <a:ext cx="9143997" cy="6858000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6876256" y="6237312"/>
            <a:ext cx="648072" cy="43204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668344" y="6237312"/>
            <a:ext cx="504056" cy="432048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0" y="0"/>
            <a:ext cx="3131840" cy="1412776"/>
          </a:xfrm>
          <a:prstGeom prst="snip1Rect">
            <a:avLst/>
          </a:prstGeom>
          <a:solidFill>
            <a:srgbClr val="FFB7DB"/>
          </a:solidFill>
          <a:ln>
            <a:solidFill>
              <a:srgbClr val="FF9B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каких словах пропущен глухой согласный?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04248" y="1268760"/>
            <a:ext cx="1821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кре</a:t>
            </a:r>
            <a:r>
              <a:rPr lang="ru-RU" sz="3600" b="1" dirty="0" smtClean="0">
                <a:solidFill>
                  <a:srgbClr val="793905"/>
                </a:solidFill>
              </a:rPr>
              <a:t> . кие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3356992"/>
            <a:ext cx="1861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бли</a:t>
            </a:r>
            <a:r>
              <a:rPr lang="ru-RU" sz="3600" b="1" dirty="0" smtClean="0">
                <a:solidFill>
                  <a:srgbClr val="793905"/>
                </a:solidFill>
              </a:rPr>
              <a:t> . кие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2276872"/>
            <a:ext cx="1605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ре . кое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2636912"/>
            <a:ext cx="1803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гла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r>
              <a:rPr lang="ru-RU" sz="3600" b="1" dirty="0" err="1" smtClean="0">
                <a:solidFill>
                  <a:srgbClr val="793905"/>
                </a:solidFill>
              </a:rPr>
              <a:t>кая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3608" y="1700808"/>
            <a:ext cx="1805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хру</a:t>
            </a:r>
            <a:r>
              <a:rPr lang="ru-RU" sz="3600" b="1" dirty="0" smtClean="0">
                <a:solidFill>
                  <a:srgbClr val="793905"/>
                </a:solidFill>
              </a:rPr>
              <a:t> . кий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79912" y="1340768"/>
            <a:ext cx="1830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сла</a:t>
            </a:r>
            <a:r>
              <a:rPr lang="ru-RU" sz="3600" b="1" dirty="0" smtClean="0">
                <a:solidFill>
                  <a:srgbClr val="793905"/>
                </a:solidFill>
              </a:rPr>
              <a:t> . кий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5856" y="404664"/>
            <a:ext cx="1669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лё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r>
              <a:rPr lang="ru-RU" sz="3600" b="1" dirty="0" err="1" smtClean="0">
                <a:solidFill>
                  <a:srgbClr val="793905"/>
                </a:solidFill>
              </a:rPr>
              <a:t>кая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4" name="Управляющая кнопка: назад 13">
            <a:hlinkClick r:id="rId4" action="ppaction://hlinksldjump" highlightClick="1"/>
          </p:cNvPr>
          <p:cNvSpPr/>
          <p:nvPr/>
        </p:nvSpPr>
        <p:spPr>
          <a:xfrm>
            <a:off x="6084168" y="6237312"/>
            <a:ext cx="648072" cy="432048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339752" y="5229200"/>
            <a:ext cx="1625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ни . </a:t>
            </a:r>
            <a:r>
              <a:rPr lang="ru-RU" sz="3600" b="1" dirty="0" err="1" smtClean="0">
                <a:solidFill>
                  <a:srgbClr val="793905"/>
                </a:solidFill>
              </a:rPr>
              <a:t>кая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4653136"/>
            <a:ext cx="1914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повя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r>
              <a:rPr lang="ru-RU" sz="3600" b="1" dirty="0" err="1" smtClean="0">
                <a:solidFill>
                  <a:srgbClr val="793905"/>
                </a:solidFill>
              </a:rPr>
              <a:t>ка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35896" y="5877272"/>
            <a:ext cx="1994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пры</a:t>
            </a:r>
            <a:r>
              <a:rPr lang="ru-RU" sz="3600" b="1" dirty="0" smtClean="0">
                <a:solidFill>
                  <a:srgbClr val="793905"/>
                </a:solidFill>
              </a:rPr>
              <a:t> . кий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9552" y="3717032"/>
            <a:ext cx="17453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це</a:t>
            </a:r>
            <a:r>
              <a:rPr lang="ru-RU" sz="3600" b="1" dirty="0" smtClean="0">
                <a:solidFill>
                  <a:srgbClr val="793905"/>
                </a:solidFill>
              </a:rPr>
              <a:t> . кий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2348880"/>
            <a:ext cx="2464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заморо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r>
              <a:rPr lang="ru-RU" sz="3600" b="1" dirty="0" err="1" smtClean="0">
                <a:solidFill>
                  <a:srgbClr val="793905"/>
                </a:solidFill>
              </a:rPr>
              <a:t>ка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84168" y="476672"/>
            <a:ext cx="1744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ни . кое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5805264"/>
            <a:ext cx="15720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ве</a:t>
            </a:r>
            <a:r>
              <a:rPr lang="ru-RU" sz="3600" b="1" dirty="0" smtClean="0">
                <a:solidFill>
                  <a:srgbClr val="793905"/>
                </a:solidFill>
              </a:rPr>
              <a:t> . хая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19872" y="4365104"/>
            <a:ext cx="1619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ли . кое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24328" y="1268760"/>
            <a:ext cx="425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91680" y="1700808"/>
            <a:ext cx="425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15616" y="371703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23928" y="4365104"/>
            <a:ext cx="425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15616" y="5877272"/>
            <a:ext cx="356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Т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99992" y="5949280"/>
            <a:ext cx="356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Т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900igr.net/datai/skazki-i-igry/CHej-zvuk-1.files/0010-011-Kolokolchik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1187" b="98153" l="0" r="9673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800" y="404664"/>
            <a:ext cx="490257" cy="7583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900igr.net/datai/skazki-i-igry/CHej-zvuk-1.files/0010-011-Kolokolchik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1187" b="98153" l="0" r="9673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127" y="484553"/>
            <a:ext cx="490257" cy="7583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900igr.net/datai/skazki-i-igry/CHej-zvuk-1.files/0010-011-Kolokolchik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1187" b="98153" l="0" r="9673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664" y="1348649"/>
            <a:ext cx="490257" cy="7583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http://900igr.net/datai/skazki-i-igry/CHej-zvuk-1.files/0010-011-Kolokolchik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1187" b="98153" l="0" r="9673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071" y="2257713"/>
            <a:ext cx="490257" cy="7583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http://900igr.net/datai/skazki-i-igry/CHej-zvuk-1.files/0010-011-Kolokolchik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1187" b="98153" l="0" r="9673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671" y="2351660"/>
            <a:ext cx="490257" cy="7583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http://900igr.net/datai/skazki-i-igry/CHej-zvuk-1.files/0010-011-Kolokolchik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1187" b="98153" l="0" r="9673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864" y="2670602"/>
            <a:ext cx="490257" cy="7583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http://900igr.net/datai/skazki-i-igry/CHej-zvuk-1.files/0010-011-Kolokolchik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1187" b="98153" l="0" r="9673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319" y="3300958"/>
            <a:ext cx="490257" cy="7583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900igr.net/datai/skazki-i-igry/CHej-zvuk-1.files/0010-011-Kolokolchik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1187" b="98153" l="0" r="9673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547" y="4657596"/>
            <a:ext cx="490257" cy="7583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://900igr.net/datai/skazki-i-igry/CHej-zvuk-1.files/0010-011-Kolokolchik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1187" b="98153" l="0" r="9673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442" y="5221065"/>
            <a:ext cx="490257" cy="7583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forumsmile.ru/u/d/9/c/d9cbb99625eddfc99bc52e2ceca40bb7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220072" y="3212976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nachalo4ka.ru/wp-content/uploads/2014/10/skazochnyiy-fon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396536" cy="686435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19672" y="5085184"/>
            <a:ext cx="601461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spc="0" dirty="0" smtClean="0">
                <a:ln/>
                <a:solidFill>
                  <a:schemeClr val="bg1">
                    <a:lumMod val="9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Молодец !!!</a:t>
            </a:r>
            <a:endParaRPr lang="ru-RU" sz="6000" b="1" cap="all" spc="0" dirty="0">
              <a:ln/>
              <a:solidFill>
                <a:schemeClr val="bg1">
                  <a:lumMod val="9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098" name="Picture 2" descr="http://forumsmile.ru/u/d/9/c/d9cbb99625eddfc99bc52e2ceca40bb7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3140968"/>
            <a:ext cx="1777380" cy="1777380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3923928" y="1340768"/>
            <a:ext cx="2232248" cy="1656184"/>
          </a:xfrm>
          <a:prstGeom prst="wedgeEllipseCallout">
            <a:avLst>
              <a:gd name="adj1" fmla="val 59108"/>
              <a:gd name="adj2" fmla="val 101448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Вот я и дома. Пока!!!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332656"/>
            <a:ext cx="691276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Интернет ресурсы:</a:t>
            </a:r>
          </a:p>
          <a:p>
            <a:endParaRPr lang="ru-RU" dirty="0" smtClean="0"/>
          </a:p>
          <a:p>
            <a:r>
              <a:rPr lang="ru-RU" dirty="0" smtClean="0"/>
              <a:t>Фон:   </a:t>
            </a:r>
            <a:r>
              <a:rPr lang="en-US" dirty="0" smtClean="0">
                <a:hlinkClick r:id="rId2"/>
              </a:rPr>
              <a:t>http://www.liveinternet.ru/users/5026143/post336730230/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http://nachalo4ka.ru/skazochnyie-fonyi-dlya-detskih-prezentatsiy/skazochnyiy-fon-1/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http://fotoshopogoliki.ucoz.ru/news/krasivye_fony_dlja_kollazhej_priroda/2011-11-29-120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http://nachalo4ka.ru/skazochnyie-fonyi-dlya-detskih-prezentatsiy/</a:t>
            </a:r>
            <a:endParaRPr lang="ru-RU" dirty="0" smtClean="0"/>
          </a:p>
          <a:p>
            <a:r>
              <a:rPr lang="ru-RU" dirty="0" smtClean="0"/>
              <a:t>Учительница   </a:t>
            </a:r>
            <a:r>
              <a:rPr lang="en-US" dirty="0" smtClean="0">
                <a:hlinkClick r:id="rId6"/>
              </a:rPr>
              <a:t>http://nachalo4ka.ru/shkolnyie-kartinki-assorti-dlya-prezentatsiy/uchitel-01/#main</a:t>
            </a:r>
            <a:endParaRPr lang="ru-RU" dirty="0" smtClean="0"/>
          </a:p>
          <a:p>
            <a:r>
              <a:rPr lang="ru-RU" dirty="0" smtClean="0"/>
              <a:t>Сказочный персонаж </a:t>
            </a:r>
            <a:r>
              <a:rPr lang="en-US" dirty="0" smtClean="0">
                <a:hlinkClick r:id="rId7"/>
              </a:rPr>
              <a:t>http://forumsmile.ru/animation/fairytalecharacters</a:t>
            </a:r>
            <a:endParaRPr lang="ru-RU" dirty="0" smtClean="0"/>
          </a:p>
          <a:p>
            <a:r>
              <a:rPr lang="ru-RU" dirty="0" smtClean="0"/>
              <a:t>правило «как найти проверочное слово»</a:t>
            </a:r>
          </a:p>
          <a:p>
            <a:r>
              <a:rPr lang="en-US" dirty="0" smtClean="0">
                <a:hlinkClick r:id="rId8"/>
              </a:rPr>
              <a:t>http://school.xvatit.com/index.php?title=</a:t>
            </a:r>
            <a:r>
              <a:rPr lang="ru-RU" dirty="0" err="1" smtClean="0">
                <a:hlinkClick r:id="rId8"/>
              </a:rPr>
              <a:t>Парные_согласные_в_корне_слова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reeppt.ru/Fony/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grpSp>
        <p:nvGrpSpPr>
          <p:cNvPr id="6" name="Группа 5"/>
          <p:cNvGrpSpPr/>
          <p:nvPr/>
        </p:nvGrpSpPr>
        <p:grpSpPr>
          <a:xfrm>
            <a:off x="1115616" y="548680"/>
            <a:ext cx="4104455" cy="5358209"/>
            <a:chOff x="1115616" y="476672"/>
            <a:chExt cx="4104455" cy="5358209"/>
          </a:xfrm>
        </p:grpSpPr>
        <p:sp>
          <p:nvSpPr>
            <p:cNvPr id="7" name="TextBox 6"/>
            <p:cNvSpPr txBox="1"/>
            <p:nvPr/>
          </p:nvSpPr>
          <p:spPr>
            <a:xfrm>
              <a:off x="1115616" y="476672"/>
              <a:ext cx="410445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70C0"/>
                  </a:solidFill>
                </a:rPr>
                <a:t>Правописание парных согласных в корне слова</a:t>
              </a:r>
              <a:endParaRPr lang="ru-RU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2915816" y="5373216"/>
              <a:ext cx="1728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endParaRPr lang="ru-RU" sz="2400" dirty="0"/>
            </a:p>
          </p:txBody>
        </p:sp>
      </p:grpSp>
      <p:pic>
        <p:nvPicPr>
          <p:cNvPr id="1026" name="Picture 2" descr="http://forumsmile.ru/u/d/9/c/d9cbb99625eddfc99bc52e2ceca40bb7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40" y="4864596"/>
            <a:ext cx="1993404" cy="1993404"/>
          </a:xfrm>
          <a:prstGeom prst="rect">
            <a:avLst/>
          </a:prstGeom>
          <a:noFill/>
        </p:spPr>
      </p:pic>
      <p:sp>
        <p:nvSpPr>
          <p:cNvPr id="20" name="Овальная выноска 19"/>
          <p:cNvSpPr/>
          <p:nvPr/>
        </p:nvSpPr>
        <p:spPr>
          <a:xfrm>
            <a:off x="5364088" y="3933056"/>
            <a:ext cx="1800200" cy="1584176"/>
          </a:xfrm>
          <a:prstGeom prst="wedgeEllipseCallout">
            <a:avLst>
              <a:gd name="adj1" fmla="val 55615"/>
              <a:gd name="adj2" fmla="val 5608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5508104" y="443711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Побежали !!!</a:t>
            </a:r>
            <a:endParaRPr lang="ru-RU" dirty="0"/>
          </a:p>
        </p:txBody>
      </p:sp>
      <p:sp>
        <p:nvSpPr>
          <p:cNvPr id="10" name="Управляющая кнопка: назад 9">
            <a:hlinkClick r:id="rId4" action="ppaction://hlinksldjump" highlightClick="1"/>
          </p:cNvPr>
          <p:cNvSpPr/>
          <p:nvPr/>
        </p:nvSpPr>
        <p:spPr>
          <a:xfrm>
            <a:off x="395536" y="4509120"/>
            <a:ext cx="648072" cy="432048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331640" y="45811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На карту</a:t>
            </a:r>
            <a:endParaRPr lang="ru-RU" dirty="0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395536" y="5085184"/>
            <a:ext cx="648072" cy="43204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331640" y="508518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Двигайся дальше</a:t>
            </a:r>
            <a:endParaRPr lang="ru-RU" dirty="0"/>
          </a:p>
        </p:txBody>
      </p:sp>
      <p:sp>
        <p:nvSpPr>
          <p:cNvPr id="15" name="Управляющая кнопка: домой 14">
            <a:hlinkClick r:id="rId5" action="ppaction://hlinksldjump" highlightClick="1"/>
          </p:cNvPr>
          <p:cNvSpPr/>
          <p:nvPr/>
        </p:nvSpPr>
        <p:spPr>
          <a:xfrm>
            <a:off x="467544" y="5661248"/>
            <a:ext cx="504056" cy="432048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331640" y="573325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-заверши работу</a:t>
            </a:r>
            <a:endParaRPr lang="ru-RU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251520" y="1412776"/>
          <a:ext cx="6264695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939"/>
                <a:gridCol w="1252939"/>
                <a:gridCol w="1252939"/>
                <a:gridCol w="1252939"/>
                <a:gridCol w="1252939"/>
              </a:tblGrid>
              <a:tr h="370840">
                <a:tc rowSpan="3">
                  <a:txBody>
                    <a:bodyPr/>
                    <a:lstStyle/>
                    <a:p>
                      <a:r>
                        <a:rPr lang="ru-RU" dirty="0" smtClean="0"/>
                        <a:t>Проверяемые слова</a:t>
                      </a:r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Проверочные слова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Измене-ние</a:t>
                      </a:r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числа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Однокоренные слова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Существи</a:t>
                      </a:r>
                      <a:r>
                        <a:rPr lang="ru-RU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-тельные</a:t>
                      </a:r>
                      <a:endParaRPr lang="ru-RU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глаголы</a:t>
                      </a:r>
                      <a:endParaRPr lang="ru-RU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Прилага-тельные</a:t>
                      </a:r>
                      <a:endParaRPr lang="ru-RU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Моро…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мороЗЫ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мороЗец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мороЗить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мороЗный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Ры</a:t>
                      </a:r>
                      <a:r>
                        <a:rPr lang="ru-RU" dirty="0" smtClean="0"/>
                        <a:t>…</a:t>
                      </a:r>
                      <a:r>
                        <a:rPr lang="ru-RU" dirty="0" err="1" smtClean="0"/>
                        <a:t>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рыБак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рыБачить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рыБный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Ска</a:t>
                      </a:r>
                      <a:r>
                        <a:rPr lang="ru-RU" dirty="0" smtClean="0"/>
                        <a:t>…</a:t>
                      </a:r>
                      <a:r>
                        <a:rPr lang="ru-RU" dirty="0" err="1" smtClean="0"/>
                        <a:t>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скаЗочка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скаЗать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скаЗочный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ages.stopgame.ru/games/snezhnaja_koroleva-12324330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>
            <a:hlinkClick r:id="rId3" action="ppaction://hlinksldjump"/>
          </p:cNvPr>
          <p:cNvSpPr/>
          <p:nvPr/>
        </p:nvSpPr>
        <p:spPr>
          <a:xfrm>
            <a:off x="7452320" y="5733256"/>
            <a:ext cx="1224136" cy="764704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solidFill>
              <a:srgbClr val="3D7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В– Ф</a:t>
            </a: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3275856" y="2348880"/>
            <a:ext cx="2088232" cy="76470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rgbClr val="3D7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Парные согласные</a:t>
            </a:r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7668344" y="2852936"/>
            <a:ext cx="1224136" cy="76470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rgbClr val="3D7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– С</a:t>
            </a:r>
          </a:p>
        </p:txBody>
      </p:sp>
      <p:sp>
        <p:nvSpPr>
          <p:cNvPr id="10" name="Прямоугольник 9">
            <a:hlinkClick r:id="rId6" action="ppaction://hlinksldjump"/>
          </p:cNvPr>
          <p:cNvSpPr/>
          <p:nvPr/>
        </p:nvSpPr>
        <p:spPr>
          <a:xfrm>
            <a:off x="827584" y="3140968"/>
            <a:ext cx="1296144" cy="76470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rgbClr val="3D7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 – Т</a:t>
            </a:r>
          </a:p>
        </p:txBody>
      </p:sp>
      <p:sp>
        <p:nvSpPr>
          <p:cNvPr id="11" name="Прямоугольник 10">
            <a:hlinkClick r:id="rId7" action="ppaction://hlinksldjump"/>
          </p:cNvPr>
          <p:cNvSpPr/>
          <p:nvPr/>
        </p:nvSpPr>
        <p:spPr>
          <a:xfrm>
            <a:off x="755576" y="1556792"/>
            <a:ext cx="1619672" cy="76470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rgbClr val="3D7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 – Ш</a:t>
            </a:r>
          </a:p>
        </p:txBody>
      </p:sp>
      <p:sp>
        <p:nvSpPr>
          <p:cNvPr id="12" name="Прямоугольник 11">
            <a:hlinkClick r:id="rId8" action="ppaction://hlinksldjump"/>
          </p:cNvPr>
          <p:cNvSpPr/>
          <p:nvPr/>
        </p:nvSpPr>
        <p:spPr>
          <a:xfrm>
            <a:off x="5076056" y="1412776"/>
            <a:ext cx="1359768" cy="76470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rgbClr val="3D7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 – П</a:t>
            </a:r>
          </a:p>
        </p:txBody>
      </p:sp>
      <p:sp>
        <p:nvSpPr>
          <p:cNvPr id="13" name="Прямоугольник 12">
            <a:hlinkClick r:id="rId9" action="ppaction://hlinksldjump"/>
          </p:cNvPr>
          <p:cNvSpPr/>
          <p:nvPr/>
        </p:nvSpPr>
        <p:spPr>
          <a:xfrm>
            <a:off x="4572000" y="3717032"/>
            <a:ext cx="1224136" cy="76470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rgbClr val="3D7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 – К</a:t>
            </a:r>
          </a:p>
        </p:txBody>
      </p:sp>
      <p:sp>
        <p:nvSpPr>
          <p:cNvPr id="14" name="Прямоугольник 13">
            <a:hlinkClick r:id="rId10" action="ppaction://hlinksldjump"/>
          </p:cNvPr>
          <p:cNvSpPr/>
          <p:nvPr/>
        </p:nvSpPr>
        <p:spPr>
          <a:xfrm>
            <a:off x="3347864" y="4941168"/>
            <a:ext cx="1944216" cy="72008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rgbClr val="3D7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Учись проверять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5" name="Прямоугольник 14">
            <a:hlinkClick r:id="rId11" action="ppaction://hlinksldjump"/>
          </p:cNvPr>
          <p:cNvSpPr/>
          <p:nvPr/>
        </p:nvSpPr>
        <p:spPr>
          <a:xfrm>
            <a:off x="179512" y="4437112"/>
            <a:ext cx="1656184" cy="76470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rgbClr val="3D7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Повторим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-1"/>
            <a:ext cx="46313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Куда пойдём?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2" descr="http://forumsmile.ru/u/d/9/c/d9cbb99625eddfc99bc52e2ceca40bb7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084168" y="1988840"/>
            <a:ext cx="1561356" cy="1561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nachalo4ka.ru/wp-content/uploads/2014/10/skazochnyiy-fon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7092280" y="6237312"/>
            <a:ext cx="648072" cy="43204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12360" y="6237312"/>
            <a:ext cx="504056" cy="432048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одним вырезанным углом 6"/>
          <p:cNvSpPr/>
          <p:nvPr/>
        </p:nvSpPr>
        <p:spPr>
          <a:xfrm>
            <a:off x="0" y="0"/>
            <a:ext cx="3995936" cy="1556792"/>
          </a:xfrm>
          <a:prstGeom prst="snip1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каких словах есть орфограмма «проверяемый парный согласный в корне слова»?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5696" y="2492896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свё</a:t>
            </a:r>
            <a:r>
              <a:rPr lang="ru-RU" sz="3600" b="1" u="sng" dirty="0" smtClean="0"/>
              <a:t>к</a:t>
            </a:r>
            <a:r>
              <a:rPr lang="ru-RU" sz="3600" b="1" dirty="0" smtClean="0"/>
              <a:t>ла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2636912"/>
            <a:ext cx="2044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морко</a:t>
            </a:r>
            <a:r>
              <a:rPr lang="ru-RU" sz="3600" b="1" u="sng" dirty="0" smtClean="0"/>
              <a:t>в</a:t>
            </a:r>
            <a:r>
              <a:rPr lang="ru-RU" sz="3600" b="1" dirty="0" smtClean="0"/>
              <a:t>ка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364088" y="2204864"/>
            <a:ext cx="17490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кабачо</a:t>
            </a:r>
            <a:r>
              <a:rPr lang="ru-RU" sz="3600" b="1" u="sng" dirty="0" smtClean="0"/>
              <a:t>к</a:t>
            </a:r>
            <a:endParaRPr lang="ru-RU" sz="3600" b="1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2267744" y="3212976"/>
            <a:ext cx="1430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пере</a:t>
            </a:r>
            <a:r>
              <a:rPr lang="ru-RU" sz="3600" b="1" u="sng" dirty="0" smtClean="0"/>
              <a:t>ц</a:t>
            </a: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508104" y="4653136"/>
            <a:ext cx="17298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реди</a:t>
            </a:r>
            <a:r>
              <a:rPr lang="ru-RU" sz="3600" b="1" u="sng" dirty="0" smtClean="0"/>
              <a:t>с</a:t>
            </a:r>
            <a:r>
              <a:rPr lang="ru-RU" sz="3600" b="1" dirty="0" smtClean="0"/>
              <a:t>ка</a:t>
            </a:r>
            <a:endParaRPr lang="ru-RU" sz="3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220072" y="3933056"/>
            <a:ext cx="2508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картофе</a:t>
            </a:r>
            <a:r>
              <a:rPr lang="ru-RU" sz="3600" b="1" u="sng" dirty="0" smtClean="0"/>
              <a:t>л</a:t>
            </a:r>
            <a:r>
              <a:rPr lang="ru-RU" sz="3600" b="1" dirty="0" smtClean="0"/>
              <a:t>ь</a:t>
            </a:r>
            <a:endParaRPr lang="ru-RU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923928" y="4869160"/>
            <a:ext cx="1496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ты</a:t>
            </a:r>
            <a:r>
              <a:rPr lang="ru-RU" sz="3600" b="1" u="sng" dirty="0" smtClean="0"/>
              <a:t>к</a:t>
            </a:r>
            <a:r>
              <a:rPr lang="ru-RU" sz="3600" b="1" dirty="0" smtClean="0"/>
              <a:t>ва</a:t>
            </a:r>
            <a:endParaRPr lang="ru-RU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355976" y="6021288"/>
            <a:ext cx="1305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ре</a:t>
            </a:r>
            <a:r>
              <a:rPr lang="ru-RU" sz="3600" b="1" u="sng" dirty="0" smtClean="0"/>
              <a:t>п</a:t>
            </a:r>
            <a:r>
              <a:rPr lang="ru-RU" sz="3600" b="1" dirty="0" smtClean="0"/>
              <a:t>ка</a:t>
            </a:r>
            <a:endParaRPr lang="ru-RU" sz="3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707904" y="2132856"/>
            <a:ext cx="827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лу</a:t>
            </a:r>
            <a:r>
              <a:rPr lang="ru-RU" sz="3600" b="1" u="sng" dirty="0" smtClean="0"/>
              <a:t>к</a:t>
            </a:r>
            <a:endParaRPr lang="ru-RU" sz="3600" b="1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755576" y="5949280"/>
            <a:ext cx="1964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апельси</a:t>
            </a:r>
            <a:r>
              <a:rPr lang="ru-RU" sz="3600" b="1" u="sng" dirty="0" smtClean="0"/>
              <a:t>н</a:t>
            </a:r>
            <a:endParaRPr lang="ru-RU" sz="3600" b="1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467544" y="5157192"/>
            <a:ext cx="1654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компо</a:t>
            </a:r>
            <a:r>
              <a:rPr lang="ru-RU" sz="3600" b="1" u="sng" dirty="0" smtClean="0"/>
              <a:t>т</a:t>
            </a:r>
            <a:endParaRPr lang="ru-RU" sz="3600" b="1" u="sng" dirty="0"/>
          </a:p>
        </p:txBody>
      </p:sp>
      <p:sp>
        <p:nvSpPr>
          <p:cNvPr id="20" name="TextBox 19"/>
          <p:cNvSpPr txBox="1"/>
          <p:nvPr/>
        </p:nvSpPr>
        <p:spPr>
          <a:xfrm>
            <a:off x="539552" y="3573016"/>
            <a:ext cx="2229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карто</a:t>
            </a:r>
            <a:r>
              <a:rPr lang="ru-RU" sz="3600" b="1" u="sng" dirty="0" smtClean="0"/>
              <a:t>ш</a:t>
            </a:r>
            <a:r>
              <a:rPr lang="ru-RU" sz="3600" b="1" dirty="0" smtClean="0"/>
              <a:t>ка</a:t>
            </a:r>
            <a:endParaRPr lang="ru-RU" sz="3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331640" y="4437112"/>
            <a:ext cx="1868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игру</a:t>
            </a:r>
            <a:r>
              <a:rPr lang="ru-RU" sz="3600" b="1" u="sng" dirty="0" smtClean="0"/>
              <a:t>ш</a:t>
            </a:r>
            <a:r>
              <a:rPr lang="ru-RU" sz="3600" b="1" dirty="0" smtClean="0"/>
              <a:t>ка</a:t>
            </a:r>
            <a:endParaRPr lang="ru-RU" sz="3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771800" y="5517232"/>
            <a:ext cx="1284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арбу</a:t>
            </a:r>
            <a:r>
              <a:rPr lang="ru-RU" sz="3600" b="1" u="sng" dirty="0" smtClean="0"/>
              <a:t>з</a:t>
            </a:r>
            <a:endParaRPr lang="ru-RU" sz="3600" b="1" u="sng" dirty="0"/>
          </a:p>
        </p:txBody>
      </p:sp>
      <p:sp>
        <p:nvSpPr>
          <p:cNvPr id="23" name="TextBox 22"/>
          <p:cNvSpPr txBox="1"/>
          <p:nvPr/>
        </p:nvSpPr>
        <p:spPr>
          <a:xfrm>
            <a:off x="4139952" y="3356992"/>
            <a:ext cx="2155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ба</a:t>
            </a:r>
            <a:r>
              <a:rPr lang="ru-RU" sz="3600" b="1" u="sng" dirty="0" smtClean="0"/>
              <a:t>к</a:t>
            </a:r>
            <a:r>
              <a:rPr lang="ru-RU" sz="3600" b="1" dirty="0" smtClean="0"/>
              <a:t>лажан</a:t>
            </a:r>
            <a:endParaRPr lang="ru-RU" sz="3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059832" y="3933056"/>
            <a:ext cx="1749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абрико</a:t>
            </a:r>
            <a:r>
              <a:rPr lang="ru-RU" sz="3600" b="1" u="sng" dirty="0" smtClean="0"/>
              <a:t>с</a:t>
            </a:r>
            <a:endParaRPr lang="ru-RU" sz="3600" b="1" u="sng" dirty="0"/>
          </a:p>
        </p:txBody>
      </p:sp>
      <p:sp>
        <p:nvSpPr>
          <p:cNvPr id="25" name="TextBox 24"/>
          <p:cNvSpPr txBox="1"/>
          <p:nvPr/>
        </p:nvSpPr>
        <p:spPr>
          <a:xfrm>
            <a:off x="5580112" y="5373216"/>
            <a:ext cx="1535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я</a:t>
            </a:r>
            <a:r>
              <a:rPr lang="ru-RU" sz="3600" b="1" u="sng" dirty="0" smtClean="0"/>
              <a:t>б</a:t>
            </a:r>
            <a:r>
              <a:rPr lang="ru-RU" sz="3600" b="1" dirty="0" smtClean="0"/>
              <a:t>локо</a:t>
            </a:r>
            <a:endParaRPr lang="ru-RU" sz="3600" b="1" dirty="0"/>
          </a:p>
        </p:txBody>
      </p:sp>
      <p:sp>
        <p:nvSpPr>
          <p:cNvPr id="26" name="Управляющая кнопка: назад 25">
            <a:hlinkClick r:id="rId4" action="ppaction://hlinksldjump" highlightClick="1"/>
          </p:cNvPr>
          <p:cNvSpPr/>
          <p:nvPr/>
        </p:nvSpPr>
        <p:spPr>
          <a:xfrm>
            <a:off x="6372200" y="6237312"/>
            <a:ext cx="648072" cy="432048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http://forumsmile.ru/u/d/9/c/d9cbb99625eddfc99bc52e2ceca40bb7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98668" y="1916832"/>
            <a:ext cx="1345332" cy="13453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6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2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7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8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3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3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ropowerpoint.ru/wp-content/uploads/2013/02/Light_gree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0471" cy="6858000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6876256" y="6237312"/>
            <a:ext cx="648072" cy="43204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668344" y="6237312"/>
            <a:ext cx="504056" cy="432048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rId4" action="ppaction://hlinksldjump" highlightClick="1"/>
          </p:cNvPr>
          <p:cNvSpPr/>
          <p:nvPr/>
        </p:nvSpPr>
        <p:spPr>
          <a:xfrm>
            <a:off x="6084168" y="6237312"/>
            <a:ext cx="648072" cy="432048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491880" y="4509120"/>
            <a:ext cx="1800085" cy="677026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800000"/>
                </a:solidFill>
              </a:rPr>
              <a:t>ры</a:t>
            </a:r>
            <a:r>
              <a:rPr lang="ru-RU" sz="3200" b="1" i="1" dirty="0" smtClean="0">
                <a:solidFill>
                  <a:srgbClr val="FF0000"/>
                </a:solidFill>
              </a:rPr>
              <a:t>ба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3635896" y="3140968"/>
            <a:ext cx="1944216" cy="723683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800000"/>
                </a:solidFill>
              </a:rPr>
              <a:t>руба</a:t>
            </a:r>
            <a:r>
              <a:rPr lang="ru-RU" sz="3200" b="1" i="1" dirty="0" smtClean="0">
                <a:solidFill>
                  <a:srgbClr val="FF0000"/>
                </a:solidFill>
              </a:rPr>
              <a:t>ше</a:t>
            </a:r>
            <a:r>
              <a:rPr lang="ru-RU" sz="3200" b="1" i="1" dirty="0" smtClean="0">
                <a:solidFill>
                  <a:srgbClr val="800000"/>
                </a:solidFill>
              </a:rPr>
              <a:t>к</a:t>
            </a:r>
            <a:endParaRPr lang="ru-RU" sz="3200" b="1" i="1" dirty="0">
              <a:solidFill>
                <a:srgbClr val="800000"/>
              </a:solidFill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3707904" y="1700808"/>
            <a:ext cx="1944102" cy="796808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800000"/>
                </a:solidFill>
              </a:rPr>
              <a:t>ма</a:t>
            </a:r>
            <a:r>
              <a:rPr lang="ru-RU" sz="3200" b="1" i="1" dirty="0" smtClean="0">
                <a:solidFill>
                  <a:srgbClr val="FF0000"/>
                </a:solidFill>
              </a:rPr>
              <a:t>зо</a:t>
            </a:r>
            <a:r>
              <a:rPr lang="ru-RU" sz="3200" b="1" i="1" dirty="0" smtClean="0">
                <a:solidFill>
                  <a:srgbClr val="800000"/>
                </a:solidFill>
              </a:rPr>
              <a:t>к</a:t>
            </a:r>
            <a:endParaRPr lang="ru-RU" sz="3200" b="1" i="1" dirty="0">
              <a:solidFill>
                <a:srgbClr val="800000"/>
              </a:solidFill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3779913" y="260648"/>
            <a:ext cx="1728192" cy="738160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800000"/>
                </a:solidFill>
              </a:rPr>
              <a:t>гла</a:t>
            </a:r>
            <a:r>
              <a:rPr lang="ru-RU" sz="3600" b="1" i="1" dirty="0" smtClean="0">
                <a:solidFill>
                  <a:srgbClr val="FF0000"/>
                </a:solidFill>
              </a:rPr>
              <a:t>до</a:t>
            </a:r>
            <a:r>
              <a:rPr lang="ru-RU" sz="3600" b="1" i="1" dirty="0" smtClean="0">
                <a:solidFill>
                  <a:srgbClr val="800000"/>
                </a:solidFill>
              </a:rPr>
              <a:t>к</a:t>
            </a:r>
            <a:endParaRPr lang="ru-RU" sz="3600" b="1" i="1" dirty="0">
              <a:solidFill>
                <a:srgbClr val="800000"/>
              </a:solidFill>
            </a:endParaRP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107504" y="188640"/>
            <a:ext cx="2592288" cy="1008112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800000"/>
                </a:solidFill>
              </a:rPr>
              <a:t>гла</a:t>
            </a:r>
            <a:r>
              <a:rPr lang="ru-RU" sz="3600" b="1" dirty="0" smtClean="0">
                <a:solidFill>
                  <a:srgbClr val="800000"/>
                </a:solidFill>
              </a:rPr>
              <a:t>  . кий</a:t>
            </a:r>
            <a:endParaRPr lang="ru-RU" sz="3600" b="1" dirty="0">
              <a:solidFill>
                <a:srgbClr val="800000"/>
              </a:solidFill>
            </a:endParaRPr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179512" y="1628800"/>
            <a:ext cx="2304256" cy="1008112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800000"/>
                </a:solidFill>
              </a:rPr>
              <a:t>ма</a:t>
            </a:r>
            <a:r>
              <a:rPr lang="ru-RU" sz="3600" b="1" dirty="0" smtClean="0">
                <a:solidFill>
                  <a:srgbClr val="800000"/>
                </a:solidFill>
              </a:rPr>
              <a:t>  .  </a:t>
            </a:r>
            <a:r>
              <a:rPr lang="ru-RU" sz="3600" b="1" dirty="0" err="1" smtClean="0">
                <a:solidFill>
                  <a:srgbClr val="800000"/>
                </a:solidFill>
              </a:rPr>
              <a:t>ки</a:t>
            </a:r>
            <a:endParaRPr lang="ru-RU" sz="3600" b="1" dirty="0">
              <a:solidFill>
                <a:srgbClr val="800000"/>
              </a:solidFill>
            </a:endParaRPr>
          </a:p>
        </p:txBody>
      </p:sp>
      <p:sp>
        <p:nvSpPr>
          <p:cNvPr id="21" name="Блок-схема: альтернативный процесс 20"/>
          <p:cNvSpPr/>
          <p:nvPr/>
        </p:nvSpPr>
        <p:spPr>
          <a:xfrm>
            <a:off x="251520" y="3068960"/>
            <a:ext cx="2232248" cy="1008112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800000"/>
                </a:solidFill>
              </a:rPr>
              <a:t>руба</a:t>
            </a:r>
            <a:r>
              <a:rPr lang="ru-RU" sz="3600" b="1" dirty="0" smtClean="0">
                <a:solidFill>
                  <a:srgbClr val="800000"/>
                </a:solidFill>
              </a:rPr>
              <a:t> .  </a:t>
            </a:r>
            <a:r>
              <a:rPr lang="ru-RU" sz="3600" b="1" dirty="0" err="1" smtClean="0">
                <a:solidFill>
                  <a:srgbClr val="800000"/>
                </a:solidFill>
              </a:rPr>
              <a:t>ка</a:t>
            </a:r>
            <a:endParaRPr lang="ru-RU" sz="3600" b="1" dirty="0">
              <a:solidFill>
                <a:srgbClr val="8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771800" y="476672"/>
            <a:ext cx="48282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710084" y="0"/>
            <a:ext cx="62869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699792" y="1484784"/>
            <a:ext cx="4219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699792" y="2852936"/>
            <a:ext cx="6206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724639" y="1988840"/>
            <a:ext cx="42511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699792" y="3429000"/>
            <a:ext cx="62869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Блок-схема: альтернативный процесс 27"/>
          <p:cNvSpPr/>
          <p:nvPr/>
        </p:nvSpPr>
        <p:spPr>
          <a:xfrm>
            <a:off x="251520" y="4365104"/>
            <a:ext cx="2304256" cy="1008112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800000"/>
                </a:solidFill>
              </a:rPr>
              <a:t>ры</a:t>
            </a:r>
            <a:r>
              <a:rPr lang="ru-RU" sz="3600" b="1" dirty="0" smtClean="0">
                <a:solidFill>
                  <a:srgbClr val="800000"/>
                </a:solidFill>
              </a:rPr>
              <a:t>  .  </a:t>
            </a:r>
            <a:r>
              <a:rPr lang="ru-RU" sz="3600" b="1" dirty="0" err="1" smtClean="0">
                <a:solidFill>
                  <a:srgbClr val="800000"/>
                </a:solidFill>
              </a:rPr>
              <a:t>ка</a:t>
            </a:r>
            <a:endParaRPr lang="ru-RU" sz="3600" b="1" dirty="0">
              <a:solidFill>
                <a:srgbClr val="8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699792" y="4797152"/>
            <a:ext cx="50526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699792" y="4221088"/>
            <a:ext cx="47961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Блок-схема: альтернативный процесс 37"/>
          <p:cNvSpPr/>
          <p:nvPr/>
        </p:nvSpPr>
        <p:spPr>
          <a:xfrm>
            <a:off x="3419872" y="4293096"/>
            <a:ext cx="2232248" cy="1008112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800000"/>
                </a:solidFill>
              </a:rPr>
              <a:t>подсказка</a:t>
            </a:r>
            <a:endParaRPr lang="ru-RU" sz="3200" b="1" i="1" dirty="0">
              <a:solidFill>
                <a:srgbClr val="800000"/>
              </a:solidFill>
            </a:endParaRPr>
          </a:p>
        </p:txBody>
      </p:sp>
      <p:sp>
        <p:nvSpPr>
          <p:cNvPr id="39" name="Блок-схема: альтернативный процесс 38"/>
          <p:cNvSpPr/>
          <p:nvPr/>
        </p:nvSpPr>
        <p:spPr>
          <a:xfrm>
            <a:off x="3563888" y="188640"/>
            <a:ext cx="2160240" cy="1008112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800000"/>
                </a:solidFill>
              </a:rPr>
              <a:t>подсказка</a:t>
            </a:r>
            <a:endParaRPr lang="ru-RU" sz="3200" b="1" i="1" dirty="0">
              <a:solidFill>
                <a:srgbClr val="800000"/>
              </a:solidFill>
            </a:endParaRPr>
          </a:p>
        </p:txBody>
      </p:sp>
      <p:sp>
        <p:nvSpPr>
          <p:cNvPr id="40" name="Блок-схема: альтернативный процесс 39"/>
          <p:cNvSpPr/>
          <p:nvPr/>
        </p:nvSpPr>
        <p:spPr>
          <a:xfrm>
            <a:off x="3563888" y="1556792"/>
            <a:ext cx="2232248" cy="1008112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800000"/>
                </a:solidFill>
              </a:rPr>
              <a:t>подсказка</a:t>
            </a:r>
            <a:endParaRPr lang="ru-RU" sz="3200" b="1" i="1" dirty="0">
              <a:solidFill>
                <a:srgbClr val="800000"/>
              </a:solidFill>
            </a:endParaRPr>
          </a:p>
        </p:txBody>
      </p:sp>
      <p:sp>
        <p:nvSpPr>
          <p:cNvPr id="42" name="Блок-схема: альтернативный процесс 41"/>
          <p:cNvSpPr/>
          <p:nvPr/>
        </p:nvSpPr>
        <p:spPr>
          <a:xfrm>
            <a:off x="251520" y="5589240"/>
            <a:ext cx="2232248" cy="936104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800000"/>
                </a:solidFill>
              </a:rPr>
              <a:t>сто  . </a:t>
            </a:r>
            <a:endParaRPr lang="ru-RU" sz="3600" b="1" dirty="0">
              <a:solidFill>
                <a:srgbClr val="800000"/>
              </a:solidFill>
            </a:endParaRPr>
          </a:p>
        </p:txBody>
      </p:sp>
      <p:sp>
        <p:nvSpPr>
          <p:cNvPr id="43" name="Блок-схема: альтернативный процесс 42"/>
          <p:cNvSpPr/>
          <p:nvPr/>
        </p:nvSpPr>
        <p:spPr>
          <a:xfrm>
            <a:off x="3491880" y="5733256"/>
            <a:ext cx="1800085" cy="677026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800000"/>
                </a:solidFill>
              </a:rPr>
              <a:t>сто</a:t>
            </a:r>
            <a:r>
              <a:rPr lang="ru-RU" sz="3200" b="1" i="1" dirty="0" smtClean="0">
                <a:solidFill>
                  <a:srgbClr val="FF0000"/>
                </a:solidFill>
              </a:rPr>
              <a:t>га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44" name="Блок-схема: альтернативный процесс 43"/>
          <p:cNvSpPr/>
          <p:nvPr/>
        </p:nvSpPr>
        <p:spPr>
          <a:xfrm>
            <a:off x="3491880" y="2996952"/>
            <a:ext cx="2160240" cy="937259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800000"/>
                </a:solidFill>
              </a:rPr>
              <a:t>подсказка</a:t>
            </a:r>
            <a:endParaRPr lang="ru-RU" sz="3200" b="1" i="1" dirty="0">
              <a:solidFill>
                <a:srgbClr val="80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715822" y="5445224"/>
            <a:ext cx="44755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699792" y="5877272"/>
            <a:ext cx="42511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7" name="Блок-схема: альтернативный процесс 46"/>
          <p:cNvSpPr/>
          <p:nvPr/>
        </p:nvSpPr>
        <p:spPr>
          <a:xfrm>
            <a:off x="6516216" y="188640"/>
            <a:ext cx="2088232" cy="936104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800000"/>
                </a:solidFill>
              </a:rPr>
              <a:t>покро</a:t>
            </a:r>
            <a:r>
              <a:rPr lang="ru-RU" sz="3600" b="1" dirty="0" smtClean="0">
                <a:solidFill>
                  <a:srgbClr val="800000"/>
                </a:solidFill>
              </a:rPr>
              <a:t> .</a:t>
            </a:r>
            <a:endParaRPr lang="ru-RU" sz="3600" b="1" dirty="0">
              <a:solidFill>
                <a:srgbClr val="800000"/>
              </a:solidFill>
            </a:endParaRPr>
          </a:p>
        </p:txBody>
      </p:sp>
      <p:sp>
        <p:nvSpPr>
          <p:cNvPr id="48" name="Блок-схема: альтернативный процесс 47"/>
          <p:cNvSpPr/>
          <p:nvPr/>
        </p:nvSpPr>
        <p:spPr>
          <a:xfrm>
            <a:off x="3275856" y="5589240"/>
            <a:ext cx="2160240" cy="937259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800000"/>
                </a:solidFill>
              </a:rPr>
              <a:t>подсказка</a:t>
            </a:r>
            <a:endParaRPr lang="ru-RU" sz="3200" b="1" i="1" dirty="0">
              <a:solidFill>
                <a:srgbClr val="800000"/>
              </a:solidFill>
            </a:endParaRPr>
          </a:p>
        </p:txBody>
      </p:sp>
      <p:sp>
        <p:nvSpPr>
          <p:cNvPr id="49" name="Блок-схема: альтернативный процесс 48"/>
          <p:cNvSpPr/>
          <p:nvPr/>
        </p:nvSpPr>
        <p:spPr>
          <a:xfrm>
            <a:off x="6444208" y="1916832"/>
            <a:ext cx="2448157" cy="677026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800000"/>
                </a:solidFill>
              </a:rPr>
              <a:t>покры</a:t>
            </a:r>
            <a:r>
              <a:rPr lang="ru-RU" sz="3200" b="1" i="1" dirty="0" smtClean="0">
                <a:solidFill>
                  <a:srgbClr val="FF0000"/>
                </a:solidFill>
              </a:rPr>
              <a:t>ва</a:t>
            </a:r>
            <a:r>
              <a:rPr lang="ru-RU" sz="3200" b="1" i="1" dirty="0" smtClean="0">
                <a:solidFill>
                  <a:srgbClr val="C00000"/>
                </a:solidFill>
              </a:rPr>
              <a:t>ть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41" name="Блок-схема: альтернативный процесс 40"/>
          <p:cNvSpPr/>
          <p:nvPr/>
        </p:nvSpPr>
        <p:spPr>
          <a:xfrm>
            <a:off x="6300192" y="1772816"/>
            <a:ext cx="2664296" cy="936104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800000"/>
                </a:solidFill>
              </a:rPr>
              <a:t>подсказка</a:t>
            </a:r>
            <a:endParaRPr lang="ru-RU" sz="3200" b="1" i="1" dirty="0">
              <a:solidFill>
                <a:srgbClr val="80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828293" y="908720"/>
            <a:ext cx="58060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537152" y="908720"/>
            <a:ext cx="45717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" name="Picture 2" descr="http://forumsmile.ru/u/d/9/c/d9cbb99625eddfc99bc52e2ceca40bb7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96136" y="3356992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96296E-6 C -0.02135 -0.00717 -0.04305 -0.00995 -0.06458 -0.01227 C -0.07986 -0.01944 -0.096 -0.02152 -0.11198 -0.0243 C -0.11823 -0.02708 -0.12465 -0.02893 -0.13125 -0.03055 C -0.13819 -0.03426 -0.13507 -0.03264 -0.14079 -0.03495 C -0.15295 -0.03472 -0.16527 -0.03495 -0.17743 -0.03356 C -0.18263 -0.03287 -0.18628 -0.02916 -0.19184 -0.02916 " pathEditMode="relative" rAng="0" ptsTypes="ffffffA">
                                      <p:cBhvr>
                                        <p:cTn id="1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00" y="-1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1759 C -0.01858 -0.00625 0.00052 -0.01759 -0.05365 -0.01412 C -0.06458 -0.01319 -0.075 -0.00439 -0.08576 -0.00185 C -0.09219 0.00255 -0.09844 0.0044 -0.10503 0.00625 C -0.11458 0.0044 -0.12205 0.00255 -0.13177 0.00093 C -0.1342 -4.81481E-6 -0.13628 -0.00185 -0.13871 -0.00254 C -0.14201 -0.00694 -0.14496 -0.01226 -0.14826 -0.01666 C -0.14844 -0.01666 -0.15226 -0.02199 -0.15243 -0.02199 C -0.15365 -0.02453 -0.15625 -0.02986 -0.15781 -0.03148 C -0.16128 -0.03495 -0.16441 -0.03495 -0.16771 -0.03495 " pathEditMode="relative" rAng="0" ptsTypes="fffffffffA">
                                      <p:cBhvr>
                                        <p:cTn id="2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407E-6 C -0.02813 -0.0051 -0.05643 4.07407E-6 -0.0842 0.00208 C -0.09236 0.00926 -0.10191 0.01527 -0.11059 0.01805 C -0.11823 0.02638 -0.1099 0.0199 -0.1165 0.01805 C -0.11754 0.01736 -0.12743 0.02314 -0.1283 0.02314 C -0.13368 0.02662 -0.13941 0.02638 -0.14532 0.0287 C -0.14705 0.0331 -0.15018 0.03449 -0.15104 0.04143 C -0.15174 0.04699 -0.15209 0.04652 -0.15104 0.04652 " pathEditMode="relative" rAng="0" ptsTypes="fffffffA">
                                      <p:cBhvr>
                                        <p:cTn id="3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00" y="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C -0.00799 -0.00139 -0.02014 4.44444E-6 -0.02917 -0.00371 C -0.04219 -0.00787 -0.03073 -0.0044 -0.03802 -0.00787 C -0.03907 -0.00787 -0.04254 -0.0088 -0.04132 -0.0088 C -0.03907 -0.0088 -0.03299 -0.00649 -0.03941 -0.0088 C -0.04549 -0.01644 -0.04271 -0.01412 -0.0474 -0.01644 C -0.05382 -0.02431 -0.06007 -0.03102 -0.06754 -0.0338 C -0.07188 -0.03797 -0.07691 -0.03959 -0.08177 -0.04167 C -0.08681 -0.04746 -0.09011 -0.04815 -0.09566 -0.05186 C -0.09844 -0.05325 -0.10174 -0.05695 -0.10452 -0.0595 C -0.1092 -0.06112 -0.11302 -0.06112 -0.11789 -0.06274 C -0.12257 -0.06343 -0.12691 -0.06713 -0.13143 -0.06899 C -0.13959 -0.07408 -0.14879 -0.07477 -0.15747 -0.07639 C -0.16094 -0.07639 -0.16424 -0.07709 -0.16771 -0.0757 C -0.16875 -0.07477 -0.16945 -0.06713 -0.16945 -0.06621 C -0.16945 -0.0595 -0.16945 -0.05325 -0.16945 -0.04746 " pathEditMode="relative" rAng="0" ptsTypes="fffffffffffffffA">
                                      <p:cBhvr>
                                        <p:cTn id="4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00" y="-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0.01227 C -0.01302 0.00348 0.00052 -0.01227 -0.03767 -0.00764 C -0.04531 -0.00625 -0.0526 0.00602 -0.06024 0.00973 C -0.06475 0.01598 -0.06909 0.01829 -0.07378 0.02176 C -0.08038 0.01829 -0.08576 0.01598 -0.09253 0.01343 C -0.09427 0.01227 -0.09566 0.00973 -0.09739 0.00857 C -0.09965 0.00324 -0.10173 -0.00509 -0.10416 -0.01088 C -0.10416 -0.01018 -0.10694 -0.01782 -0.10712 -0.01782 C -0.10798 -0.02199 -0.10972 -0.0294 -0.11076 -0.03102 C -0.11319 -0.03495 -0.11545 -0.03495 -0.11771 -0.03495 " pathEditMode="relative" rAng="0" ptsTypes="fffffffffA">
                                      <p:cBhvr>
                                        <p:cTn id="7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0" y="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07407E-6 C 0.00486 -0.02037 0.00972 -0.02824 0.01475 -0.03473 C 0.0184 -0.05463 0.02204 -0.06065 0.02586 -0.06829 C 0.02725 -0.07616 0.02864 -0.08125 0.0302 -0.08588 C 0.03177 -0.0963 0.03125 -0.0919 0.03246 -0.09792 C 0.03524 -0.09746 0.03802 -0.09792 0.04097 -0.09422 C 0.04218 -0.09237 0.04288 -0.08218 0.04444 -0.08218 " pathEditMode="relative" rAng="0" ptsTypes="ffffffA">
                                      <p:cBhvr>
                                        <p:cTn id="9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" y="-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9" grpId="0"/>
      <p:bldP spid="38" grpId="0" animBg="1"/>
      <p:bldP spid="39" grpId="0" animBg="1"/>
      <p:bldP spid="40" grpId="0" animBg="1"/>
      <p:bldP spid="44" grpId="0" animBg="1"/>
      <p:bldP spid="46" grpId="0"/>
      <p:bldP spid="48" grpId="0" animBg="1"/>
      <p:bldP spid="41" grpId="0" animBg="1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s61.radikal.ru/i172/1202/03/c4f505d372c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6948264" y="6237312"/>
            <a:ext cx="648072" cy="43204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7740352" y="6237312"/>
            <a:ext cx="504056" cy="432048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80112" y="3212976"/>
            <a:ext cx="1382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гу</a:t>
            </a:r>
            <a:r>
              <a:rPr lang="ru-RU" sz="3600" b="1" dirty="0" smtClean="0"/>
              <a:t> . </a:t>
            </a:r>
            <a:r>
              <a:rPr lang="ru-RU" sz="3600" b="1" dirty="0" err="1" smtClean="0"/>
              <a:t>ки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355976" y="4005064"/>
            <a:ext cx="1693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кно</a:t>
            </a:r>
            <a:r>
              <a:rPr lang="ru-RU" sz="3600" b="1" dirty="0" smtClean="0"/>
              <a:t> . </a:t>
            </a:r>
            <a:r>
              <a:rPr lang="ru-RU" sz="3600" b="1" dirty="0" err="1" smtClean="0"/>
              <a:t>ка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32040" y="2492896"/>
            <a:ext cx="1446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ре . </a:t>
            </a:r>
            <a:r>
              <a:rPr lang="ru-RU" sz="3600" b="1" dirty="0" err="1" smtClean="0"/>
              <a:t>ка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020272" y="2492896"/>
            <a:ext cx="1868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скре</a:t>
            </a:r>
            <a:r>
              <a:rPr lang="ru-RU" sz="3600" b="1" dirty="0" smtClean="0"/>
              <a:t> . </a:t>
            </a:r>
            <a:r>
              <a:rPr lang="ru-RU" sz="3600" b="1" dirty="0" err="1" smtClean="0"/>
              <a:t>ка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364088" y="1772816"/>
            <a:ext cx="1931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коро</a:t>
            </a:r>
            <a:r>
              <a:rPr lang="ru-RU" sz="3600" b="1" dirty="0" smtClean="0"/>
              <a:t> . </a:t>
            </a:r>
            <a:r>
              <a:rPr lang="ru-RU" sz="3600" b="1" dirty="0" err="1" smtClean="0"/>
              <a:t>ка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80312" y="1772816"/>
            <a:ext cx="1604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голу . </a:t>
            </a:r>
            <a:r>
              <a:rPr lang="ru-RU" sz="3600" b="1" dirty="0" err="1" smtClean="0"/>
              <a:t>ь</a:t>
            </a:r>
            <a:endParaRPr lang="ru-RU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067944" y="5373216"/>
            <a:ext cx="1642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тро</a:t>
            </a:r>
            <a:r>
              <a:rPr lang="ru-RU" sz="3600" b="1" dirty="0" smtClean="0"/>
              <a:t> . </a:t>
            </a:r>
            <a:r>
              <a:rPr lang="ru-RU" sz="3600" b="1" dirty="0" err="1" smtClean="0"/>
              <a:t>ка</a:t>
            </a:r>
            <a:endParaRPr lang="ru-RU" sz="3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004048" y="4869160"/>
            <a:ext cx="1098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хле</a:t>
            </a:r>
            <a:r>
              <a:rPr lang="ru-RU" sz="3600" b="1" dirty="0" smtClean="0"/>
              <a:t> .</a:t>
            </a:r>
            <a:endParaRPr lang="ru-RU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27984" y="3356992"/>
            <a:ext cx="1110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кар .</a:t>
            </a:r>
            <a:endParaRPr lang="ru-RU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355976" y="6021288"/>
            <a:ext cx="1484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сугро</a:t>
            </a:r>
            <a:r>
              <a:rPr lang="ru-RU" sz="3600" b="1" dirty="0" smtClean="0"/>
              <a:t> .</a:t>
            </a:r>
            <a:endParaRPr lang="ru-RU" sz="3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812360" y="3068960"/>
            <a:ext cx="1116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кра</a:t>
            </a:r>
            <a:r>
              <a:rPr lang="ru-RU" sz="3600" b="1" dirty="0" smtClean="0"/>
              <a:t> .</a:t>
            </a:r>
            <a:endParaRPr lang="ru-RU" sz="3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115616" y="332656"/>
            <a:ext cx="457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C0099"/>
                </a:solidFill>
              </a:rPr>
              <a:t>б</a:t>
            </a:r>
            <a:endParaRPr lang="ru-RU" sz="4000" b="1" dirty="0">
              <a:solidFill>
                <a:srgbClr val="CC0099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75656" y="332656"/>
            <a:ext cx="457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C0099"/>
                </a:solidFill>
              </a:rPr>
              <a:t>б</a:t>
            </a:r>
            <a:endParaRPr lang="ru-RU" sz="4000" b="1" dirty="0">
              <a:solidFill>
                <a:srgbClr val="CC0099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5536" y="332656"/>
            <a:ext cx="457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C0099"/>
                </a:solidFill>
              </a:rPr>
              <a:t>б</a:t>
            </a:r>
            <a:endParaRPr lang="ru-RU" sz="4000" b="1" dirty="0">
              <a:solidFill>
                <a:srgbClr val="CC009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23728" y="332656"/>
            <a:ext cx="457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C0099"/>
                </a:solidFill>
              </a:rPr>
              <a:t>б</a:t>
            </a:r>
            <a:endParaRPr lang="ru-RU" sz="4000" b="1" dirty="0">
              <a:solidFill>
                <a:srgbClr val="CC0099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332656"/>
            <a:ext cx="457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C0099"/>
                </a:solidFill>
              </a:rPr>
              <a:t>б</a:t>
            </a:r>
            <a:endParaRPr lang="ru-RU" sz="4000" b="1" dirty="0">
              <a:solidFill>
                <a:srgbClr val="CC0099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5576" y="332656"/>
            <a:ext cx="457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C0099"/>
                </a:solidFill>
              </a:rPr>
              <a:t>б</a:t>
            </a:r>
            <a:endParaRPr lang="ru-RU" sz="4000" b="1" dirty="0">
              <a:solidFill>
                <a:srgbClr val="CC0099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15816" y="3933056"/>
            <a:ext cx="1157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дра</a:t>
            </a:r>
            <a:r>
              <a:rPr lang="ru-RU" sz="3600" b="1" dirty="0" smtClean="0"/>
              <a:t> .</a:t>
            </a:r>
            <a:endParaRPr lang="ru-RU" sz="36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483768" y="4941168"/>
            <a:ext cx="1738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улы</a:t>
            </a:r>
            <a:r>
              <a:rPr lang="ru-RU" sz="3600" b="1" dirty="0" smtClean="0"/>
              <a:t> . </a:t>
            </a:r>
            <a:r>
              <a:rPr lang="ru-RU" sz="3600" b="1" dirty="0" err="1" smtClean="0"/>
              <a:t>ка</a:t>
            </a:r>
            <a:endParaRPr lang="ru-RU" sz="36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275856" y="2780928"/>
            <a:ext cx="16321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прора</a:t>
            </a:r>
            <a:r>
              <a:rPr lang="ru-RU" sz="3600" b="1" dirty="0" smtClean="0"/>
              <a:t> .</a:t>
            </a:r>
            <a:endParaRPr lang="ru-RU" sz="36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67544" y="836712"/>
            <a:ext cx="457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C0099"/>
                </a:solidFill>
              </a:rPr>
              <a:t>б</a:t>
            </a:r>
            <a:endParaRPr lang="ru-RU" sz="4000" b="1" dirty="0">
              <a:solidFill>
                <a:srgbClr val="CC0099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99592" y="836712"/>
            <a:ext cx="457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C0099"/>
                </a:solidFill>
              </a:rPr>
              <a:t>б</a:t>
            </a:r>
            <a:endParaRPr lang="ru-RU" sz="4000" b="1" dirty="0">
              <a:solidFill>
                <a:srgbClr val="CC0099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31640" y="836712"/>
            <a:ext cx="457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C0099"/>
                </a:solidFill>
              </a:rPr>
              <a:t>б</a:t>
            </a:r>
            <a:endParaRPr lang="ru-RU" sz="4000" b="1" dirty="0">
              <a:solidFill>
                <a:srgbClr val="CC0099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63888" y="2132856"/>
            <a:ext cx="1536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шу</a:t>
            </a:r>
            <a:r>
              <a:rPr lang="ru-RU" sz="3600" b="1" dirty="0" smtClean="0"/>
              <a:t> . </a:t>
            </a:r>
            <a:r>
              <a:rPr lang="ru-RU" sz="3600" b="1" dirty="0" err="1" smtClean="0"/>
              <a:t>ка</a:t>
            </a:r>
            <a:endParaRPr lang="ru-RU" sz="36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339752" y="6211669"/>
            <a:ext cx="1546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ша . </a:t>
            </a:r>
            <a:r>
              <a:rPr lang="ru-RU" sz="3600" b="1" dirty="0" err="1" smtClean="0"/>
              <a:t>ка</a:t>
            </a:r>
            <a:endParaRPr lang="ru-RU" sz="36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915816" y="3356992"/>
            <a:ext cx="1051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гер</a:t>
            </a:r>
            <a:r>
              <a:rPr lang="ru-RU" sz="3600" b="1" dirty="0" smtClean="0"/>
              <a:t> .</a:t>
            </a:r>
            <a:endParaRPr lang="ru-RU" sz="36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691680" y="836712"/>
            <a:ext cx="457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C0099"/>
                </a:solidFill>
              </a:rPr>
              <a:t>б</a:t>
            </a:r>
            <a:endParaRPr lang="ru-RU" sz="4000" b="1" dirty="0">
              <a:solidFill>
                <a:srgbClr val="CC0099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79712" y="5445224"/>
            <a:ext cx="825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зу</a:t>
            </a:r>
            <a:r>
              <a:rPr lang="ru-RU" sz="3600" b="1" dirty="0" smtClean="0"/>
              <a:t> .</a:t>
            </a:r>
            <a:endParaRPr lang="ru-RU" sz="36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979712" y="836712"/>
            <a:ext cx="457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C0099"/>
                </a:solidFill>
              </a:rPr>
              <a:t>б</a:t>
            </a:r>
            <a:endParaRPr lang="ru-RU" sz="4000" b="1" dirty="0">
              <a:solidFill>
                <a:srgbClr val="CC0099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1560" y="5949280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/>
              <a:t>гре</a:t>
            </a:r>
            <a:r>
              <a:rPr lang="ru-RU" sz="3600" b="1" dirty="0" smtClean="0"/>
              <a:t> . </a:t>
            </a:r>
            <a:r>
              <a:rPr lang="ru-RU" sz="3600" b="1" dirty="0" err="1" smtClean="0"/>
              <a:t>цы</a:t>
            </a:r>
            <a:endParaRPr lang="ru-RU" sz="36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179512" y="764704"/>
            <a:ext cx="457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C0099"/>
                </a:solidFill>
              </a:rPr>
              <a:t>б</a:t>
            </a:r>
            <a:endParaRPr lang="ru-RU" sz="4000" b="1" dirty="0">
              <a:solidFill>
                <a:srgbClr val="CC0099"/>
              </a:solidFill>
            </a:endParaRPr>
          </a:p>
        </p:txBody>
      </p:sp>
      <p:sp>
        <p:nvSpPr>
          <p:cNvPr id="3" name="Прямоугольник с одним вырезанным углом 2"/>
          <p:cNvSpPr/>
          <p:nvPr/>
        </p:nvSpPr>
        <p:spPr>
          <a:xfrm>
            <a:off x="0" y="0"/>
            <a:ext cx="2555776" cy="1556792"/>
          </a:xfrm>
          <a:prstGeom prst="snip1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 – П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слова с буквой Б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Управляющая кнопка: назад 42">
            <a:hlinkClick r:id="rId4" action="ppaction://hlinksldjump" highlightClick="1"/>
          </p:cNvPr>
          <p:cNvSpPr/>
          <p:nvPr/>
        </p:nvSpPr>
        <p:spPr>
          <a:xfrm>
            <a:off x="6156176" y="6237312"/>
            <a:ext cx="648072" cy="432048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http://forumsmile.ru/u/d/9/c/d9cbb99625eddfc99bc52e2ceca40bb7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06580" y="4149080"/>
            <a:ext cx="2137420" cy="213742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44444E-6 C -0.21285 -0.08102 -0.42535 -0.16181 -0.51042 -0.193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00" y="-9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 L 0.27413 0.0115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00" y="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44444E-6 C -0.02691 -0.07662 -0.05295 -0.15301 -0.06302 -0.1835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0" y="-92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 L 0.54201 0.0219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59259E-6 C 0.08438 -0.16412 0.16892 -0.32801 0.20295 -0.3935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00" y="-197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 L 0.80972 0.0115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500" y="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4444E-6 C -0.05798 -0.10763 -0.11562 -0.21527 -0.13889 -0.26273 C -0.16198 -0.30949 -0.15139 -0.29652 -0.14062 -0.2831 " pathEditMode="relative" rAng="0" ptsTypes="aaA">
                                      <p:cBhvr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00" y="-155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 L 0.62847 0.10602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0" y="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4444E-6 C -0.01493 -0.22986 -0.02986 -0.45925 -0.03559 -0.5509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-2750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 L 0.39236 0.10602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00" y="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 C -0.07552 -0.30417 -0.15104 -0.6081 -0.18125 -0.7294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00" y="-3650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 L 0.17969 0.10602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0" y="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73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11111E-6 C -0.1408 -0.05486 -0.28143 -0.10926 -0.33768 -0.13102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00" y="-660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11111E-6 L 0.10086 0.14792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" y="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59259E-6 C -0.10243 -0.12106 -0.20434 -0.24213 -0.24497 -0.28865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00" y="-14400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11111E-6 L 0.02222 0.3053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85185E-6 C -0.1566 0.11158 -0.31302 0.22315 -0.37535 0.26783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00" y="1340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11111E-6 L -0.06441 0.45232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0" y="2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99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4.07407E-6 C -0.10278 0.08357 -0.20503 0.16922 -0.24566 0.20487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00" y="1020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1111E-6 L -0.0408 0.56783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" y="2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22222E-6 C 0.27691 -0.26481 0.55416 -0.5294 0.66527 -0.63495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00" y="-3180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11111E-6 L 0.70729 0.03241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00" y="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L -0.07083 -0.07315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0" y="-370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44444E-6 L 0.04583 0.68334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0" y="3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0" grpId="0"/>
      <p:bldP spid="21" grpId="0"/>
      <p:bldP spid="24" grpId="0"/>
      <p:bldP spid="25" grpId="0"/>
      <p:bldP spid="26" grpId="0"/>
      <p:bldP spid="27" grpId="0"/>
      <p:bldP spid="29" grpId="0"/>
      <p:bldP spid="30" grpId="0"/>
      <p:bldP spid="31" grpId="0"/>
      <p:bldP spid="32" grpId="0"/>
      <p:bldP spid="33" grpId="0"/>
      <p:bldP spid="35" grpId="0"/>
      <p:bldP spid="36" grpId="0"/>
      <p:bldP spid="37" grpId="0"/>
      <p:bldP spid="39" grpId="0"/>
      <p:bldP spid="40" grpId="0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.allday.ru/46/3d/84/1330894142_shutterstock_7101068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0557" y="0"/>
            <a:ext cx="9174557" cy="6858000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7092280" y="6237312"/>
            <a:ext cx="648072" cy="43204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12360" y="6237312"/>
            <a:ext cx="504056" cy="432048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0" y="0"/>
            <a:ext cx="2555776" cy="1556792"/>
          </a:xfrm>
          <a:prstGeom prst="snip1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– Ф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слова с буквой Ф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8224" y="980728"/>
            <a:ext cx="1645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остро .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7704" y="2708920"/>
            <a:ext cx="18733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голо . </a:t>
            </a:r>
            <a:r>
              <a:rPr lang="ru-RU" sz="3600" b="1" dirty="0" err="1" smtClean="0">
                <a:solidFill>
                  <a:srgbClr val="793905"/>
                </a:solidFill>
              </a:rPr>
              <a:t>ка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84168" y="1844824"/>
            <a:ext cx="2233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морко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r>
              <a:rPr lang="ru-RU" sz="3600" b="1" dirty="0" err="1" smtClean="0">
                <a:solidFill>
                  <a:srgbClr val="793905"/>
                </a:solidFill>
              </a:rPr>
              <a:t>ь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4149080"/>
            <a:ext cx="1422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бро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r>
              <a:rPr lang="ru-RU" sz="3600" b="1" dirty="0" err="1" smtClean="0">
                <a:solidFill>
                  <a:srgbClr val="793905"/>
                </a:solidFill>
              </a:rPr>
              <a:t>ь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39752" y="5661248"/>
            <a:ext cx="1574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штра</a:t>
            </a:r>
            <a:r>
              <a:rPr lang="ru-RU" sz="3600" b="1" dirty="0" smtClean="0">
                <a:solidFill>
                  <a:srgbClr val="793905"/>
                </a:solidFill>
              </a:rPr>
              <a:t> .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5936" y="1988840"/>
            <a:ext cx="1455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err="1" smtClean="0">
                <a:solidFill>
                  <a:srgbClr val="793905"/>
                </a:solidFill>
              </a:rPr>
              <a:t>тари</a:t>
            </a:r>
            <a:r>
              <a:rPr lang="ru-RU" sz="3600" b="1" dirty="0" smtClean="0">
                <a:solidFill>
                  <a:srgbClr val="793905"/>
                </a:solidFill>
              </a:rPr>
              <a:t> .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99992" y="5805264"/>
            <a:ext cx="1402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err="1" smtClean="0">
                <a:solidFill>
                  <a:srgbClr val="793905"/>
                </a:solidFill>
              </a:rPr>
              <a:t>ла</a:t>
            </a:r>
            <a:r>
              <a:rPr lang="ru-RU" sz="3600" b="1" i="1" dirty="0" smtClean="0">
                <a:solidFill>
                  <a:srgbClr val="793905"/>
                </a:solidFill>
              </a:rPr>
              <a:t> </a:t>
            </a:r>
            <a:r>
              <a:rPr lang="ru-RU" sz="3600" b="1" dirty="0" smtClean="0">
                <a:solidFill>
                  <a:srgbClr val="793905"/>
                </a:solidFill>
              </a:rPr>
              <a:t>. </a:t>
            </a:r>
            <a:r>
              <a:rPr lang="ru-RU" sz="3600" b="1" dirty="0" err="1" smtClean="0">
                <a:solidFill>
                  <a:srgbClr val="793905"/>
                </a:solidFill>
              </a:rPr>
              <a:t>ка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23928" y="3861048"/>
            <a:ext cx="10743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793905"/>
                </a:solidFill>
              </a:rPr>
              <a:t>уда</a:t>
            </a:r>
            <a:r>
              <a:rPr lang="ru-RU" sz="3600" b="1" dirty="0" smtClean="0">
                <a:solidFill>
                  <a:srgbClr val="793905"/>
                </a:solidFill>
              </a:rPr>
              <a:t> .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03848" y="260648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793905"/>
                </a:solidFill>
              </a:rPr>
              <a:t>ми</a:t>
            </a:r>
            <a:r>
              <a:rPr lang="ru-RU" sz="3600" b="1" dirty="0" smtClean="0">
                <a:solidFill>
                  <a:srgbClr val="793905"/>
                </a:solidFill>
              </a:rPr>
              <a:t> .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11960" y="2852936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тор .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3645024"/>
            <a:ext cx="1256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93905"/>
                </a:solidFill>
              </a:rPr>
              <a:t>голь .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3717032"/>
            <a:ext cx="1571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суста</a:t>
            </a:r>
            <a:r>
              <a:rPr lang="ru-RU" sz="3600" b="1" dirty="0" smtClean="0">
                <a:solidFill>
                  <a:srgbClr val="793905"/>
                </a:solidFill>
              </a:rPr>
              <a:t> .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83768" y="1700808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гри</a:t>
            </a:r>
            <a:r>
              <a:rPr lang="ru-RU" sz="3600" b="1" dirty="0" smtClean="0">
                <a:solidFill>
                  <a:srgbClr val="793905"/>
                </a:solidFill>
              </a:rPr>
              <a:t> .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27584" y="1628800"/>
            <a:ext cx="865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ри</a:t>
            </a:r>
            <a:r>
              <a:rPr lang="ru-RU" sz="3600" b="1" dirty="0" smtClean="0">
                <a:solidFill>
                  <a:srgbClr val="793905"/>
                </a:solidFill>
              </a:rPr>
              <a:t> .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88024" y="332656"/>
            <a:ext cx="1099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пло</a:t>
            </a:r>
            <a:r>
              <a:rPr lang="ru-RU" sz="3600" b="1" dirty="0" smtClean="0">
                <a:solidFill>
                  <a:srgbClr val="793905"/>
                </a:solidFill>
              </a:rPr>
              <a:t> .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95736" y="4797152"/>
            <a:ext cx="2149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гра</a:t>
            </a:r>
            <a:r>
              <a:rPr lang="ru-RU" sz="3600" b="1" dirty="0" smtClean="0">
                <a:solidFill>
                  <a:srgbClr val="793905"/>
                </a:solidFill>
              </a:rPr>
              <a:t> . </a:t>
            </a:r>
            <a:r>
              <a:rPr lang="ru-RU" sz="3600" b="1" dirty="0" err="1" smtClean="0">
                <a:solidFill>
                  <a:srgbClr val="793905"/>
                </a:solidFill>
              </a:rPr>
              <a:t>ство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76256" y="260648"/>
            <a:ext cx="1963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793905"/>
                </a:solidFill>
              </a:rPr>
              <a:t>иерогли</a:t>
            </a:r>
            <a:r>
              <a:rPr lang="ru-RU" sz="3600" b="1" dirty="0" smtClean="0">
                <a:solidFill>
                  <a:srgbClr val="793905"/>
                </a:solidFill>
              </a:rPr>
              <a:t> .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31" name="Управляющая кнопка: назад 30">
            <a:hlinkClick r:id="rId4" action="ppaction://hlinksldjump" highlightClick="1"/>
          </p:cNvPr>
          <p:cNvSpPr/>
          <p:nvPr/>
        </p:nvSpPr>
        <p:spPr>
          <a:xfrm>
            <a:off x="6372200" y="6237312"/>
            <a:ext cx="648072" cy="432048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131840" y="260648"/>
            <a:ext cx="1224136" cy="72008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611560" y="1628800"/>
            <a:ext cx="1224136" cy="72008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2483768" y="1700808"/>
            <a:ext cx="1224136" cy="72008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4211960" y="2852936"/>
            <a:ext cx="1224136" cy="72008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6732239" y="332656"/>
            <a:ext cx="2336055" cy="72008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436096" y="3645024"/>
            <a:ext cx="1429300" cy="72008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2267744" y="5661248"/>
            <a:ext cx="1728192" cy="72008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2123728" y="4797152"/>
            <a:ext cx="2304256" cy="72008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3995935" y="1988840"/>
            <a:ext cx="1632637" cy="72008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3807524" y="239155"/>
            <a:ext cx="495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72646" y="258767"/>
            <a:ext cx="495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346283" y="1647321"/>
            <a:ext cx="495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178038" y="1708460"/>
            <a:ext cx="495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132923" y="1991083"/>
            <a:ext cx="495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892829" y="2851160"/>
            <a:ext cx="495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52215" y="4762018"/>
            <a:ext cx="495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300192" y="3645024"/>
            <a:ext cx="495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347864" y="5698122"/>
            <a:ext cx="495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Picture 2" descr="http://forumsmile.ru/u/d/9/c/d9cbb99625eddfc99bc52e2ceca40bb7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60232" y="3861048"/>
            <a:ext cx="2281436" cy="228143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2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5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4" grpId="0"/>
      <p:bldP spid="19" grpId="0"/>
      <p:bldP spid="20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2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42" grpId="0" animBg="1"/>
      <p:bldP spid="44" grpId="0"/>
      <p:bldP spid="46" grpId="0"/>
      <p:bldP spid="48" grpId="0"/>
      <p:bldP spid="49" grpId="0"/>
      <p:bldP spid="50" grpId="0"/>
      <p:bldP spid="52" grpId="0"/>
      <p:bldP spid="53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fotofokus.at.ua/_ph/3/7623342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6876256" y="6237312"/>
            <a:ext cx="648072" cy="43204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668344" y="6237312"/>
            <a:ext cx="504056" cy="432048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203848" y="1268760"/>
            <a:ext cx="1101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кру</a:t>
            </a:r>
            <a:r>
              <a:rPr lang="ru-RU" sz="3600" b="1" dirty="0" smtClean="0">
                <a:solidFill>
                  <a:srgbClr val="FF0000"/>
                </a:solidFill>
              </a:rPr>
              <a:t> 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3068960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овра</a:t>
            </a:r>
            <a:r>
              <a:rPr lang="ru-RU" sz="3600" b="1" dirty="0" smtClean="0">
                <a:solidFill>
                  <a:srgbClr val="FF0000"/>
                </a:solidFill>
              </a:rPr>
              <a:t> 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07904" y="5301208"/>
            <a:ext cx="13853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побе</a:t>
            </a:r>
            <a:r>
              <a:rPr lang="ru-RU" sz="3600" b="1" dirty="0" smtClean="0">
                <a:solidFill>
                  <a:srgbClr val="2860A4"/>
                </a:solidFill>
              </a:rPr>
              <a:t> .</a:t>
            </a:r>
            <a:endParaRPr lang="ru-RU" sz="3600" b="1" dirty="0">
              <a:solidFill>
                <a:srgbClr val="2860A4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83768" y="4581128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крю</a:t>
            </a:r>
            <a:r>
              <a:rPr lang="ru-RU" sz="3600" b="1" dirty="0" smtClean="0">
                <a:solidFill>
                  <a:srgbClr val="FF0000"/>
                </a:solidFill>
              </a:rPr>
              <a:t> 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4365104"/>
            <a:ext cx="1370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бере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2860A4"/>
                </a:solidFill>
              </a:rPr>
              <a:t>.</a:t>
            </a:r>
            <a:endParaRPr lang="ru-RU" sz="3600" b="1" dirty="0">
              <a:solidFill>
                <a:srgbClr val="2860A4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7944" y="2060848"/>
            <a:ext cx="1334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песо 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2276872"/>
            <a:ext cx="1109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вну</a:t>
            </a:r>
            <a:r>
              <a:rPr lang="ru-RU" sz="3600" b="1" dirty="0" smtClean="0">
                <a:solidFill>
                  <a:srgbClr val="FF0000"/>
                </a:solidFill>
              </a:rPr>
              <a:t> 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59832" y="260648"/>
            <a:ext cx="1176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фла</a:t>
            </a:r>
            <a:r>
              <a:rPr lang="ru-RU" sz="3600" b="1" dirty="0" smtClean="0">
                <a:solidFill>
                  <a:srgbClr val="FF0000"/>
                </a:solidFill>
              </a:rPr>
              <a:t> 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48064" y="1340768"/>
            <a:ext cx="1537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индю</a:t>
            </a:r>
            <a:r>
              <a:rPr lang="ru-RU" sz="3600" b="1" dirty="0" smtClean="0">
                <a:solidFill>
                  <a:srgbClr val="FF0000"/>
                </a:solidFill>
              </a:rPr>
              <a:t> 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229200"/>
            <a:ext cx="1486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шлан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2860A4"/>
                </a:solidFill>
              </a:rPr>
              <a:t>.</a:t>
            </a:r>
            <a:endParaRPr lang="ru-RU" sz="3600" b="1" dirty="0">
              <a:solidFill>
                <a:srgbClr val="2860A4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59632" y="378904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сту</a:t>
            </a:r>
            <a:r>
              <a:rPr lang="ru-RU" sz="3600" b="1" dirty="0" smtClean="0">
                <a:solidFill>
                  <a:srgbClr val="FF0000"/>
                </a:solidFill>
              </a:rPr>
              <a:t> .</a:t>
            </a:r>
            <a:r>
              <a:rPr lang="ru-RU" sz="3600" b="1" dirty="0" smtClean="0">
                <a:solidFill>
                  <a:srgbClr val="2860A4"/>
                </a:solidFill>
              </a:rPr>
              <a:t> </a:t>
            </a:r>
            <a:endParaRPr lang="ru-RU" sz="3600" b="1" dirty="0">
              <a:solidFill>
                <a:srgbClr val="2860A4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75856" y="3645024"/>
            <a:ext cx="1143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дру</a:t>
            </a:r>
            <a:r>
              <a:rPr lang="ru-RU" sz="3600" b="1" dirty="0" smtClean="0">
                <a:solidFill>
                  <a:srgbClr val="2860A4"/>
                </a:solidFill>
              </a:rPr>
              <a:t> .</a:t>
            </a:r>
            <a:endParaRPr lang="ru-RU" sz="3600" b="1" dirty="0">
              <a:solidFill>
                <a:srgbClr val="2860A4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96336" y="1772816"/>
            <a:ext cx="1433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сапо</a:t>
            </a:r>
            <a:r>
              <a:rPr lang="ru-RU" sz="3600" b="1" dirty="0" smtClean="0">
                <a:solidFill>
                  <a:srgbClr val="FF0000"/>
                </a:solidFill>
              </a:rPr>
              <a:t> .</a:t>
            </a:r>
            <a:r>
              <a:rPr lang="ru-RU" sz="3600" b="1" dirty="0" smtClean="0">
                <a:solidFill>
                  <a:srgbClr val="2860A4"/>
                </a:solidFill>
              </a:rPr>
              <a:t> </a:t>
            </a:r>
            <a:endParaRPr lang="ru-RU" sz="3600" b="1" dirty="0">
              <a:solidFill>
                <a:srgbClr val="2860A4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27784" y="2780928"/>
            <a:ext cx="1420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ко . </a:t>
            </a:r>
            <a:r>
              <a:rPr lang="ru-RU" sz="3600" b="1" dirty="0" err="1" smtClean="0">
                <a:solidFill>
                  <a:srgbClr val="FF0000"/>
                </a:solidFill>
              </a:rPr>
              <a:t>ти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87624" y="1700808"/>
            <a:ext cx="1452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но . </a:t>
            </a:r>
            <a:r>
              <a:rPr lang="ru-RU" sz="3600" b="1" dirty="0" err="1" smtClean="0">
                <a:solidFill>
                  <a:srgbClr val="FF0000"/>
                </a:solidFill>
              </a:rPr>
              <a:t>ти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27984" y="548680"/>
            <a:ext cx="14430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ло</a:t>
            </a:r>
            <a:r>
              <a:rPr lang="ru-RU" sz="3600" b="1" dirty="0" smtClean="0">
                <a:solidFill>
                  <a:srgbClr val="FF0000"/>
                </a:solidFill>
              </a:rPr>
              <a:t> . </a:t>
            </a:r>
            <a:r>
              <a:rPr lang="ru-RU" sz="3600" b="1" dirty="0" err="1" smtClean="0">
                <a:solidFill>
                  <a:srgbClr val="FF0000"/>
                </a:solidFill>
              </a:rPr>
              <a:t>ти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5576" y="5949280"/>
            <a:ext cx="1472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вдру</a:t>
            </a:r>
            <a:r>
              <a:rPr lang="ru-RU" sz="3600" b="1" dirty="0" smtClean="0">
                <a:solidFill>
                  <a:srgbClr val="FF0000"/>
                </a:solidFill>
              </a:rPr>
              <a:t> .</a:t>
            </a:r>
            <a:r>
              <a:rPr lang="ru-RU" sz="3600" b="1" dirty="0" smtClean="0">
                <a:solidFill>
                  <a:srgbClr val="2860A4"/>
                </a:solidFill>
              </a:rPr>
              <a:t> </a:t>
            </a:r>
            <a:endParaRPr lang="ru-RU" sz="3600" b="1" dirty="0">
              <a:solidFill>
                <a:srgbClr val="2860A4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04248" y="836712"/>
            <a:ext cx="1518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стари 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83768" y="5949280"/>
            <a:ext cx="1135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пар 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39952" y="5949280"/>
            <a:ext cx="1311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кула</a:t>
            </a:r>
            <a:r>
              <a:rPr lang="ru-RU" sz="3600" b="1" dirty="0" smtClean="0">
                <a:solidFill>
                  <a:srgbClr val="FF0000"/>
                </a:solidFill>
              </a:rPr>
              <a:t> 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28184" y="2564904"/>
            <a:ext cx="1661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рюкза</a:t>
            </a:r>
            <a:r>
              <a:rPr lang="ru-RU" sz="3600" b="1" dirty="0" smtClean="0">
                <a:solidFill>
                  <a:srgbClr val="FF0000"/>
                </a:solidFill>
              </a:rPr>
              <a:t> 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flipH="1">
            <a:off x="179512" y="188640"/>
            <a:ext cx="648072" cy="57606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539552" y="188640"/>
            <a:ext cx="648072" cy="57606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899592" y="188640"/>
            <a:ext cx="648072" cy="57606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1259632" y="188640"/>
            <a:ext cx="648072" cy="57606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1619672" y="188640"/>
            <a:ext cx="648072" cy="57606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179512" y="692696"/>
            <a:ext cx="648072" cy="57606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1979712" y="188640"/>
            <a:ext cx="648072" cy="57606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539552" y="692696"/>
            <a:ext cx="648072" cy="57606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899592" y="692696"/>
            <a:ext cx="648072" cy="57606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1187624" y="764704"/>
            <a:ext cx="648072" cy="57606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1619672" y="692696"/>
            <a:ext cx="648072" cy="57606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с одним вырезанным углом 5"/>
          <p:cNvSpPr/>
          <p:nvPr/>
        </p:nvSpPr>
        <p:spPr>
          <a:xfrm>
            <a:off x="0" y="0"/>
            <a:ext cx="2699792" cy="1556792"/>
          </a:xfrm>
          <a:prstGeom prst="snip1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 – К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слова с буквой Г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Управляющая кнопка: назад 43">
            <a:hlinkClick r:id="rId4" action="ppaction://hlinksldjump" highlightClick="1"/>
          </p:cNvPr>
          <p:cNvSpPr/>
          <p:nvPr/>
        </p:nvSpPr>
        <p:spPr>
          <a:xfrm>
            <a:off x="6084168" y="6237312"/>
            <a:ext cx="648072" cy="432048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3907367" y="239155"/>
            <a:ext cx="348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г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69622" y="1700807"/>
            <a:ext cx="348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г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03848" y="2782669"/>
            <a:ext cx="348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г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023536" y="1268760"/>
            <a:ext cx="348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г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556266" y="1785230"/>
            <a:ext cx="348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г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95964" y="3068959"/>
            <a:ext cx="348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г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081453" y="3645024"/>
            <a:ext cx="348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г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774837" y="5260191"/>
            <a:ext cx="348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г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85470" y="4365103"/>
            <a:ext cx="348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г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005664" y="5227459"/>
            <a:ext cx="348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г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795964" y="5949280"/>
            <a:ext cx="348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г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2" name="Picture 2" descr="http://forumsmile.ru/u/d/9/c/d9cbb99625eddfc99bc52e2ceca40bb7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8104" y="3284984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44444E-6 6.66667E-6 L 0.52761 0.06297 " pathEditMode="relative" ptsTypes="AA">
                                      <p:cBhvr>
                                        <p:cTn id="2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4.44444E-6 L 0.70869 0.105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600" y="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4.44444E-6 L 0.53542 0.18912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00" y="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6.66667E-6 L 0.16528 0.66158 " pathEditMode="relative" ptsTypes="AA">
                                      <p:cBhvr>
                                        <p:cTn id="11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4.44444E-6 L 0.12205 0.85047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0" y="4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44444E-6 L -0.15746 0.31505 " pathEditMode="relative" ptsTypes="AA">
                                      <p:cBhvr>
                                        <p:cTn id="16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8.51852E-6 L 0.47258 0.20996 " pathEditMode="relative" ptsTypes="AA">
                                      <p:cBhvr>
                                        <p:cTn id="17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6.66667E-6 L 0.11025 0.47269 " pathEditMode="relative" ptsTypes="AA">
                                      <p:cBhvr>
                                        <p:cTn id="18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8.51852E-6 L 0.64583 0.28334 " pathEditMode="relative" ptsTypes="AA">
                                      <p:cBhvr>
                                        <p:cTn id="19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22222E-6 L 0.36996 0.77709 " pathEditMode="relative" ptsTypes="AA">
                                      <p:cBhvr>
                                        <p:cTn id="20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45" grpId="0"/>
      <p:bldP spid="46" grpId="0"/>
      <p:bldP spid="47" grpId="0"/>
      <p:bldP spid="48" grpId="0"/>
      <p:bldP spid="49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сказочный фон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" y="0"/>
            <a:ext cx="9231957" cy="6858000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7164288" y="6237312"/>
            <a:ext cx="648072" cy="43204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7884368" y="6237312"/>
            <a:ext cx="504056" cy="432048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0" y="0"/>
            <a:ext cx="2555776" cy="1556792"/>
          </a:xfrm>
          <a:prstGeom prst="snip1Rect">
            <a:avLst/>
          </a:prstGeom>
          <a:solidFill>
            <a:srgbClr val="FFFF00"/>
          </a:solidFill>
          <a:ln>
            <a:solidFill>
              <a:srgbClr val="FFAF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9B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 – Т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слова с буквой Т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68344" y="980728"/>
            <a:ext cx="1296144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кро</a:t>
            </a:r>
            <a:r>
              <a:rPr lang="ru-RU" sz="3600" b="1" dirty="0" smtClean="0">
                <a:solidFill>
                  <a:srgbClr val="FFFF00"/>
                </a:solidFill>
              </a:rPr>
              <a:t> .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260648"/>
            <a:ext cx="1872208" cy="646331"/>
          </a:xfrm>
          <a:prstGeom prst="rect">
            <a:avLst/>
          </a:prstGeom>
          <a:solidFill>
            <a:schemeClr val="bg2"/>
          </a:solidFill>
          <a:ln>
            <a:solidFill>
              <a:srgbClr val="FF9B9B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кле</a:t>
            </a:r>
            <a:r>
              <a:rPr lang="ru-RU" sz="3600" b="1" dirty="0" smtClean="0">
                <a:solidFill>
                  <a:srgbClr val="C00000"/>
                </a:solidFill>
              </a:rPr>
              <a:t> . </a:t>
            </a:r>
            <a:r>
              <a:rPr lang="ru-RU" sz="3600" b="1" dirty="0" err="1" smtClean="0">
                <a:solidFill>
                  <a:srgbClr val="C00000"/>
                </a:solidFill>
              </a:rPr>
              <a:t>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7784" y="3284984"/>
            <a:ext cx="1311578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запа</a:t>
            </a:r>
            <a:r>
              <a:rPr lang="ru-RU" sz="3600" b="1" dirty="0" smtClean="0">
                <a:solidFill>
                  <a:srgbClr val="C00000"/>
                </a:solidFill>
              </a:rPr>
              <a:t> 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4149080"/>
            <a:ext cx="2099229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разве . </a:t>
            </a:r>
            <a:r>
              <a:rPr lang="ru-RU" sz="3600" b="1" dirty="0" err="1" smtClean="0">
                <a:solidFill>
                  <a:srgbClr val="C00000"/>
                </a:solidFill>
              </a:rPr>
              <a:t>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52320" y="2564904"/>
            <a:ext cx="1424429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бу</a:t>
            </a:r>
            <a:r>
              <a:rPr lang="ru-RU" sz="3600" b="1" dirty="0" smtClean="0">
                <a:solidFill>
                  <a:srgbClr val="C00000"/>
                </a:solidFill>
              </a:rPr>
              <a:t> . </a:t>
            </a:r>
            <a:r>
              <a:rPr lang="ru-RU" sz="3600" b="1" dirty="0" err="1" smtClean="0">
                <a:solidFill>
                  <a:srgbClr val="C00000"/>
                </a:solidFill>
              </a:rPr>
              <a:t>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52320" y="1772816"/>
            <a:ext cx="1512168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err="1" smtClean="0">
                <a:solidFill>
                  <a:srgbClr val="C00000"/>
                </a:solidFill>
              </a:rPr>
              <a:t>ве</a:t>
            </a:r>
            <a:r>
              <a:rPr lang="ru-RU" sz="3600" b="1" smtClean="0">
                <a:solidFill>
                  <a:srgbClr val="C00000"/>
                </a:solidFill>
              </a:rPr>
              <a:t> </a:t>
            </a:r>
            <a:r>
              <a:rPr lang="ru-RU" sz="3600" b="1" smtClean="0">
                <a:solidFill>
                  <a:srgbClr val="9900CC"/>
                </a:solidFill>
              </a:rPr>
              <a:t>.</a:t>
            </a:r>
            <a:r>
              <a:rPr lang="ru-RU" sz="3600" b="1" smtClean="0">
                <a:solidFill>
                  <a:srgbClr val="C00000"/>
                </a:solidFill>
              </a:rPr>
              <a:t> 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60032" y="5733256"/>
            <a:ext cx="1512168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омле</a:t>
            </a:r>
            <a:r>
              <a:rPr lang="ru-RU" sz="3600" b="1" dirty="0" smtClean="0">
                <a:solidFill>
                  <a:srgbClr val="C00000"/>
                </a:solidFill>
              </a:rPr>
              <a:t> 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4077072"/>
            <a:ext cx="1440160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се . </a:t>
            </a:r>
            <a:r>
              <a:rPr lang="ru-RU" sz="3600" b="1" dirty="0" err="1" smtClean="0">
                <a:solidFill>
                  <a:srgbClr val="C00000"/>
                </a:solidFill>
              </a:rPr>
              <a:t>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99792" y="2492896"/>
            <a:ext cx="1656184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шу</a:t>
            </a:r>
            <a:r>
              <a:rPr lang="ru-RU" sz="3600" b="1" dirty="0" smtClean="0">
                <a:solidFill>
                  <a:srgbClr val="C00000"/>
                </a:solidFill>
              </a:rPr>
              <a:t> . </a:t>
            </a:r>
            <a:r>
              <a:rPr lang="ru-RU" sz="3600" b="1" dirty="0" err="1" smtClean="0">
                <a:solidFill>
                  <a:srgbClr val="C00000"/>
                </a:solidFill>
              </a:rPr>
              <a:t>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71800" y="980728"/>
            <a:ext cx="2073003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площа</a:t>
            </a:r>
            <a:r>
              <a:rPr lang="ru-RU" sz="3600" b="1" dirty="0" smtClean="0">
                <a:solidFill>
                  <a:srgbClr val="C00000"/>
                </a:solidFill>
              </a:rPr>
              <a:t> . </a:t>
            </a:r>
            <a:r>
              <a:rPr lang="ru-RU" sz="3600" b="1" dirty="0" err="1" smtClean="0">
                <a:solidFill>
                  <a:srgbClr val="C00000"/>
                </a:solidFill>
              </a:rPr>
              <a:t>ь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67744" y="4941168"/>
            <a:ext cx="2027093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моне</a:t>
            </a:r>
            <a:r>
              <a:rPr lang="ru-RU" sz="3600" b="1" dirty="0" smtClean="0">
                <a:solidFill>
                  <a:srgbClr val="C00000"/>
                </a:solidFill>
              </a:rPr>
              <a:t> . </a:t>
            </a:r>
            <a:r>
              <a:rPr lang="ru-RU" sz="3600" b="1" dirty="0" err="1" smtClean="0">
                <a:solidFill>
                  <a:srgbClr val="C00000"/>
                </a:solidFill>
              </a:rPr>
              <a:t>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92080" y="260648"/>
            <a:ext cx="1382110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гу</a:t>
            </a:r>
            <a:r>
              <a:rPr lang="ru-RU" sz="3600" b="1" dirty="0" smtClean="0">
                <a:solidFill>
                  <a:srgbClr val="C00000"/>
                </a:solidFill>
              </a:rPr>
              <a:t> . </a:t>
            </a:r>
            <a:r>
              <a:rPr lang="ru-RU" sz="3600" b="1" dirty="0" err="1" smtClean="0">
                <a:solidFill>
                  <a:srgbClr val="C00000"/>
                </a:solidFill>
              </a:rPr>
              <a:t>ки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60032" y="1772816"/>
            <a:ext cx="2304256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метеори</a:t>
            </a:r>
            <a:r>
              <a:rPr lang="ru-RU" sz="3600" b="1" dirty="0" smtClean="0">
                <a:solidFill>
                  <a:srgbClr val="C00000"/>
                </a:solidFill>
              </a:rPr>
              <a:t> 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99992" y="4941168"/>
            <a:ext cx="1728192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магни</a:t>
            </a:r>
            <a:r>
              <a:rPr lang="ru-RU" sz="3600" b="1" dirty="0" smtClean="0">
                <a:solidFill>
                  <a:srgbClr val="C00000"/>
                </a:solidFill>
              </a:rPr>
              <a:t> 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0" y="3284984"/>
            <a:ext cx="1154483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бро</a:t>
            </a:r>
            <a:r>
              <a:rPr lang="ru-RU" sz="3600" b="1" dirty="0" smtClean="0">
                <a:solidFill>
                  <a:srgbClr val="C00000"/>
                </a:solidFill>
              </a:rPr>
              <a:t> 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7504" y="5733256"/>
            <a:ext cx="2376264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котле . </a:t>
            </a:r>
            <a:r>
              <a:rPr lang="ru-RU" sz="3600" b="1" dirty="0" err="1" smtClean="0">
                <a:solidFill>
                  <a:srgbClr val="C00000"/>
                </a:solidFill>
              </a:rPr>
              <a:t>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9512" y="2492896"/>
            <a:ext cx="2029402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тетра . </a:t>
            </a:r>
            <a:r>
              <a:rPr lang="ru-RU" sz="3600" b="1" dirty="0" err="1" smtClean="0">
                <a:solidFill>
                  <a:srgbClr val="C00000"/>
                </a:solidFill>
              </a:rPr>
              <a:t>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83768" y="4149080"/>
            <a:ext cx="1869999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бесе . </a:t>
            </a:r>
            <a:r>
              <a:rPr lang="ru-RU" sz="3600" b="1" dirty="0" err="1" smtClean="0">
                <a:solidFill>
                  <a:srgbClr val="C00000"/>
                </a:solidFill>
              </a:rPr>
              <a:t>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96336" y="260648"/>
            <a:ext cx="922047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го .</a:t>
            </a:r>
            <a:r>
              <a:rPr lang="ru-RU" sz="3600" b="1" dirty="0" smtClean="0">
                <a:solidFill>
                  <a:srgbClr val="793905"/>
                </a:solidFill>
              </a:rPr>
              <a:t> </a:t>
            </a:r>
            <a:endParaRPr lang="ru-RU" sz="3600" b="1" dirty="0">
              <a:solidFill>
                <a:srgbClr val="793905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9512" y="3284984"/>
            <a:ext cx="1728192" cy="646331"/>
          </a:xfrm>
          <a:prstGeom prst="rect">
            <a:avLst/>
          </a:prstGeom>
          <a:solidFill>
            <a:schemeClr val="bg1"/>
          </a:solidFill>
          <a:ln>
            <a:solidFill>
              <a:srgbClr val="FF9B9B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пря . </a:t>
            </a:r>
            <a:r>
              <a:rPr lang="ru-RU" sz="3600" b="1" dirty="0" err="1" smtClean="0">
                <a:solidFill>
                  <a:srgbClr val="C00000"/>
                </a:solidFill>
              </a:rPr>
              <a:t>ки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3" name="Управляющая кнопка: назад 32">
            <a:hlinkClick r:id="rId5" action="ppaction://hlinksldjump" highlightClick="1"/>
          </p:cNvPr>
          <p:cNvSpPr/>
          <p:nvPr/>
        </p:nvSpPr>
        <p:spPr>
          <a:xfrm>
            <a:off x="6444208" y="6237312"/>
            <a:ext cx="648072" cy="432048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971600" y="3429000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900CC"/>
                </a:solidFill>
              </a:rPr>
              <a:t>Т</a:t>
            </a:r>
            <a:endParaRPr lang="ru-RU" sz="2800" b="1" dirty="0">
              <a:solidFill>
                <a:srgbClr val="9900CC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47864" y="2564904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900CC"/>
                </a:solidFill>
              </a:rPr>
              <a:t>Т</a:t>
            </a:r>
            <a:endParaRPr lang="ru-RU" sz="2800" b="1" dirty="0">
              <a:solidFill>
                <a:srgbClr val="9900CC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32240" y="1844824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900CC"/>
                </a:solidFill>
              </a:rPr>
              <a:t>Т</a:t>
            </a:r>
            <a:endParaRPr lang="ru-RU" sz="2800" b="1" dirty="0">
              <a:solidFill>
                <a:srgbClr val="9900CC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56376" y="1844824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900CC"/>
                </a:solidFill>
              </a:rPr>
              <a:t>Т</a:t>
            </a:r>
            <a:endParaRPr lang="ru-RU" sz="2800" b="1" dirty="0">
              <a:solidFill>
                <a:srgbClr val="9900CC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460432" y="1052736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900CC"/>
                </a:solidFill>
              </a:rPr>
              <a:t>Т</a:t>
            </a:r>
            <a:endParaRPr lang="ru-RU" sz="2800" b="1" dirty="0">
              <a:solidFill>
                <a:srgbClr val="9900CC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635896" y="332656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900CC"/>
                </a:solidFill>
              </a:rPr>
              <a:t>Т</a:t>
            </a:r>
            <a:endParaRPr lang="ru-RU" sz="2800" b="1" dirty="0">
              <a:solidFill>
                <a:srgbClr val="9900CC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76056" y="4149080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900CC"/>
                </a:solidFill>
              </a:rPr>
              <a:t>Т</a:t>
            </a:r>
            <a:endParaRPr lang="ru-RU" sz="2800" b="1" dirty="0">
              <a:solidFill>
                <a:srgbClr val="9900CC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940152" y="5805264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900CC"/>
                </a:solidFill>
              </a:rPr>
              <a:t>Т</a:t>
            </a:r>
            <a:endParaRPr lang="ru-RU" sz="2800" b="1" dirty="0">
              <a:solidFill>
                <a:srgbClr val="9900CC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96136" y="5013176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900CC"/>
                </a:solidFill>
              </a:rPr>
              <a:t>Т</a:t>
            </a:r>
            <a:endParaRPr lang="ru-RU" sz="2800" b="1" dirty="0">
              <a:solidFill>
                <a:srgbClr val="9900CC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347864" y="5013176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900CC"/>
                </a:solidFill>
              </a:rPr>
              <a:t>Т</a:t>
            </a:r>
            <a:endParaRPr lang="ru-RU" sz="2800" b="1" dirty="0">
              <a:solidFill>
                <a:srgbClr val="9900CC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259632" y="5805264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900CC"/>
                </a:solidFill>
              </a:rPr>
              <a:t>Т</a:t>
            </a:r>
            <a:endParaRPr lang="ru-RU" sz="2800" b="1" dirty="0">
              <a:solidFill>
                <a:srgbClr val="9900CC"/>
              </a:solidFill>
            </a:endParaRPr>
          </a:p>
        </p:txBody>
      </p:sp>
      <p:pic>
        <p:nvPicPr>
          <p:cNvPr id="2" name="Picture 2" descr="http://forumsmile.ru/u/d/9/c/d9cbb99625eddfc99bc52e2ceca40bb7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72200" y="3573016"/>
            <a:ext cx="2353444" cy="235344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5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9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1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2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2" grpId="0" animBg="1"/>
      <p:bldP spid="23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1820</TotalTime>
  <Words>679</Words>
  <Application>Microsoft Office PowerPoint</Application>
  <PresentationFormat>Экран (4:3)</PresentationFormat>
  <Paragraphs>325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uzer</cp:lastModifiedBy>
  <cp:revision>215</cp:revision>
  <dcterms:modified xsi:type="dcterms:W3CDTF">2020-04-09T17:33:39Z</dcterms:modified>
</cp:coreProperties>
</file>