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5" r:id="rId4"/>
    <p:sldId id="267" r:id="rId5"/>
    <p:sldId id="268" r:id="rId6"/>
    <p:sldId id="269" r:id="rId7"/>
    <p:sldId id="270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2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EBDD13-8E0F-4099-8F20-75567E4115AB}" type="datetimeFigureOut">
              <a:rPr lang="ru-RU" smtClean="0"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70EFE4-4586-45A7-BA14-398FE01C00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365104"/>
            <a:ext cx="3203848" cy="1602199"/>
          </a:xfrm>
        </p:spPr>
        <p:txBody>
          <a:bodyPr>
            <a:noAutofit/>
          </a:bodyPr>
          <a:lstStyle/>
          <a:p>
            <a:pPr algn="r"/>
            <a:r>
              <a:rPr lang="ru-RU" sz="1200" b="1" dirty="0" smtClean="0">
                <a:solidFill>
                  <a:schemeClr val="tx1"/>
                </a:solidFill>
              </a:rPr>
              <a:t>Презентация для учащихся 3-4 классов.</a:t>
            </a:r>
          </a:p>
          <a:p>
            <a:pPr algn="r"/>
            <a:r>
              <a:rPr lang="ru-RU" sz="1200" b="1" dirty="0" smtClean="0">
                <a:solidFill>
                  <a:schemeClr val="tx1"/>
                </a:solidFill>
              </a:rPr>
              <a:t>Составила: </a:t>
            </a:r>
            <a:r>
              <a:rPr lang="ru-RU" sz="1200" b="1" dirty="0" err="1" smtClean="0">
                <a:solidFill>
                  <a:schemeClr val="tx1"/>
                </a:solidFill>
              </a:rPr>
              <a:t>Семенюта</a:t>
            </a:r>
            <a:r>
              <a:rPr lang="ru-RU" sz="1200" b="1" dirty="0" smtClean="0">
                <a:solidFill>
                  <a:schemeClr val="tx1"/>
                </a:solidFill>
              </a:rPr>
              <a:t> Наталья Владимировна,</a:t>
            </a:r>
          </a:p>
          <a:p>
            <a:pPr algn="r"/>
            <a:r>
              <a:rPr lang="ru-RU" sz="1200" b="1" dirty="0">
                <a:solidFill>
                  <a:schemeClr val="tx1"/>
                </a:solidFill>
              </a:rPr>
              <a:t>у</a:t>
            </a:r>
            <a:r>
              <a:rPr lang="ru-RU" sz="1200" b="1" dirty="0" smtClean="0">
                <a:solidFill>
                  <a:schemeClr val="tx1"/>
                </a:solidFill>
              </a:rPr>
              <a:t>читель начальных классов</a:t>
            </a:r>
          </a:p>
          <a:p>
            <a:pPr algn="r"/>
            <a:r>
              <a:rPr lang="ru-RU" sz="1200" b="1" dirty="0" smtClean="0">
                <a:solidFill>
                  <a:schemeClr val="tx1"/>
                </a:solidFill>
              </a:rPr>
              <a:t>ГБОУ ООШ №39 г. Сызрани </a:t>
            </a:r>
          </a:p>
          <a:p>
            <a:pPr algn="r"/>
            <a:r>
              <a:rPr lang="ru-RU" sz="1200" b="1" dirty="0" smtClean="0">
                <a:solidFill>
                  <a:schemeClr val="tx1"/>
                </a:solidFill>
              </a:rPr>
              <a:t>Самарской области</a:t>
            </a:r>
          </a:p>
          <a:p>
            <a:pPr algn="r"/>
            <a:endParaRPr lang="ru-RU" sz="1200" b="1" dirty="0">
              <a:solidFill>
                <a:schemeClr val="tx1"/>
              </a:solidFill>
            </a:endParaRPr>
          </a:p>
          <a:p>
            <a:pPr algn="r"/>
            <a:r>
              <a:rPr lang="ru-RU" sz="1200" b="1" dirty="0" smtClean="0">
                <a:solidFill>
                  <a:schemeClr val="tx1"/>
                </a:solidFill>
              </a:rPr>
              <a:t>2017 год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175351" cy="179316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Пасха радость нам несёт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D:\Users\User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540060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66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404664"/>
            <a:ext cx="6192687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Германия</a:t>
            </a:r>
            <a:endParaRPr lang="ru-RU" sz="4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2808312" cy="4824536"/>
          </a:xfrm>
        </p:spPr>
        <p:txBody>
          <a:bodyPr>
            <a:noAutofit/>
          </a:bodyPr>
          <a:lstStyle/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Традиции празднования Пасхи в Германии уходят в глубокую древность. Именно тут зародились многие распространившиеся по миру обычаи. Например,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появился один из самых популярных символов праздника – пасхальный кролик.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Проснувшись утром пасхального воскресенья, дети непременно должны услышать слова: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«Пасхальный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кролик спрятал от вас корзины, вы должны их найти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Дети будут бегать и искать по всему дому корзину с яйцами и сладостями, которые «спрятал кролик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».</a:t>
            </a:r>
            <a:endParaRPr lang="ru-RU" sz="1600" dirty="0"/>
          </a:p>
        </p:txBody>
      </p:sp>
      <p:pic>
        <p:nvPicPr>
          <p:cNvPr id="2050" name="Picture 2" descr="D:\Users\User\Desktop\pasha-2017-v-german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374" y="1628800"/>
            <a:ext cx="357041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sers\User\Desktop\i-39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608" y="4198385"/>
            <a:ext cx="331236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46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77072"/>
            <a:ext cx="7848872" cy="1944216"/>
          </a:xfrm>
        </p:spPr>
        <p:txBody>
          <a:bodyPr>
            <a:normAutofit/>
          </a:bodyPr>
          <a:lstStyle/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В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Германии существует и другой старинный обычай, сохранившийся, правда, только в некоторых регионах страны – традиционное конное шествие. Например, в Баварии, в городке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Траунштайн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пасхальный понедельник улицы заполняются всадниками на лошадях. Они участвуют в конной процессии в честь святого Георгия, который считается покровителем лошадей и скота. Всадники движутся к церкви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Эттендорф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 трех километрах от города, священник которой должен благословить животных.</a:t>
            </a:r>
            <a:endParaRPr lang="ru-RU" sz="1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pic>
        <p:nvPicPr>
          <p:cNvPr id="4" name="Рисунок 3" descr="http://image3.thematicnews.com/uploads/images/68/22/63/92015/03/25/87cadede6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064" y="476672"/>
            <a:ext cx="5805170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124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1251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Польша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124744"/>
            <a:ext cx="3168352" cy="5328592"/>
          </a:xfrm>
        </p:spPr>
        <p:txBody>
          <a:bodyPr>
            <a:normAutofit fontScale="85000" lnSpcReduction="10000"/>
          </a:bodyPr>
          <a:lstStyle/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Польше Пасху празднуют два дня, устраивая по-настоящему пышные и необычные гуляния. Здесь глубоко почитают корни, поэтому собираться всей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семьей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считается непререкаемым законом. В центре стола в этот день ставится не кулич, а «пасхальная бабка», которая также готовится из дрожжевого теста.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следующий день, который называется «поливальный понедельник», – настоящая забава для молодежи, особенно в деревнях. Парни обливают водой девушек, а те, громко крича, убегают от них. Несмотря на суматоху, обычай очень нравится молодым людям, ведь обливание – это в своем роде признание в чувствах. </a:t>
            </a:r>
            <a:endParaRPr lang="ru-RU" dirty="0"/>
          </a:p>
        </p:txBody>
      </p:sp>
      <p:pic>
        <p:nvPicPr>
          <p:cNvPr id="1026" name="Picture 2" descr="D:\Users\User\Desktop\file74061715_4be3bfec6064dd34495930e3eb82df9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96752"/>
            <a:ext cx="4077072" cy="255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User\Desktop\koshyk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33056"/>
            <a:ext cx="407707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1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332656"/>
            <a:ext cx="676875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Италия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84784"/>
            <a:ext cx="3816424" cy="4896544"/>
          </a:xfrm>
        </p:spPr>
        <p:txBody>
          <a:bodyPr>
            <a:noAutofit/>
          </a:bodyPr>
          <a:lstStyle/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Пасха в Италии – это один из главных праздников, наряду с Рождеством. Несмотря на местную поговорку: «Рождество празднуй с семьей, а Пасху – с кем хочешь!», этот день большинство итальянцев отмечают в кругу семьи. В Италии принято устраивать пасхальный завтрак, полакомиться на котором они любят яйцами, сырным куличом и </a:t>
            </a:r>
            <a:r>
              <a:rPr lang="ru-RU" sz="1400" dirty="0" err="1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казатьелло</a:t>
            </a: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– </a:t>
            </a:r>
            <a:r>
              <a:rPr lang="ru-RU" sz="1400" dirty="0" err="1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неополитанским</a:t>
            </a: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пирогом с яйцами, сыром и колбасой. Не обходится пасхальное пиршество и без жареного молодого барашка или козленка.</a:t>
            </a:r>
            <a:b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В Италии кулинарные традиции очень отличаются в зависимости от региона, и, например, во </a:t>
            </a:r>
            <a:r>
              <a:rPr lang="ru-RU" sz="1400" dirty="0" err="1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Фриули</a:t>
            </a: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центральным блюдом на пасхальном столе окажется сладкая лепешка «</a:t>
            </a:r>
            <a:r>
              <a:rPr lang="ru-RU" sz="1400" dirty="0" err="1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по-триестински</a:t>
            </a: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», а в </a:t>
            </a:r>
            <a:r>
              <a:rPr lang="ru-RU" sz="1400" dirty="0" err="1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Лацио</a:t>
            </a:r>
            <a:r>
              <a:rPr lang="ru-RU" sz="14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– ягненок с потрохами. А жителям и гостям столицы доступна особая радость – выйти на площадь Ватикана, где проходит месса, которую проводит сам Папа Римский.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sz="1400" dirty="0"/>
          </a:p>
        </p:txBody>
      </p:sp>
      <p:pic>
        <p:nvPicPr>
          <p:cNvPr id="2050" name="Picture 2" descr="D:\Users\User\Desktop\easter2011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518" y="1340768"/>
            <a:ext cx="397792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sers\User\Desktop\agnello-pasqu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329" y="4221088"/>
            <a:ext cx="399010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13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5400599" cy="252028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1. История праздника.</a:t>
            </a:r>
            <a:b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2. Традиции и обряды.</a:t>
            </a:r>
            <a:b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3. Празднование Пасхи в разных странах мира.</a:t>
            </a:r>
            <a:b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4. Стихотворения о Пасхе.</a:t>
            </a:r>
            <a:b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5. Творческие работы детей.</a:t>
            </a:r>
            <a:endParaRPr lang="ru-RU" sz="2000" b="0" dirty="0">
              <a:solidFill>
                <a:schemeClr val="tx1"/>
              </a:solidFill>
              <a:latin typeface="Times New Roman" panose="020206030504050203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404664"/>
            <a:ext cx="6400800" cy="72008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6"/>
                </a:solidFill>
              </a:rPr>
              <a:t>Содержание презентации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D:\Users\User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4824536" cy="342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5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260648"/>
            <a:ext cx="704616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История праздника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24744"/>
            <a:ext cx="7992888" cy="53285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ярче светит солнце,</a:t>
            </a:r>
          </a:p>
          <a:p>
            <a:pPr marL="45720" indent="0" algn="ctr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Сильнее ветер бьёт в оконце,</a:t>
            </a:r>
          </a:p>
          <a:p>
            <a:pPr marL="45720" indent="0" algn="ctr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крик несётся до небес:</a:t>
            </a:r>
          </a:p>
          <a:p>
            <a:pPr marL="45720" indent="0" algn="ctr"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«Христос воистину Воскрес!»</a:t>
            </a:r>
          </a:p>
          <a:p>
            <a:pPr marL="45720" indent="0" algn="just">
              <a:buNone/>
            </a:pPr>
            <a:r>
              <a:rPr lang="ru-RU" sz="15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 — Светлое Христово Воскресение</a:t>
            </a: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главное событие в духовной жизни христиан получило название Праздника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праздников, царя дней. Готовились к нему 7 недель — 49 дней. А неделя перед Пасхой называлась Великой, или Страстной. Великий Четверг — день духовного очищения, принятия таинства причастия. Страстная Пятница — напоминание о страдании Иисуса Христа, день печали. Великая Суббота — день ожидания, в церкви уже читают Евангелие о Воскресении. Пасха — воскресенье, когда мы празднуем Воскресение Спасителя.</a:t>
            </a:r>
          </a:p>
          <a:p>
            <a:pPr marL="45720" indent="0" algn="just">
              <a:buNone/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Сын Божий пришёл в этот мир, чтобы спасти людей. Он проповедовал Любовь и Царство Небесное, создавал много чудес, исцелял и воскрешал людей</a:t>
            </a:r>
            <a:r>
              <a:rPr lang="ru-RU" sz="15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Помните ли Вы 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рождественскую историю? Появлению Христа многие радовались. Но были и те, которые не верили в его святость. Они старались помешать Иисусу рассказывать о Царстве Бога. Среди вождей того времени было много таких, которые ненавидели Христа и желали от Него избавиться. Иуда, один из учеников Господа, решил передать Христа этим злым людям. Он подошёл к своему Учителю и поцеловал Его. Это был знак. Иисуса немедленно взяли под стражу. А Иуда за это получил 30 серебряных монет. Таким образом, он продал своего Учителя.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7170" name="Picture 2" descr="D:\Users\User\Desktop\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76868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Users\User\Desktop\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56792"/>
            <a:ext cx="76868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Users\User\Desktop\i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80903" cy="10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16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7776864" cy="3945592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Иисуса допрашивали перед синедрионом — высшим иудейским судом. Старейшины и судьи искали доказательства, чтобы осудить Иисуса. Над ним издевались, но он терпел.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концов Его осудили на смертную казнь. Это было страшное событие. Иисуса распяли на кресте на горе Голгофа. Когда он умер, земля вздрогнула, начали распадаться скалы. Это произошло в пятницу. Теперь мы этот день называем Страстной Пятницей. В этот скорбный день надо молиться.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прошла суббота, ночью, на третий день после своих страданий, Господь Иисус Христос ожил, воскрес из мёртвых. В воскресенье утром пришли женщины с благовониями, чтобы смазать тело Спасителя. Но вместо Него увидели Ангела. Он известил о Воскресении Господнем: «Не бойтесь. Я знаю, что вы ищете распятого Иисуса. Но не следует искать Живого среди мёртвых. Он воскрес, как и обещал вам. Идите и расскажите ученикам Иисуса, что Он воскрес из мёртвых и ждёт их».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Users\User\Desktop\img326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3140968"/>
            <a:ext cx="523875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8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165304"/>
            <a:ext cx="6512511" cy="78296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4664"/>
            <a:ext cx="7560840" cy="3801576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 охватила людей. С тех пор мы празднуем Пасху — праздник Возрождения. Господь победил смерть и показал, что для тех, кто в Него верит и живёт согласно Его заповедям, нет ни смерти, ни ада.</a:t>
            </a:r>
          </a:p>
          <a:p>
            <a:pPr marL="45720" indent="0" algn="just"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Готовясь к Пасхе, люди преисполняются радости и веры. С Чистого Четверга начинается любимое действо — раскрашивание и роспись яиц. В простые узоры вложено много смысла. Волнистые линии — это моря-океаны. Круг — яркое солнышко. По традиции, готовые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крашанки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складывали на свежую проросшую зелень овса, пшеницы, а иногда — на нежно-зелёные листья салата, которые специально выращивали к празднику. Сочная зелень и яркие цвета пасхальных яиц создавали праздничное настроение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 algn="just">
              <a:buNone/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Users\User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64904"/>
            <a:ext cx="2819255" cy="18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User\Desktop\i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66989"/>
            <a:ext cx="3600400" cy="214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User\Desktop\A9a2dHNoSk-2560x16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66990"/>
            <a:ext cx="3240360" cy="196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4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60648"/>
            <a:ext cx="7992888" cy="3945592"/>
          </a:xfrm>
        </p:spPr>
        <p:txBody>
          <a:bodyPr>
            <a:normAutofit/>
          </a:bodyPr>
          <a:lstStyle/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ночь Воскресения Христа происходит праздничное богослужение (Пасхальная Служба Божья). В красивых корзинах к церкви несут разные кушанья — куличи, сыр, масло, которые символизируют благополучие,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писанки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крашанки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корзину кладут соль — символ мудрости. Торжественная процессия с певчим и священником благословляет людей.</a:t>
            </a:r>
          </a:p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Вернувшись домой, люди разговляются — едят вкусную пищу после Великого поста. Богатый пасхальный стол является символом небесной радости и вечери Господней. На пасхальный завтрак собираются самые близкие родственники. Хозяин подходит к гостям с пожеланиями и словами «Христос воскрес!», а потом целует каждого. Отвечать надо так: «Воистину воскрес!» Свячёное яйцо нарезают на столько частей, сколько присутствующих лиц. На столе горит свеча как напоминание о светлости этого дня. Начинать пасхальный завтрак обязательно надо с кулича. Даже крошки этого хлеба, которые упали на пол, ни в коем случае нельзя выбрасывать.</a:t>
            </a:r>
          </a:p>
          <a:p>
            <a:pPr marL="45720" lvl="0" indent="0" algn="just">
              <a:buClr>
                <a:srgbClr val="F14124">
                  <a:lumMod val="75000"/>
                </a:srgbClr>
              </a:buClr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Светлую неделю длится праздник. В сёлах был обычай: вечером скрипачи ходили по сёлам и под окнами играли в честь Христа.</a:t>
            </a:r>
          </a:p>
          <a:p>
            <a:endParaRPr lang="ru-RU" dirty="0"/>
          </a:p>
        </p:txBody>
      </p:sp>
      <p:pic>
        <p:nvPicPr>
          <p:cNvPr id="5122" name="Picture 2" descr="D:\Users\User\Desktop\pashalnoe-bogosluz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77344"/>
            <a:ext cx="5715000" cy="348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24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Users\User\Desktop\i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7"/>
            <a:ext cx="3909782" cy="279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Users\User\Desktop\53NOV_06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86" y="332656"/>
            <a:ext cx="379736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Users\User\Desktop\image268259_e64299500631e31a6d82f8c80a371b7a 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86" y="3356992"/>
            <a:ext cx="3805949" cy="263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Users\User\Desktop\47VSN_07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3960440" cy="263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12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5832648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6"/>
                </a:solidFill>
              </a:rPr>
              <a:t>Традиции и обряды</a:t>
            </a:r>
            <a:endParaRPr lang="ru-RU" sz="4000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3312368" cy="4896544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2100" dirty="0" smtClean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   Важной </a:t>
            </a:r>
            <a:r>
              <a:rPr lang="ru-RU" sz="2100" dirty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в России традицией </a:t>
            </a:r>
            <a:r>
              <a:rPr lang="ru-RU" sz="2100" dirty="0" smtClean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по сей </a:t>
            </a:r>
            <a:r>
              <a:rPr lang="ru-RU" sz="2100" dirty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день остается зажжение пасхального огня. Верующие до глубокой ночи ждут схождения Благодатного огня от Храма Гроба Господня, который находится в Иерусалиме. Многие верующие в этот день уносят лампады с огнем себе домой. До революции в России существовала традиция зажигать большой огонь </a:t>
            </a:r>
            <a:r>
              <a:rPr lang="ru-RU" sz="2100" dirty="0" smtClean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на   </a:t>
            </a:r>
            <a:r>
              <a:rPr lang="ru-RU" sz="2100" dirty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территории храма, но позже ей перестали </a:t>
            </a:r>
            <a:r>
              <a:rPr lang="ru-RU" sz="2100" dirty="0" smtClean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следовать.</a:t>
            </a:r>
            <a:r>
              <a:rPr lang="ru-RU" sz="2100" dirty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/>
            </a:r>
            <a:br>
              <a:rPr lang="ru-RU" sz="2100" dirty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</a:br>
            <a:r>
              <a:rPr lang="ru-RU" sz="2100" dirty="0">
                <a:solidFill>
                  <a:srgbClr val="000000"/>
                </a:solidFill>
                <a:latin typeface="Arial"/>
                <a:ea typeface="Times New Roman"/>
                <a:cs typeface="Aharoni" panose="02010803020104030203" pitchFamily="2" charset="-79"/>
              </a:rPr>
              <a:t>Утром в день Пасхи верующие отправляются в храмы, где проходят службы, и освящают там продукты – яйца и куличи, а после собираются дома за большим столом.</a:t>
            </a:r>
            <a:endParaRPr lang="ru-RU" sz="2100" dirty="0">
              <a:latin typeface="Calibri"/>
              <a:ea typeface="Calibri"/>
              <a:cs typeface="Aharoni" panose="02010803020104030203" pitchFamily="2" charset="-79"/>
            </a:endParaRPr>
          </a:p>
          <a:p>
            <a:endParaRPr lang="ru-RU" dirty="0"/>
          </a:p>
        </p:txBody>
      </p:sp>
      <p:pic>
        <p:nvPicPr>
          <p:cNvPr id="4" name="Рисунок 3" descr="http://image2.thematicnews.com/uploads/images/68/22/63/92015/03/25/26d98a705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816424" cy="5184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34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512511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АНГЛИЯ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484784"/>
            <a:ext cx="3672408" cy="4752528"/>
          </a:xfrm>
        </p:spPr>
        <p:txBody>
          <a:bodyPr>
            <a:noAutofit/>
          </a:bodyPr>
          <a:lstStyle/>
          <a:p>
            <a:pPr marL="45720" indent="0" algn="just">
              <a:lnSpc>
                <a:spcPts val="165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Пасха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главный религиозный праздник в Великобритании. Школы закрываются на две недели на пасхальные каникулы, а семьи с удовольствием проводят время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дома.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Англии, как и в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Росс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существует традиция угощаться яйцами. Правда, обычные вареные они заменяют шоколадными с начинкой из карамели. Впрочем, и другие лакомства имеют большую популярность – в этот день люди дарят друг другу конфеты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печенье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Есть и еще одна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традиция 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в Пасху на улицу принято выходить только в новой одежде. Ведь Пасха в Англии, как и везде, это символ весны, первого теплого солнца, пробуждения природы и начала нового этапа. </a:t>
            </a:r>
            <a:endParaRPr lang="ru-RU" sz="16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Users\User\Desktop\y_ef7c47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18850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4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1178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Пасха радость нам несёт</vt:lpstr>
      <vt:lpstr>1. История праздника. 2. Традиции и обряды. 3. Празднование Пасхи в разных странах мира. 4. Стихотворения о Пасхе. 5. Творческие работы детей.</vt:lpstr>
      <vt:lpstr>История праздника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Традиции и обряды</vt:lpstr>
      <vt:lpstr>АНГЛИЯ</vt:lpstr>
      <vt:lpstr>Германия</vt:lpstr>
      <vt:lpstr>Презентация PowerPoint</vt:lpstr>
      <vt:lpstr>Польша</vt:lpstr>
      <vt:lpstr>Италия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 радость на несёт</dc:title>
  <dc:creator>User</dc:creator>
  <cp:lastModifiedBy>User</cp:lastModifiedBy>
  <cp:revision>21</cp:revision>
  <dcterms:created xsi:type="dcterms:W3CDTF">2017-03-19T12:02:40Z</dcterms:created>
  <dcterms:modified xsi:type="dcterms:W3CDTF">2020-04-09T13:43:49Z</dcterms:modified>
</cp:coreProperties>
</file>