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331" r:id="rId2"/>
    <p:sldId id="311" r:id="rId3"/>
    <p:sldId id="312" r:id="rId4"/>
    <p:sldId id="354" r:id="rId5"/>
    <p:sldId id="353" r:id="rId6"/>
    <p:sldId id="321" r:id="rId7"/>
    <p:sldId id="313" r:id="rId8"/>
    <p:sldId id="310" r:id="rId9"/>
    <p:sldId id="328" r:id="rId10"/>
    <p:sldId id="356" r:id="rId11"/>
    <p:sldId id="329" r:id="rId12"/>
    <p:sldId id="324" r:id="rId13"/>
    <p:sldId id="343" r:id="rId14"/>
    <p:sldId id="344" r:id="rId15"/>
    <p:sldId id="357" r:id="rId16"/>
    <p:sldId id="345" r:id="rId17"/>
    <p:sldId id="349" r:id="rId18"/>
    <p:sldId id="347" r:id="rId19"/>
    <p:sldId id="314" r:id="rId20"/>
    <p:sldId id="358" r:id="rId21"/>
    <p:sldId id="362" r:id="rId22"/>
    <p:sldId id="361" r:id="rId23"/>
    <p:sldId id="365" r:id="rId24"/>
    <p:sldId id="366" r:id="rId25"/>
    <p:sldId id="369" r:id="rId2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CC00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97" autoAdjust="0"/>
    <p:restoredTop sz="97439" autoAdjust="0"/>
  </p:normalViewPr>
  <p:slideViewPr>
    <p:cSldViewPr>
      <p:cViewPr varScale="1">
        <p:scale>
          <a:sx n="122" d="100"/>
          <a:sy n="122" d="100"/>
        </p:scale>
        <p:origin x="330" y="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1" y="0"/>
            <a:ext cx="9143999" cy="385157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51435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8" y="0"/>
            <a:ext cx="2514601" cy="51435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05980"/>
            <a:ext cx="1905000" cy="4388644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38864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4783095"/>
            <a:ext cx="3836404" cy="27384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586"/>
            <a:ext cx="8229600" cy="939546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195189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1951890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89154"/>
            <a:ext cx="8013192" cy="1227582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371600"/>
            <a:ext cx="8022336" cy="51435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0452"/>
            <a:ext cx="4038600" cy="3467862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0452"/>
            <a:ext cx="4038600" cy="3467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4241"/>
            <a:ext cx="4040188" cy="536516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37134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4241"/>
            <a:ext cx="4041775" cy="536516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837134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14300"/>
            <a:ext cx="2523744" cy="733806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8" y="1307350"/>
            <a:ext cx="5920641" cy="34191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297514"/>
            <a:ext cx="2468880" cy="342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090422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090422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16586"/>
            <a:ext cx="2525150" cy="733806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6" y="1113606"/>
            <a:ext cx="6247397" cy="4029894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296162"/>
            <a:ext cx="2468880" cy="342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877824"/>
            <a:ext cx="2523744" cy="150876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51435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51435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877824"/>
            <a:ext cx="5193792" cy="150876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877824"/>
            <a:ext cx="733864" cy="1508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07692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1" y="0"/>
            <a:ext cx="9143999" cy="10753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938297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1394"/>
            <a:ext cx="8229600" cy="3469207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857749"/>
            <a:ext cx="2133600" cy="20574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7" y="4857749"/>
            <a:ext cx="5507719" cy="20574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4857749"/>
            <a:ext cx="733864" cy="20574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Relationship Id="rId4" Type="http://schemas.openxmlformats.org/officeDocument/2006/relationships/hyperlink" Target="12%20&#1091;&#1088;&#1086;&#1082;%20&#1055;&#1088;&#1072;&#1074;&#1080;&#1083;&#1072;%20&#1087;&#1077;&#1088;&#1077;&#1085;&#1086;&#1089;&#1072;%20&#1089;&#1083;&#1086;&#1074;.mp3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" y="0"/>
            <a:ext cx="9144032" cy="5143500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42"/>
            <a:ext cx="8229600" cy="2286016"/>
          </a:xfrm>
        </p:spPr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</a:rPr>
              <a:t>Разделить слова для переноса: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70C0"/>
                </a:solidFill>
              </a:rPr>
              <a:t>ручей, пень, лес.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унтик 3.jpg"/>
          <p:cNvPicPr>
            <a:picLocks noChangeAspect="1"/>
          </p:cNvPicPr>
          <p:nvPr/>
        </p:nvPicPr>
        <p:blipFill>
          <a:blip r:embed="rId2"/>
          <a:srcRect t="9624" b="1098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357436"/>
            <a:ext cx="7143800" cy="184665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 в  слове  один  слог, Не  дели  его,  дружок!</a:t>
            </a:r>
            <a:endParaRPr lang="ru-RU" sz="4800" b="1" dirty="0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23860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2 правило: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bertus Extra Bold" pitchFamily="34" charset="0"/>
              </a:rPr>
              <a:t>Слова из одного слога не переносятся.</a:t>
            </a:r>
            <a:b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bertus Extra Bold" pitchFamily="34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219" name="Picture 3" descr="V32292-27AS19-(48)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28" t="5055" r="8028"/>
          <a:stretch>
            <a:fillRect/>
          </a:stretch>
        </p:blipFill>
        <p:spPr bwMode="auto">
          <a:xfrm>
            <a:off x="468314" y="0"/>
            <a:ext cx="2332037" cy="2213373"/>
          </a:xfrm>
          <a:prstGeom prst="rect">
            <a:avLst/>
          </a:prstGeom>
          <a:noFill/>
        </p:spPr>
      </p:pic>
      <p:pic>
        <p:nvPicPr>
          <p:cNvPr id="9220" name="Picture 4" descr="V32292-27AS19-(48)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28" t="5055" r="8028"/>
          <a:stretch>
            <a:fillRect/>
          </a:stretch>
        </p:blipFill>
        <p:spPr bwMode="auto">
          <a:xfrm>
            <a:off x="6516689" y="2714627"/>
            <a:ext cx="2332037" cy="2252662"/>
          </a:xfrm>
          <a:prstGeom prst="rect">
            <a:avLst/>
          </a:prstGeom>
          <a:noFill/>
        </p:spPr>
      </p:pic>
      <p:pic>
        <p:nvPicPr>
          <p:cNvPr id="9221" name="Picture 5" descr="V32292-27AS19-(48)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28" t="5055" r="8028"/>
          <a:stretch>
            <a:fillRect/>
          </a:stretch>
        </p:blipFill>
        <p:spPr bwMode="auto">
          <a:xfrm>
            <a:off x="6516689" y="1"/>
            <a:ext cx="2332037" cy="2159794"/>
          </a:xfrm>
          <a:prstGeom prst="rect">
            <a:avLst/>
          </a:prstGeom>
          <a:noFill/>
        </p:spPr>
      </p:pic>
      <p:pic>
        <p:nvPicPr>
          <p:cNvPr id="9222" name="Picture 6" descr="V32292-27AS19-(48)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28" t="5055" r="8028"/>
          <a:stretch>
            <a:fillRect/>
          </a:stretch>
        </p:blipFill>
        <p:spPr bwMode="auto">
          <a:xfrm>
            <a:off x="468314" y="2571751"/>
            <a:ext cx="2332037" cy="2288382"/>
          </a:xfrm>
          <a:prstGeom prst="rect">
            <a:avLst/>
          </a:prstGeom>
          <a:noFill/>
        </p:spPr>
      </p:pic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1619251" y="2031206"/>
            <a:ext cx="1152525" cy="810816"/>
          </a:xfrm>
          <a:prstGeom prst="star5">
            <a:avLst/>
          </a:prstGeom>
          <a:gradFill rotWithShape="1">
            <a:gsLst>
              <a:gs pos="0">
                <a:schemeClr val="bg1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224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Лунтик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75688" y="4786313"/>
            <a:ext cx="304800" cy="228600"/>
          </a:xfrm>
          <a:prstGeom prst="rect">
            <a:avLst/>
          </a:prstGeom>
          <a:noFill/>
        </p:spPr>
      </p:pic>
      <p:pic>
        <p:nvPicPr>
          <p:cNvPr id="9225" name="Picture 9" descr="j043259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29400" y="0"/>
            <a:ext cx="2514600" cy="2358627"/>
          </a:xfrm>
          <a:prstGeom prst="rect">
            <a:avLst/>
          </a:prstGeom>
          <a:noFill/>
        </p:spPr>
      </p:pic>
      <p:sp>
        <p:nvSpPr>
          <p:cNvPr id="9226" name="AutoShape 10"/>
          <p:cNvSpPr>
            <a:spLocks noChangeArrowheads="1"/>
          </p:cNvSpPr>
          <p:nvPr/>
        </p:nvSpPr>
        <p:spPr bwMode="auto">
          <a:xfrm>
            <a:off x="611188" y="1383507"/>
            <a:ext cx="647700" cy="432197"/>
          </a:xfrm>
          <a:prstGeom prst="star5">
            <a:avLst/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7" name="AutoShape 11"/>
          <p:cNvSpPr>
            <a:spLocks noChangeArrowheads="1"/>
          </p:cNvSpPr>
          <p:nvPr/>
        </p:nvSpPr>
        <p:spPr bwMode="auto">
          <a:xfrm>
            <a:off x="8243888" y="1437085"/>
            <a:ext cx="647700" cy="432197"/>
          </a:xfrm>
          <a:prstGeom prst="star5">
            <a:avLst/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8" name="AutoShape 12"/>
          <p:cNvSpPr>
            <a:spLocks noChangeArrowheads="1"/>
          </p:cNvSpPr>
          <p:nvPr/>
        </p:nvSpPr>
        <p:spPr bwMode="auto">
          <a:xfrm>
            <a:off x="2843213" y="250032"/>
            <a:ext cx="647700" cy="432197"/>
          </a:xfrm>
          <a:prstGeom prst="star5">
            <a:avLst/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9" name="AutoShape 13"/>
          <p:cNvSpPr>
            <a:spLocks noChangeArrowheads="1"/>
          </p:cNvSpPr>
          <p:nvPr/>
        </p:nvSpPr>
        <p:spPr bwMode="auto">
          <a:xfrm>
            <a:off x="5292725" y="250032"/>
            <a:ext cx="647700" cy="432197"/>
          </a:xfrm>
          <a:prstGeom prst="star5">
            <a:avLst/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9230" name="AutoShape 14"/>
          <p:cNvSpPr>
            <a:spLocks noChangeArrowheads="1"/>
          </p:cNvSpPr>
          <p:nvPr/>
        </p:nvSpPr>
        <p:spPr bwMode="auto">
          <a:xfrm>
            <a:off x="2771775" y="1653778"/>
            <a:ext cx="647700" cy="432197"/>
          </a:xfrm>
          <a:prstGeom prst="star5">
            <a:avLst/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5795963" y="1653778"/>
            <a:ext cx="647700" cy="432197"/>
          </a:xfrm>
          <a:prstGeom prst="star5">
            <a:avLst/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2" name="AutoShape 16"/>
          <p:cNvSpPr>
            <a:spLocks noChangeArrowheads="1"/>
          </p:cNvSpPr>
          <p:nvPr/>
        </p:nvSpPr>
        <p:spPr bwMode="auto">
          <a:xfrm>
            <a:off x="179388" y="2301478"/>
            <a:ext cx="647700" cy="432197"/>
          </a:xfrm>
          <a:prstGeom prst="star5">
            <a:avLst/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3" name="AutoShape 17"/>
          <p:cNvSpPr>
            <a:spLocks noChangeArrowheads="1"/>
          </p:cNvSpPr>
          <p:nvPr/>
        </p:nvSpPr>
        <p:spPr bwMode="auto">
          <a:xfrm>
            <a:off x="8316913" y="2356247"/>
            <a:ext cx="647700" cy="432197"/>
          </a:xfrm>
          <a:prstGeom prst="star5">
            <a:avLst/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234" name="Picture 18" descr="bluemarble2k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65" t="3896" r="4340" b="61507"/>
          <a:stretch>
            <a:fillRect/>
          </a:stretch>
        </p:blipFill>
        <p:spPr bwMode="auto">
          <a:xfrm>
            <a:off x="684214" y="3143254"/>
            <a:ext cx="7920037" cy="2000247"/>
          </a:xfrm>
          <a:prstGeom prst="rect">
            <a:avLst/>
          </a:prstGeom>
          <a:noFill/>
        </p:spPr>
      </p:pic>
      <p:pic>
        <p:nvPicPr>
          <p:cNvPr id="9235" name="Picture 19" descr="V32292-27AS19-(48)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28" t="5055" r="8028"/>
          <a:stretch>
            <a:fillRect/>
          </a:stretch>
        </p:blipFill>
        <p:spPr bwMode="auto">
          <a:xfrm>
            <a:off x="3635375" y="2625328"/>
            <a:ext cx="2332038" cy="2518172"/>
          </a:xfrm>
          <a:prstGeom prst="rect">
            <a:avLst/>
          </a:prstGeom>
          <a:noFill/>
        </p:spPr>
      </p:pic>
      <p:sp>
        <p:nvSpPr>
          <p:cNvPr id="9236" name="AutoShape 20"/>
          <p:cNvSpPr>
            <a:spLocks noChangeArrowheads="1"/>
          </p:cNvSpPr>
          <p:nvPr/>
        </p:nvSpPr>
        <p:spPr bwMode="auto">
          <a:xfrm>
            <a:off x="5940426" y="1977629"/>
            <a:ext cx="1152525" cy="810815"/>
          </a:xfrm>
          <a:prstGeom prst="star5">
            <a:avLst/>
          </a:prstGeom>
          <a:gradFill rotWithShape="1">
            <a:gsLst>
              <a:gs pos="0">
                <a:schemeClr val="bg1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7" name="AutoShape 21"/>
          <p:cNvSpPr>
            <a:spLocks noChangeArrowheads="1"/>
          </p:cNvSpPr>
          <p:nvPr/>
        </p:nvSpPr>
        <p:spPr bwMode="auto">
          <a:xfrm>
            <a:off x="3924301" y="573881"/>
            <a:ext cx="1152525" cy="810816"/>
          </a:xfrm>
          <a:prstGeom prst="star5">
            <a:avLst/>
          </a:prstGeom>
          <a:gradFill rotWithShape="1">
            <a:gsLst>
              <a:gs pos="0">
                <a:schemeClr val="bg1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8" name="AutoShape 22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8351837" y="4731544"/>
            <a:ext cx="792163" cy="411956"/>
          </a:xfrm>
          <a:prstGeom prst="leftArrow">
            <a:avLst>
              <a:gd name="adj1" fmla="val 50000"/>
              <a:gd name="adj2" fmla="val 36055"/>
            </a:avLst>
          </a:prstGeom>
          <a:gradFill rotWithShape="1">
            <a:gsLst>
              <a:gs pos="0">
                <a:srgbClr val="CC00FF"/>
              </a:gs>
              <a:gs pos="50000">
                <a:srgbClr val="CC3399"/>
              </a:gs>
              <a:gs pos="100000">
                <a:srgbClr val="CC00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500"/>
                            </p:stCondLst>
                            <p:childTnLst>
                              <p:par>
                                <p:cTn id="4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500"/>
                            </p:stCondLst>
                            <p:childTnLst>
                              <p:par>
                                <p:cTn id="5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500"/>
                            </p:stCondLst>
                            <p:childTnLst>
                              <p:par>
                                <p:cTn id="6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4500"/>
                            </p:stCondLst>
                            <p:childTnLst>
                              <p:par>
                                <p:cTn id="6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6500"/>
                            </p:stCondLst>
                            <p:childTnLst>
                              <p:par>
                                <p:cTn id="7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7500"/>
                            </p:stCondLst>
                            <p:childTnLst>
                              <p:par>
                                <p:cTn id="75" presetID="35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500"/>
                            </p:stCondLst>
                            <p:childTnLst>
                              <p:par>
                                <p:cTn id="78" presetID="35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9" dur="10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3500"/>
                            </p:stCondLst>
                            <p:childTnLst>
                              <p:par>
                                <p:cTn id="81" presetID="35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6500"/>
                            </p:stCondLst>
                            <p:childTnLst>
                              <p:par>
                                <p:cTn id="84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5" dur="10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7500"/>
                            </p:stCondLst>
                            <p:childTnLst>
                              <p:par>
                                <p:cTn id="87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8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8500"/>
                            </p:stCondLst>
                            <p:childTnLst>
                              <p:par>
                                <p:cTn id="90" presetID="1" presetClass="path" presetSubtype="0" repeatCount="300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91" dur="20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4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5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6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7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85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9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41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2500"/>
                            </p:stCondLst>
                            <p:childTnLst>
                              <p:par>
                                <p:cTn id="12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81481E-6 L -0.00139 -0.21712 " pathEditMode="relative" rAng="0" ptsTypes="AA">
                                      <p:cBhvr>
                                        <p:cTn id="126" dur="10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1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3500"/>
                            </p:stCondLst>
                            <p:childTnLst>
                              <p:par>
                                <p:cTn id="12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21712 L -0.00139 -0.00717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4500"/>
                            </p:stCondLst>
                            <p:childTnLst>
                              <p:par>
                                <p:cTn id="131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718 L -0.00278 -0.20324 " pathEditMode="relative" rAng="0" ptsTypes="AA">
                                      <p:cBhvr>
                                        <p:cTn id="132" dur="10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45500"/>
                            </p:stCondLst>
                            <p:childTnLst>
                              <p:par>
                                <p:cTn id="13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21712 L -0.00139 -0.01759 " pathEditMode="relative" rAng="0" ptsTypes="AA">
                                      <p:cBhvr>
                                        <p:cTn id="135" dur="10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6500"/>
                            </p:stCondLst>
                            <p:childTnLst>
                              <p:par>
                                <p:cTn id="137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718 L -0.00278 -0.20324 " pathEditMode="relative" rAng="0" ptsTypes="AA">
                                      <p:cBhvr>
                                        <p:cTn id="138" dur="10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47500"/>
                            </p:stCondLst>
                            <p:childTnLst>
                              <p:par>
                                <p:cTn id="14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21712 L -0.00139 -0.00717 " pathEditMode="relative" rAng="0" ptsTypes="AA">
                                      <p:cBhvr>
                                        <p:cTn id="141" dur="10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485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6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24"/>
                </p:tgtEl>
              </p:cMediaNode>
            </p:audio>
          </p:childTnLst>
        </p:cTn>
      </p:par>
    </p:tnLst>
    <p:bldLst>
      <p:bldP spid="9218" grpId="0" animBg="1"/>
      <p:bldP spid="9223" grpId="0" animBg="1"/>
      <p:bldP spid="9223" grpId="1" animBg="1"/>
      <p:bldP spid="9223" grpId="2" animBg="1"/>
      <p:bldP spid="9226" grpId="0" animBg="1"/>
      <p:bldP spid="9227" grpId="0" animBg="1"/>
      <p:bldP spid="9228" grpId="0" animBg="1"/>
      <p:bldP spid="9229" grpId="0" animBg="1"/>
      <p:bldP spid="9230" grpId="0" animBg="1"/>
      <p:bldP spid="9231" grpId="0" animBg="1"/>
      <p:bldP spid="9232" grpId="0" animBg="1"/>
      <p:bldP spid="9233" grpId="0" animBg="1"/>
      <p:bldP spid="9236" grpId="0" animBg="1"/>
      <p:bldP spid="9236" grpId="1" animBg="1"/>
      <p:bldP spid="9236" grpId="2" animBg="1"/>
      <p:bldP spid="9237" grpId="0" animBg="1"/>
      <p:bldP spid="9237" grpId="1" animBg="1"/>
      <p:bldP spid="9237" grpId="2" animBg="1"/>
      <p:bldP spid="923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Узя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571486"/>
            <a:ext cx="3086122" cy="3857652"/>
          </a:xfrm>
          <a:prstGeom prst="rect">
            <a:avLst/>
          </a:prstGeom>
        </p:spPr>
      </p:pic>
      <p:sp>
        <p:nvSpPr>
          <p:cNvPr id="4" name="Выноска-облако 3"/>
          <p:cNvSpPr/>
          <p:nvPr/>
        </p:nvSpPr>
        <p:spPr>
          <a:xfrm>
            <a:off x="4000496" y="714362"/>
            <a:ext cx="4714908" cy="2714644"/>
          </a:xfrm>
          <a:prstGeom prst="cloudCallout">
            <a:avLst>
              <a:gd name="adj1" fmla="val -73184"/>
              <a:gd name="adj2" fmla="val 370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214810" y="1428742"/>
            <a:ext cx="435771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Ребята, как вы думаете,</a:t>
            </a:r>
          </a:p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есть ли ещё правила </a:t>
            </a:r>
          </a:p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переноса слов?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1000114"/>
            <a:ext cx="8643998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</a:t>
            </a:r>
            <a:r>
              <a:rPr lang="ru-RU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ки, мал</a:t>
            </a:r>
            <a:r>
              <a:rPr lang="ru-RU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чик, чайка,</a:t>
            </a:r>
          </a:p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лине</a:t>
            </a:r>
            <a:r>
              <a:rPr lang="ru-RU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ка, об</a:t>
            </a:r>
            <a:r>
              <a:rPr lang="ru-RU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ъ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яснил, под</a:t>
            </a:r>
            <a:r>
              <a:rPr lang="ru-RU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ъ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езд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1000114"/>
            <a:ext cx="8643998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</a:t>
            </a:r>
            <a:r>
              <a:rPr lang="ru-RU" sz="4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ь-</a:t>
            </a:r>
            <a:r>
              <a:rPr lang="ru-RU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</a:t>
            </a:r>
            <a:r>
              <a:rPr lang="ru-RU" sz="4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r>
              <a:rPr lang="ru-RU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-чик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ча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-ка,</a:t>
            </a:r>
          </a:p>
          <a:p>
            <a:pPr algn="ctr"/>
            <a:r>
              <a:rPr lang="ru-RU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лине</a:t>
            </a:r>
            <a:r>
              <a:rPr lang="ru-RU" sz="4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</a:t>
            </a:r>
            <a:r>
              <a:rPr lang="ru-RU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-ка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</a:t>
            </a:r>
            <a:r>
              <a:rPr lang="ru-RU" sz="4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ъ</a:t>
            </a:r>
            <a:r>
              <a:rPr lang="ru-RU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-яснил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</a:t>
            </a:r>
            <a:r>
              <a:rPr lang="ru-RU" sz="4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ъ</a:t>
            </a:r>
            <a:r>
              <a:rPr lang="ru-RU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-езд</a:t>
            </a:r>
            <a:endParaRPr lang="ru-RU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2571750"/>
            <a:ext cx="6715172" cy="221599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Мягкий, твёрдый знак и букву Й</a:t>
            </a:r>
          </a:p>
          <a:p>
            <a:r>
              <a:rPr lang="ru-R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слога отрывать не смей.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4300"/>
            <a:ext cx="8472518" cy="20288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3 правило: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Буквы  Ь, </a:t>
            </a:r>
            <a:r>
              <a:rPr lang="ru-RU" sz="6000" dirty="0" err="1" smtClean="0">
                <a:solidFill>
                  <a:srgbClr val="FF0000"/>
                </a:solidFill>
              </a:rPr>
              <a:t>ъ</a:t>
            </a:r>
            <a:r>
              <a:rPr lang="ru-RU" sz="5300" dirty="0" smtClean="0">
                <a:solidFill>
                  <a:srgbClr val="FF0000"/>
                </a:solidFill>
              </a:rPr>
              <a:t>, </a:t>
            </a:r>
            <a:r>
              <a:rPr lang="ru-RU" dirty="0" smtClean="0">
                <a:solidFill>
                  <a:srgbClr val="FF0000"/>
                </a:solidFill>
              </a:rPr>
              <a:t>Й  нельзя отрывать от предыдущего слога.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85852" y="928676"/>
            <a:ext cx="6715172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ня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 о</a:t>
            </a:r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бед,         </a:t>
            </a:r>
            <a:r>
              <a:rPr lang="ru-RU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4" y="2071684"/>
            <a:ext cx="6000792" cy="283154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слове Аня слога два,               Переносить его нельзя.           Одну букву оторвёшь-                    И в ловушку попадешь</a:t>
            </a:r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23860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4 правило: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Одну букву нельзя оставлять на строчке или переносить на другую строку. 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071684"/>
            <a:ext cx="8429684" cy="2714644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ПЕРЕНОС  СЛОВ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00048"/>
            <a:ext cx="8262966" cy="142876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 </a:t>
            </a:r>
            <a:endParaRPr lang="ru-RU" sz="6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500049"/>
            <a:ext cx="8786842" cy="3071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937" y="4286262"/>
            <a:ext cx="1296144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 dir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52"/>
            <a:ext cx="8229600" cy="221457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касса, суббота, Анна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randomBar dir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4" y="2285998"/>
            <a:ext cx="6000792" cy="2523768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4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уб</a:t>
            </a:r>
            <a:r>
              <a:rPr lang="ru-R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-бота, Ан-на, рус-</a:t>
            </a:r>
            <a:r>
              <a:rPr lang="ru-RU" sz="4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ский</a:t>
            </a:r>
            <a:r>
              <a:rPr lang="ru-R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4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кас-са</a:t>
            </a:r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4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ал-лея</a:t>
            </a:r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4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длин-ный</a:t>
            </a:r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класс</a:t>
            </a:r>
            <a:endParaRPr lang="ru-RU" sz="4000" b="1" dirty="0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16716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5 правило: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2E12D4"/>
                </a:solidFill>
              </a:rPr>
              <a:t> </a:t>
            </a:r>
            <a:r>
              <a:rPr lang="ru-RU" sz="4000" dirty="0" smtClean="0">
                <a:solidFill>
                  <a:srgbClr val="FF0000"/>
                </a:solidFill>
              </a:rPr>
              <a:t>При  переносе слов  с удвоенными согласными одну согласную оставляют на строке, а другую переносят 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9" y="303609"/>
            <a:ext cx="5616575" cy="1241822"/>
          </a:xfrm>
          <a:solidFill>
            <a:schemeClr val="bg1"/>
          </a:solidFill>
          <a:ln w="38100">
            <a:solidFill>
              <a:srgbClr val="990000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b="1" smtClean="0">
                <a:solidFill>
                  <a:srgbClr val="000066"/>
                </a:solidFill>
              </a:rPr>
              <a:t>У кого глаза на рогах,</a:t>
            </a:r>
          </a:p>
          <a:p>
            <a:pPr eaLnBrk="1" hangingPunct="1">
              <a:buFontTx/>
              <a:buNone/>
            </a:pPr>
            <a:r>
              <a:rPr lang="ru-RU" sz="3600" b="1" smtClean="0">
                <a:solidFill>
                  <a:srgbClr val="000066"/>
                </a:solidFill>
              </a:rPr>
              <a:t>А дом на спине?</a:t>
            </a: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5003800" y="2625329"/>
            <a:ext cx="3240088" cy="1107996"/>
          </a:xfrm>
          <a:prstGeom prst="rect">
            <a:avLst/>
          </a:prstGeom>
          <a:solidFill>
            <a:schemeClr val="bg1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b="1">
                <a:solidFill>
                  <a:srgbClr val="000066"/>
                </a:solidFill>
              </a:rPr>
              <a:t>ул</a:t>
            </a:r>
            <a:r>
              <a:rPr lang="ru-RU" sz="6600" b="1">
                <a:solidFill>
                  <a:srgbClr val="FF0000"/>
                </a:solidFill>
              </a:rPr>
              <a:t>и</a:t>
            </a:r>
            <a:r>
              <a:rPr lang="ru-RU" sz="6600" b="1">
                <a:solidFill>
                  <a:srgbClr val="000066"/>
                </a:solidFill>
              </a:rPr>
              <a:t>тка</a:t>
            </a:r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6084168" y="2625329"/>
            <a:ext cx="86273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000066"/>
                </a:solidFill>
              </a:rPr>
              <a:t>/</a:t>
            </a:r>
          </a:p>
        </p:txBody>
      </p:sp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0" y="3975498"/>
            <a:ext cx="9144000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66"/>
                </a:solidFill>
              </a:rPr>
              <a:t>Какое правило нужно знать, чтобы перенести это слово с одной строки на другую?</a:t>
            </a:r>
          </a:p>
        </p:txBody>
      </p:sp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395288" y="2625329"/>
            <a:ext cx="4284662" cy="1107996"/>
          </a:xfrm>
          <a:prstGeom prst="rect">
            <a:avLst/>
          </a:prstGeom>
          <a:solidFill>
            <a:schemeClr val="bg1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b="1">
                <a:solidFill>
                  <a:srgbClr val="000066"/>
                </a:solidFill>
              </a:rPr>
              <a:t>ули</a:t>
            </a:r>
            <a:r>
              <a:rPr lang="ru-RU" sz="6600" b="1">
                <a:solidFill>
                  <a:srgbClr val="0000FF"/>
                </a:solidFill>
              </a:rPr>
              <a:t>т</a:t>
            </a:r>
            <a:r>
              <a:rPr lang="ru-RU" sz="6600" b="1">
                <a:solidFill>
                  <a:srgbClr val="000066"/>
                </a:solidFill>
              </a:rPr>
              <a:t>-</a:t>
            </a:r>
            <a:r>
              <a:rPr lang="ru-RU" sz="6600" b="1">
                <a:solidFill>
                  <a:srgbClr val="0000FF"/>
                </a:solidFill>
              </a:rPr>
              <a:t>к</a:t>
            </a:r>
            <a:r>
              <a:rPr lang="ru-RU" sz="6600" b="1">
                <a:solidFill>
                  <a:srgbClr val="000066"/>
                </a:solidFill>
              </a:rPr>
              <a:t>а</a:t>
            </a:r>
          </a:p>
        </p:txBody>
      </p:sp>
      <p:sp>
        <p:nvSpPr>
          <p:cNvPr id="78856" name="Text Box 8"/>
          <p:cNvSpPr txBox="1">
            <a:spLocks noChangeArrowheads="1"/>
          </p:cNvSpPr>
          <p:nvPr/>
        </p:nvSpPr>
        <p:spPr bwMode="auto">
          <a:xfrm rot="-5400000">
            <a:off x="900510" y="2390379"/>
            <a:ext cx="864394" cy="187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700">
                <a:solidFill>
                  <a:srgbClr val="800000"/>
                </a:solidFill>
              </a:rPr>
              <a:t>(</a:t>
            </a:r>
          </a:p>
        </p:txBody>
      </p:sp>
      <p:sp>
        <p:nvSpPr>
          <p:cNvPr id="78857" name="Text Box 9"/>
          <p:cNvSpPr txBox="1">
            <a:spLocks noChangeArrowheads="1"/>
          </p:cNvSpPr>
          <p:nvPr/>
        </p:nvSpPr>
        <p:spPr bwMode="auto">
          <a:xfrm>
            <a:off x="0" y="3868341"/>
            <a:ext cx="9144000" cy="1372683"/>
          </a:xfrm>
          <a:prstGeom prst="rect">
            <a:avLst/>
          </a:prstGeom>
          <a:solidFill>
            <a:schemeClr val="bg1"/>
          </a:solidFill>
          <a:ln w="57150">
            <a:solidFill>
              <a:srgbClr val="99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ru-RU" sz="2800" b="1">
                <a:solidFill>
                  <a:srgbClr val="000066"/>
                </a:solidFill>
              </a:rPr>
              <a:t> </a:t>
            </a:r>
            <a:r>
              <a:rPr lang="ru-RU" sz="3200" b="1">
                <a:solidFill>
                  <a:srgbClr val="800000"/>
                </a:solidFill>
              </a:rPr>
              <a:t>Запомните!</a:t>
            </a:r>
            <a:r>
              <a:rPr lang="ru-RU" sz="3200" b="1">
                <a:solidFill>
                  <a:srgbClr val="000066"/>
                </a:solidFill>
              </a:rPr>
              <a:t> </a:t>
            </a: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</a:rPr>
              <a:t>Две согласных, словно  в сказке, переносятся по-братски!</a:t>
            </a:r>
          </a:p>
        </p:txBody>
      </p:sp>
      <p:pic>
        <p:nvPicPr>
          <p:cNvPr id="78860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303610"/>
            <a:ext cx="2519362" cy="1472803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8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8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2" grpId="0" animBg="1"/>
      <p:bldP spid="78853" grpId="0"/>
      <p:bldP spid="78854" grpId="0" animBg="1"/>
      <p:bldP spid="78855" grpId="0" animBg="1"/>
      <p:bldP spid="78856" grpId="0"/>
      <p:bldP spid="7885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23838" y="1146572"/>
          <a:ext cx="8693150" cy="29265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6575"/>
                <a:gridCol w="4346575"/>
              </a:tblGrid>
              <a:tr h="388683">
                <a:tc>
                  <a:txBody>
                    <a:bodyPr/>
                    <a:lstStyle/>
                    <a:p>
                      <a:pPr algn="ctr"/>
                      <a:r>
                        <a:rPr lang="ru-RU" sz="2100" b="1" dirty="0" smtClean="0"/>
                        <a:t>МОЖНО</a:t>
                      </a:r>
                      <a:endParaRPr lang="ru-RU" sz="2100" b="1" dirty="0"/>
                    </a:p>
                  </a:txBody>
                  <a:tcPr marL="91447" marR="91447" marT="34295" marB="342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100" b="1" smtClean="0"/>
                        <a:t>НЕЛЬЗЯ</a:t>
                      </a:r>
                      <a:endParaRPr lang="ru-RU" sz="2100" b="1" dirty="0"/>
                    </a:p>
                  </a:txBody>
                  <a:tcPr marL="91447" marR="91447" marT="34295" marB="34295"/>
                </a:tc>
              </a:tr>
              <a:tr h="43441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/>
                        <a:t>ра-дио</a:t>
                      </a:r>
                      <a:r>
                        <a:rPr lang="ru-RU" sz="2400" dirty="0" smtClean="0"/>
                        <a:t>, ого-род</a:t>
                      </a:r>
                      <a:endParaRPr lang="ru-RU" sz="2400" dirty="0"/>
                    </a:p>
                  </a:txBody>
                  <a:tcPr marL="91447" marR="91447" marT="34295" marB="3429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о-город, ради-о</a:t>
                      </a:r>
                      <a:endParaRPr lang="ru-RU" sz="2400" dirty="0"/>
                    </a:p>
                  </a:txBody>
                  <a:tcPr marL="91447" marR="91447" marT="34295" marB="3429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80023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паль-чик,</a:t>
                      </a:r>
                      <a:r>
                        <a:rPr lang="ru-RU" sz="2400" baseline="0" dirty="0" smtClean="0"/>
                        <a:t> чай-ник, </a:t>
                      </a:r>
                      <a:r>
                        <a:rPr lang="ru-RU" sz="2400" baseline="0" dirty="0" err="1" smtClean="0"/>
                        <a:t>подъ-езд</a:t>
                      </a:r>
                      <a:endParaRPr lang="ru-RU" sz="2400" dirty="0"/>
                    </a:p>
                  </a:txBody>
                  <a:tcPr marL="91447" marR="91447" marT="34295" marB="3429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пал-</a:t>
                      </a:r>
                      <a:r>
                        <a:rPr lang="ru-RU" sz="2400" dirty="0" err="1" smtClean="0"/>
                        <a:t>ьчик</a:t>
                      </a:r>
                      <a:r>
                        <a:rPr lang="ru-RU" sz="2400" dirty="0" smtClean="0"/>
                        <a:t>, </a:t>
                      </a:r>
                      <a:r>
                        <a:rPr lang="ru-RU" sz="2400" dirty="0" err="1" smtClean="0"/>
                        <a:t>ча-йник</a:t>
                      </a:r>
                      <a:r>
                        <a:rPr lang="ru-RU" sz="2400" dirty="0" smtClean="0"/>
                        <a:t>,</a:t>
                      </a:r>
                    </a:p>
                    <a:p>
                      <a:pPr algn="ctr"/>
                      <a:r>
                        <a:rPr lang="ru-RU" sz="2400" dirty="0" smtClean="0"/>
                        <a:t>под-</a:t>
                      </a:r>
                      <a:r>
                        <a:rPr lang="ru-RU" sz="2400" dirty="0" err="1" smtClean="0"/>
                        <a:t>ъезд</a:t>
                      </a:r>
                      <a:endParaRPr lang="ru-RU" sz="2400" dirty="0"/>
                    </a:p>
                  </a:txBody>
                  <a:tcPr marL="91447" marR="91447" marT="34295" marB="3429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3441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раз-лив, под-писать</a:t>
                      </a:r>
                      <a:endParaRPr lang="ru-RU" sz="2400" dirty="0"/>
                    </a:p>
                  </a:txBody>
                  <a:tcPr marL="91447" marR="91447" marT="34295" marB="3429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/>
                        <a:t>ра</a:t>
                      </a:r>
                      <a:r>
                        <a:rPr lang="ru-RU" sz="2400" dirty="0" smtClean="0"/>
                        <a:t>-злив, </a:t>
                      </a:r>
                      <a:r>
                        <a:rPr lang="ru-RU" sz="2400" dirty="0" err="1" smtClean="0"/>
                        <a:t>по-дписать</a:t>
                      </a:r>
                      <a:endParaRPr lang="ru-RU" sz="2400" dirty="0"/>
                    </a:p>
                  </a:txBody>
                  <a:tcPr marL="91447" marR="91447" marT="34295" marB="3429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3441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при-крепить</a:t>
                      </a:r>
                      <a:endParaRPr lang="ru-RU" sz="2400" dirty="0"/>
                    </a:p>
                  </a:txBody>
                  <a:tcPr marL="91447" marR="91447" marT="34295" marB="3429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/>
                        <a:t>прик-репить</a:t>
                      </a:r>
                      <a:endParaRPr lang="ru-RU" sz="2400" dirty="0"/>
                    </a:p>
                  </a:txBody>
                  <a:tcPr marL="91447" marR="91447" marT="34295" marB="3429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3441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/>
                        <a:t>кас</a:t>
                      </a:r>
                      <a:r>
                        <a:rPr lang="ru-RU" sz="2400" dirty="0" smtClean="0"/>
                        <a:t>-сир, </a:t>
                      </a:r>
                      <a:r>
                        <a:rPr lang="ru-RU" sz="2400" dirty="0" err="1" smtClean="0"/>
                        <a:t>груп</a:t>
                      </a:r>
                      <a:r>
                        <a:rPr lang="ru-RU" sz="2400" dirty="0" smtClean="0"/>
                        <a:t>-па</a:t>
                      </a:r>
                      <a:endParaRPr lang="ru-RU" sz="2400" dirty="0"/>
                    </a:p>
                  </a:txBody>
                  <a:tcPr marL="91447" marR="91447" marT="34295" marB="3429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ка-</a:t>
                      </a:r>
                      <a:r>
                        <a:rPr lang="ru-RU" sz="2400" dirty="0" err="1" smtClean="0"/>
                        <a:t>ссир</a:t>
                      </a:r>
                      <a:r>
                        <a:rPr lang="ru-RU" sz="2400" dirty="0" smtClean="0"/>
                        <a:t>, касс-</a:t>
                      </a:r>
                      <a:r>
                        <a:rPr lang="ru-RU" sz="2400" dirty="0" err="1" smtClean="0"/>
                        <a:t>ир</a:t>
                      </a:r>
                      <a:endParaRPr lang="ru-RU" sz="2400" dirty="0"/>
                    </a:p>
                  </a:txBody>
                  <a:tcPr marL="91447" marR="91447" marT="34295" marB="3429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77814" y="346249"/>
            <a:ext cx="743344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Правила переноса слов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4705350" y="1952625"/>
            <a:ext cx="3538538" cy="203001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F:\ОФОРМЛЕНИЕ\смайлики\2145884-bcc18b07d2318129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11800" y="4058841"/>
            <a:ext cx="1936750" cy="1075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0" name="Picture 3" descr="F:\ОФОРМЛЕНИЕ\смайлики\2371370-5df49a6e24699417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8539" y="3982641"/>
            <a:ext cx="1366837" cy="98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>
            <a:hlinkClick r:id="rId4" action="ppaction://hlinkfile"/>
          </p:cNvPr>
          <p:cNvSpPr/>
          <p:nvPr/>
        </p:nvSpPr>
        <p:spPr>
          <a:xfrm>
            <a:off x="8177676" y="4356480"/>
            <a:ext cx="671806" cy="537205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AutoShape 5"/>
          <p:cNvSpPr>
            <a:spLocks noChangeArrowheads="1"/>
          </p:cNvSpPr>
          <p:nvPr/>
        </p:nvSpPr>
        <p:spPr bwMode="auto">
          <a:xfrm>
            <a:off x="971551" y="2356248"/>
            <a:ext cx="7129463" cy="64889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3600" dirty="0">
                <a:solidFill>
                  <a:srgbClr val="0033CC"/>
                </a:solidFill>
                <a:latin typeface="Times New Roman" pitchFamily="18" charset="0"/>
              </a:rPr>
              <a:t>На уроке я узнал …</a:t>
            </a:r>
          </a:p>
        </p:txBody>
      </p:sp>
      <p:sp>
        <p:nvSpPr>
          <p:cNvPr id="18436" name="AutoShape 6"/>
          <p:cNvSpPr>
            <a:spLocks noChangeArrowheads="1"/>
          </p:cNvSpPr>
          <p:nvPr/>
        </p:nvSpPr>
        <p:spPr bwMode="auto">
          <a:xfrm>
            <a:off x="971551" y="3112294"/>
            <a:ext cx="7129463" cy="648891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3600" dirty="0">
                <a:solidFill>
                  <a:srgbClr val="0033CC"/>
                </a:solidFill>
                <a:latin typeface="Times New Roman" pitchFamily="18" charset="0"/>
              </a:rPr>
              <a:t>На уроке я научился …</a:t>
            </a:r>
          </a:p>
        </p:txBody>
      </p:sp>
      <p:sp>
        <p:nvSpPr>
          <p:cNvPr id="18437" name="AutoShape 7"/>
          <p:cNvSpPr>
            <a:spLocks noChangeArrowheads="1"/>
          </p:cNvSpPr>
          <p:nvPr/>
        </p:nvSpPr>
        <p:spPr bwMode="auto">
          <a:xfrm>
            <a:off x="971551" y="3868341"/>
            <a:ext cx="7129463" cy="64889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3600" dirty="0">
                <a:solidFill>
                  <a:srgbClr val="0033CC"/>
                </a:solidFill>
                <a:latin typeface="Times New Roman" pitchFamily="18" charset="0"/>
              </a:rPr>
              <a:t>Самым трудным на уроке было …</a:t>
            </a:r>
          </a:p>
        </p:txBody>
      </p:sp>
      <p:sp>
        <p:nvSpPr>
          <p:cNvPr id="18438" name="AutoShape 8"/>
          <p:cNvSpPr>
            <a:spLocks noChangeArrowheads="1"/>
          </p:cNvSpPr>
          <p:nvPr/>
        </p:nvSpPr>
        <p:spPr bwMode="auto">
          <a:xfrm>
            <a:off x="3563888" y="411511"/>
            <a:ext cx="2088232" cy="32403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00B0F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33CC"/>
                </a:solidFill>
                <a:latin typeface="Times New Roman" pitchFamily="18" charset="0"/>
              </a:rPr>
              <a:t>РЕФЛЕКСИЯ</a:t>
            </a:r>
          </a:p>
        </p:txBody>
      </p:sp>
      <p:pic>
        <p:nvPicPr>
          <p:cNvPr id="24585" name="Picture 9" descr="ButtonCrys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0319" y="2321124"/>
            <a:ext cx="8382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6" name="Picture 10" descr="ButtonCrys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4607" y="3112294"/>
            <a:ext cx="8382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7" name="Picture 11" descr="ButtonCrys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019" y="3867150"/>
            <a:ext cx="839788" cy="629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7571733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repeatCount="indefinite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repeatCount="indefinite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repeatCount="indefinite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8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урока: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0" y="1214428"/>
            <a:ext cx="7286644" cy="3754959"/>
          </a:xfrm>
        </p:spPr>
        <p:txBody>
          <a:bodyPr>
            <a:normAutofit/>
          </a:bodyPr>
          <a:lstStyle/>
          <a:p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Узнаем правила переноса.</a:t>
            </a:r>
          </a:p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Будем учиться применять новые знания при письме.</a:t>
            </a:r>
          </a:p>
          <a:p>
            <a:endParaRPr lang="ru-RU" sz="6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1500180"/>
            <a:ext cx="2000232" cy="24254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785801"/>
            <a:ext cx="7643866" cy="3643338"/>
          </a:xfrm>
          <a:ln w="762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Бродит  стадо  по  лугам.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785801"/>
            <a:ext cx="7643866" cy="3643338"/>
          </a:xfrm>
          <a:ln w="762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Бро-дит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ста-до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по </a:t>
            </a:r>
            <a:r>
              <a:rPr lang="ru-RU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лу-гам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785932"/>
            <a:ext cx="8072494" cy="307776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 </a:t>
            </a:r>
            <a: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Здесь порядок очень строгий.</a:t>
            </a:r>
          </a:p>
          <a:p>
            <a: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Делим все слова на слоги,</a:t>
            </a:r>
          </a:p>
          <a:p>
            <a: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Переносим по слогам:</a:t>
            </a:r>
          </a:p>
          <a:p>
            <a: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4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Бро-дит</a:t>
            </a:r>
            <a: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4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ста-до</a:t>
            </a:r>
            <a: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по  </a:t>
            </a:r>
            <a:r>
              <a:rPr lang="ru-RU" sz="4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лу-гам</a:t>
            </a:r>
            <a: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11715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1 правило: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Слово переносится по слогам.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4612" y="785800"/>
            <a:ext cx="62151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  Л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К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</a:p>
          <a:p>
            <a:pPr algn="ctr"/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 - Л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</a:p>
          <a:p>
            <a:pPr algn="ctr"/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</a:t>
            </a:r>
            <a:r>
              <a:rPr lang="ru-RU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К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16200000">
            <a:off x="5929322" y="1285866"/>
            <a:ext cx="1357322" cy="7143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16200000">
            <a:off x="4429124" y="1357304"/>
            <a:ext cx="1357322" cy="7143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9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642924"/>
            <a:ext cx="3105411" cy="37862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4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лако 5"/>
          <p:cNvSpPr/>
          <p:nvPr/>
        </p:nvSpPr>
        <p:spPr>
          <a:xfrm>
            <a:off x="5857884" y="2500312"/>
            <a:ext cx="2214578" cy="857256"/>
          </a:xfrm>
          <a:prstGeom prst="cloud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221456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По  синему  небу плывут  об-</a:t>
            </a:r>
            <a:br>
              <a:rPr lang="ru-RU" sz="5400" dirty="0" smtClean="0">
                <a:solidFill>
                  <a:srgbClr val="002060"/>
                </a:solidFill>
              </a:rPr>
            </a:br>
            <a:r>
              <a:rPr lang="ru-RU" sz="5400" dirty="0" smtClean="0">
                <a:solidFill>
                  <a:srgbClr val="002060"/>
                </a:solidFill>
              </a:rPr>
              <a:t>лака.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1357290" y="2714626"/>
            <a:ext cx="1928826" cy="78581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3286116" y="2928940"/>
            <a:ext cx="3571900" cy="1571600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32.jpg"/>
          <p:cNvPicPr>
            <a:picLocks noChangeAspect="1"/>
          </p:cNvPicPr>
          <p:nvPr/>
        </p:nvPicPr>
        <p:blipFill>
          <a:blip r:embed="rId2"/>
          <a:srcRect l="3125" r="3125"/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28610"/>
            <a:ext cx="2396223" cy="27955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0.05959 C 0.01563 -0.06792 0.03473 -0.08089 0.05174 -0.08305 C 0.09375 -0.08799 0.13594 -0.09077 0.17795 -0.09448 C 0.47952 -0.09015 0.3099 -0.13492 0.39427 -0.0741 C 0.40122 -0.06175 0.40851 -0.05094 0.41407 -0.03643 C 0.41667 -0.02161 0.41424 -0.0318 0.42049 -0.01606 C 0.42275 -0.01019 0.42709 0.00154 0.42709 0.00185 C 0.42761 0.00648 0.42795 0.01142 0.42882 0.01605 C 0.42969 0.02007 0.4316 0.02346 0.43212 0.02778 C 0.43368 0.03921 0.43368 0.05125 0.43525 0.06267 C 0.43473 0.08799 0.43594 0.11361 0.43368 0.13862 C 0.43177 0.15962 0.41424 0.17166 0.40573 0.17937 C 0.4007 0.19358 0.39306 0.19512 0.38611 0.20562 C 0.3783 0.21735 0.37136 0.23371 0.3632 0.24359 C 0.36111 0.25409 0.35816 0.26181 0.3566 0.27261 C 0.35556 0.28033 0.3533 0.29608 0.3533 0.29639 C 0.35486 0.31707 0.3566 0.33652 0.3632 0.35443 C 0.36771 0.3782 0.36823 0.38314 0.38282 0.38932 C 0.39462 0.4029 0.41198 0.40815 0.42552 0.41556 C 0.46493 0.41463 0.50417 0.41463 0.54358 0.41278 C 0.55 0.41247 0.5566 0.40475 0.5632 0.40383 C 0.5757 0.40228 0.58837 0.40197 0.60087 0.40105 C 0.61007 0.39518 0.6191 0.38962 0.62882 0.38654 C 0.63924 0.37697 0.64879 0.37264 0.65834 0.36029 C 0.66025 0.34949 0.6599 0.35443 0.6599 0.34547 " pathEditMode="relative" rAng="0" ptsTypes="ffffffffffffffffffffffffA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00" y="2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1480</TotalTime>
  <Words>271</Words>
  <Application>Microsoft Office PowerPoint</Application>
  <PresentationFormat>Экран (16:9)</PresentationFormat>
  <Paragraphs>63</Paragraphs>
  <Slides>25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Albertus Extra Bold</vt:lpstr>
      <vt:lpstr>Arial</vt:lpstr>
      <vt:lpstr>Corbel</vt:lpstr>
      <vt:lpstr>Times New Roman</vt:lpstr>
      <vt:lpstr>Wingdings</vt:lpstr>
      <vt:lpstr>Wingdings 2</vt:lpstr>
      <vt:lpstr>Wingdings 3</vt:lpstr>
      <vt:lpstr>Модульная</vt:lpstr>
      <vt:lpstr>Презентация PowerPoint</vt:lpstr>
      <vt:lpstr>ПЕРЕНОС  СЛОВ </vt:lpstr>
      <vt:lpstr>Цель урока: </vt:lpstr>
      <vt:lpstr>Презентация PowerPoint</vt:lpstr>
      <vt:lpstr>Презентация PowerPoint</vt:lpstr>
      <vt:lpstr>1 правило: Слово переносится по слогам. </vt:lpstr>
      <vt:lpstr>Презентация PowerPoint</vt:lpstr>
      <vt:lpstr>По  синему  небу плывут  об- лака.</vt:lpstr>
      <vt:lpstr>Презентация PowerPoint</vt:lpstr>
      <vt:lpstr>Разделить слова для переноса:   ручей, пень, лес.</vt:lpstr>
      <vt:lpstr>Презентация PowerPoint</vt:lpstr>
      <vt:lpstr>2 правило: Слова из одного слога не переносятся. </vt:lpstr>
      <vt:lpstr>Презентация PowerPoint</vt:lpstr>
      <vt:lpstr>Презентация PowerPoint</vt:lpstr>
      <vt:lpstr>Презентация PowerPoint</vt:lpstr>
      <vt:lpstr>Презентация PowerPoint</vt:lpstr>
      <vt:lpstr>3 правило: Буквы  Ь, ъ, Й  нельзя отрывать от предыдущего слога.</vt:lpstr>
      <vt:lpstr>Презентация PowerPoint</vt:lpstr>
      <vt:lpstr>4 правило: Одну букву нельзя оставлять на строчке или переносить на другую строку.  </vt:lpstr>
      <vt:lpstr>Презентация PowerPoint</vt:lpstr>
      <vt:lpstr>касса, суббота, Анна</vt:lpstr>
      <vt:lpstr>5 правило:  При  переносе слов  с удвоенными согласными одну согласную оставляют на строке, а другую переносят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dc:creator>Ирина</dc:creator>
  <cp:lastModifiedBy>Boss</cp:lastModifiedBy>
  <cp:revision>172</cp:revision>
  <dcterms:created xsi:type="dcterms:W3CDTF">2009-07-24T22:36:39Z</dcterms:created>
  <dcterms:modified xsi:type="dcterms:W3CDTF">2020-04-09T00:15:00Z</dcterms:modified>
</cp:coreProperties>
</file>