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ADBE7-1076-4D44-864B-A21703E044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7788-B5D5-4F14-90C9-049420607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0"/>
            <a:ext cx="11430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/>
          <a:lstStyle/>
          <a:p>
            <a:r>
              <a:rPr lang="ru-RU" b="1" dirty="0" smtClean="0"/>
              <a:t>Повторим орфографию </a:t>
            </a:r>
            <a:br>
              <a:rPr lang="ru-RU" b="1" dirty="0" smtClean="0"/>
            </a:br>
            <a:r>
              <a:rPr lang="ru-RU" b="1" dirty="0" smtClean="0"/>
              <a:t>и пунктуацию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3357562"/>
            <a:ext cx="777240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Научимся различать 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вопросительные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относительные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местоимения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Прямая речь. </a:t>
            </a:r>
            <a:r>
              <a:rPr lang="ru-RU" b="1" dirty="0" smtClean="0">
                <a:solidFill>
                  <a:srgbClr val="00B050"/>
                </a:solidFill>
              </a:rPr>
              <a:t>Обращение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5500726" cy="492922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>
              <a:buNone/>
              <a:defRPr lang="ru-RU" b="0" i="0" smtClean="0">
                <a:solidFill>
                  <a:srgbClr val="FF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ru-RU" sz="3200" b="1" i="0" dirty="0" smtClean="0">
                <a:latin typeface="Arial"/>
              </a:rPr>
              <a:t>ЗДРА</a:t>
            </a:r>
            <a:r>
              <a:rPr lang="ru-RU" sz="3200" b="1" i="0" dirty="0" smtClean="0">
                <a:solidFill>
                  <a:srgbClr val="00B050"/>
                </a:solidFill>
                <a:latin typeface="Arial"/>
              </a:rPr>
              <a:t>В</a:t>
            </a:r>
            <a:r>
              <a:rPr lang="ru-RU" sz="3200" b="1" i="0" dirty="0" smtClean="0">
                <a:latin typeface="Arial"/>
              </a:rPr>
              <a:t>СТВУЙТЕ, ДЕТИ! </a:t>
            </a:r>
          </a:p>
          <a:p>
            <a:r>
              <a:rPr lang="ru-RU" sz="2800" b="1" i="0" dirty="0" smtClean="0">
                <a:solidFill>
                  <a:schemeClr val="tx1"/>
                </a:solidFill>
                <a:latin typeface="Arial"/>
              </a:rPr>
              <a:t>(здравствуйте- от слова здравие, здоровье)</a:t>
            </a:r>
          </a:p>
          <a:p>
            <a:endParaRPr lang="ru-RU" sz="2800" b="1" i="0" dirty="0" smtClean="0">
              <a:solidFill>
                <a:schemeClr val="tx1"/>
              </a:solidFill>
              <a:latin typeface="Arial"/>
            </a:endParaRPr>
          </a:p>
          <a:p>
            <a:r>
              <a:rPr lang="ru-RU" sz="2000" b="1" i="0" dirty="0" smtClean="0">
                <a:latin typeface="Arial"/>
              </a:rPr>
              <a:t>«Здравствуй, </a:t>
            </a:r>
            <a:r>
              <a:rPr lang="ru-RU" sz="2000" b="1" i="0" u="sng" dirty="0" smtClean="0">
                <a:solidFill>
                  <a:srgbClr val="00B050"/>
                </a:solidFill>
                <a:latin typeface="Arial"/>
              </a:rPr>
              <a:t>князь ты мой </a:t>
            </a:r>
            <a:r>
              <a:rPr lang="ru-RU" sz="2000" b="1" i="0" u="sng" dirty="0" err="1" smtClean="0">
                <a:solidFill>
                  <a:srgbClr val="00B050"/>
                </a:solidFill>
                <a:latin typeface="Arial"/>
              </a:rPr>
              <a:t>прекрасный</a:t>
            </a:r>
            <a:r>
              <a:rPr lang="ru-RU" sz="2000" b="1" i="0" dirty="0" err="1" smtClean="0">
                <a:latin typeface="Arial"/>
              </a:rPr>
              <a:t>!</a:t>
            </a:r>
            <a:r>
              <a:rPr lang="ru-RU" sz="2000" b="1" i="0" dirty="0" err="1" smtClean="0">
                <a:solidFill>
                  <a:srgbClr val="00B0F0"/>
                </a:solidFill>
                <a:latin typeface="Arial"/>
              </a:rPr>
              <a:t>Что</a:t>
            </a:r>
            <a:r>
              <a:rPr lang="ru-RU" sz="2000" b="1" i="0" dirty="0" smtClean="0">
                <a:latin typeface="Arial"/>
              </a:rPr>
              <a:t> ты тих, как день ненастный</a:t>
            </a:r>
            <a:r>
              <a:rPr lang="ru-RU" sz="2000" b="1" i="0" dirty="0" smtClean="0">
                <a:solidFill>
                  <a:srgbClr val="00B0F0"/>
                </a:solidFill>
                <a:latin typeface="Arial"/>
              </a:rPr>
              <a:t>?</a:t>
            </a:r>
            <a:r>
              <a:rPr lang="ru-RU" sz="2000" b="1" i="0" dirty="0" smtClean="0">
                <a:latin typeface="Arial"/>
              </a:rPr>
              <a:t> Опечалился </a:t>
            </a:r>
            <a:r>
              <a:rPr lang="ru-RU" sz="2000" b="1" i="0" dirty="0" smtClean="0">
                <a:solidFill>
                  <a:srgbClr val="00B0F0"/>
                </a:solidFill>
                <a:latin typeface="Arial"/>
              </a:rPr>
              <a:t>чему?</a:t>
            </a:r>
            <a:r>
              <a:rPr lang="ru-RU" sz="2000" b="1" i="0" dirty="0" smtClean="0">
                <a:latin typeface="Arial"/>
              </a:rPr>
              <a:t>» </a:t>
            </a:r>
            <a:r>
              <a:rPr lang="ru-RU" sz="2000" b="0" i="0" dirty="0" smtClean="0">
                <a:solidFill>
                  <a:srgbClr val="333333"/>
                </a:solidFill>
                <a:latin typeface="Arial"/>
              </a:rPr>
              <a:t>— говорит она ему.</a:t>
            </a:r>
          </a:p>
          <a:p>
            <a:endParaRPr lang="ru-RU" b="1" i="0" dirty="0" smtClean="0">
              <a:solidFill>
                <a:srgbClr val="333333"/>
              </a:solidFill>
              <a:latin typeface="Arial"/>
            </a:endParaRPr>
          </a:p>
          <a:p>
            <a:pPr lvl="0"/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786446" y="1571612"/>
            <a:ext cx="3143272" cy="478634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b="0" i="0" smtClean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sz="2000" b="1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sz="2000" b="1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князь ты мой прекрасный-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обращение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,о!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3714752"/>
            <a:ext cx="23198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800" b="1" dirty="0">
                <a:solidFill>
                  <a:srgbClr val="FF0000"/>
                </a:solidFill>
              </a:rPr>
              <a:t>«П?»-</a:t>
            </a:r>
            <a:r>
              <a:rPr lang="ru-RU" sz="4800" b="1" dirty="0" smtClean="0">
                <a:solidFill>
                  <a:srgbClr val="FF0000"/>
                </a:solidFill>
              </a:rPr>
              <a:t>а.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72008"/>
            <a:ext cx="3786214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B0F0"/>
                </a:solidFill>
              </a:rPr>
              <a:t>Что, чему-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/>
              <a:t>вопросительные местоимения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571612"/>
            <a:ext cx="2714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дети-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обращение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2643182"/>
            <a:ext cx="702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,о!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Прямая речь. </a:t>
            </a:r>
            <a:r>
              <a:rPr lang="ru-RU" b="1" dirty="0" smtClean="0">
                <a:solidFill>
                  <a:srgbClr val="00B050"/>
                </a:solidFill>
              </a:rPr>
              <a:t>Обращение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5429288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 fontScale="70000" lnSpcReduction="20000"/>
          </a:bodyPr>
          <a:lstStyle>
            <a:lvl1pPr>
              <a:buNone/>
              <a:defRPr lang="ru-RU" b="0" i="0" smtClean="0">
                <a:solidFill>
                  <a:srgbClr val="FF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ru-RU" b="0" i="0" dirty="0" smtClean="0">
                <a:solidFill>
                  <a:srgbClr val="333333"/>
                </a:solidFill>
                <a:latin typeface="Arial"/>
              </a:rPr>
              <a:t>Их он кормит и поит</a:t>
            </a:r>
          </a:p>
          <a:p>
            <a:r>
              <a:rPr lang="ru-RU" b="0" i="0" dirty="0" smtClean="0">
                <a:solidFill>
                  <a:srgbClr val="333333"/>
                </a:solidFill>
                <a:latin typeface="Arial"/>
              </a:rPr>
              <a:t>И ответ держать велит:</a:t>
            </a:r>
          </a:p>
          <a:p>
            <a:r>
              <a:rPr lang="ru-RU" b="0" i="0" dirty="0" smtClean="0">
                <a:latin typeface="Arial"/>
              </a:rPr>
              <a:t>«</a:t>
            </a:r>
            <a:r>
              <a:rPr lang="ru-RU" b="1" i="0" dirty="0" smtClean="0">
                <a:solidFill>
                  <a:srgbClr val="00B0F0"/>
                </a:solidFill>
                <a:latin typeface="Arial"/>
              </a:rPr>
              <a:t>Чем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вы</a:t>
            </a:r>
            <a:r>
              <a:rPr lang="ru-RU" b="0" i="0" dirty="0" smtClean="0">
                <a:latin typeface="Arial"/>
              </a:rPr>
              <a:t>, </a:t>
            </a:r>
            <a:r>
              <a:rPr lang="ru-RU" b="1" i="0" u="sng" dirty="0" smtClean="0">
                <a:solidFill>
                  <a:srgbClr val="00B050"/>
                </a:solidFill>
                <a:latin typeface="Arial"/>
              </a:rPr>
              <a:t>гости</a:t>
            </a:r>
            <a:r>
              <a:rPr lang="ru-RU" b="0" i="0" u="sng" dirty="0" smtClean="0">
                <a:solidFill>
                  <a:srgbClr val="00B050"/>
                </a:solidFill>
                <a:latin typeface="Arial"/>
              </a:rPr>
              <a:t>,</a:t>
            </a:r>
            <a:r>
              <a:rPr lang="ru-RU" b="0" i="0" dirty="0" smtClean="0">
                <a:solidFill>
                  <a:srgbClr val="00B050"/>
                </a:solidFill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торг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ведете</a:t>
            </a:r>
            <a:endParaRPr lang="ru-RU" b="0" i="0" dirty="0" smtClean="0">
              <a:latin typeface="Arial"/>
            </a:endParaRPr>
          </a:p>
          <a:p>
            <a:r>
              <a:rPr lang="ru-RU" b="1" i="0" dirty="0" smtClean="0">
                <a:latin typeface="Arial"/>
              </a:rPr>
              <a:t>И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куда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теперь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плывете</a:t>
            </a:r>
            <a:r>
              <a:rPr lang="ru-RU" b="1" i="0" dirty="0" smtClean="0">
                <a:solidFill>
                  <a:srgbClr val="00B0F0"/>
                </a:solidFill>
                <a:latin typeface="Arial"/>
              </a:rPr>
              <a:t>?</a:t>
            </a:r>
            <a:r>
              <a:rPr lang="ru-RU" b="0" i="0" dirty="0" smtClean="0">
                <a:latin typeface="Arial"/>
              </a:rPr>
              <a:t>»</a:t>
            </a:r>
          </a:p>
          <a:p>
            <a:endParaRPr lang="ru-RU" b="0" i="0" dirty="0" smtClean="0">
              <a:solidFill>
                <a:srgbClr val="333333"/>
              </a:solidFill>
              <a:latin typeface="Arial"/>
            </a:endParaRPr>
          </a:p>
          <a:p>
            <a:endParaRPr lang="ru-RU" b="1" i="0" dirty="0" smtClean="0">
              <a:solidFill>
                <a:srgbClr val="333333"/>
              </a:solidFill>
              <a:latin typeface="Arial"/>
            </a:endParaRPr>
          </a:p>
          <a:p>
            <a:r>
              <a:rPr lang="ru-RU" i="0" dirty="0" smtClean="0">
                <a:solidFill>
                  <a:srgbClr val="333333"/>
                </a:solidFill>
                <a:latin typeface="Arial"/>
              </a:rPr>
              <a:t>Приплыла к нему рыбка, спросила:</a:t>
            </a:r>
          </a:p>
          <a:p>
            <a:r>
              <a:rPr>
                <a:latin typeface="Arial"/>
              </a:rPr>
              <a:t>« </a:t>
            </a:r>
            <a:r>
              <a:rPr lang="ru-RU" b="1" i="0" dirty="0" smtClean="0">
                <a:solidFill>
                  <a:srgbClr val="00B0F0"/>
                </a:solidFill>
                <a:latin typeface="Arial"/>
              </a:rPr>
              <a:t>Чего</a:t>
            </a:r>
            <a:r>
              <a:rPr lang="ru-RU" b="0" i="0" dirty="0" smtClean="0">
                <a:solidFill>
                  <a:srgbClr val="00B0F0"/>
                </a:solidFill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тебе</a:t>
            </a:r>
            <a:r>
              <a:rPr lang="ru-RU" b="0" i="0" dirty="0" smtClean="0">
                <a:latin typeface="Arial"/>
              </a:rPr>
              <a:t> </a:t>
            </a:r>
            <a:r>
              <a:rPr lang="ru-RU" b="1" i="0" dirty="0" smtClean="0">
                <a:latin typeface="Arial"/>
              </a:rPr>
              <a:t>надобно</a:t>
            </a:r>
            <a:r>
              <a:rPr lang="ru-RU" b="0" i="0" dirty="0" smtClean="0">
                <a:latin typeface="Arial"/>
              </a:rPr>
              <a:t>, </a:t>
            </a:r>
            <a:r>
              <a:rPr lang="ru-RU" b="1" i="0" u="sng" dirty="0" smtClean="0">
                <a:solidFill>
                  <a:srgbClr val="00B050"/>
                </a:solidFill>
                <a:latin typeface="Arial"/>
              </a:rPr>
              <a:t>старче</a:t>
            </a:r>
            <a:r>
              <a:rPr lang="ru-RU" b="1" i="0" dirty="0" smtClean="0">
                <a:solidFill>
                  <a:srgbClr val="00B0F0"/>
                </a:solidFill>
                <a:latin typeface="Arial"/>
              </a:rPr>
              <a:t>?</a:t>
            </a:r>
            <a:r>
              <a:rPr lang="ru-RU" b="0" i="0" dirty="0" smtClean="0">
                <a:latin typeface="Arial"/>
              </a:rPr>
              <a:t>»</a:t>
            </a:r>
          </a:p>
          <a:p>
            <a:endParaRPr lang="ru-RU" b="0" i="0" dirty="0" smtClean="0">
              <a:latin typeface="Arial"/>
            </a:endParaRPr>
          </a:p>
          <a:p>
            <a:r>
              <a:rPr>
                <a:solidFill>
                  <a:srgbClr val="333333"/>
                </a:solidFill>
                <a:latin typeface="Arial"/>
              </a:rPr>
              <a:t>Царь Салтан гостей сажает</a:t>
            </a:r>
          </a:p>
          <a:p>
            <a:r>
              <a:rPr>
                <a:solidFill>
                  <a:srgbClr val="333333"/>
                </a:solidFill>
                <a:latin typeface="Arial"/>
              </a:rPr>
              <a:t>За свой стол и вопрошает:</a:t>
            </a:r>
          </a:p>
          <a:p>
            <a:r>
              <a:rPr>
                <a:latin typeface="Arial"/>
              </a:rPr>
              <a:t>«</a:t>
            </a:r>
            <a:r>
              <a:rPr b="1">
                <a:latin typeface="Arial"/>
              </a:rPr>
              <a:t>Ой</a:t>
            </a:r>
            <a:r>
              <a:rPr>
                <a:latin typeface="Arial"/>
              </a:rPr>
              <a:t> </a:t>
            </a:r>
            <a:r>
              <a:rPr b="1">
                <a:latin typeface="Arial"/>
              </a:rPr>
              <a:t>вы</a:t>
            </a:r>
            <a:r>
              <a:rPr>
                <a:latin typeface="Arial"/>
              </a:rPr>
              <a:t>, </a:t>
            </a:r>
            <a:r>
              <a:rPr b="1">
                <a:solidFill>
                  <a:srgbClr val="00B050"/>
                </a:solidFill>
                <a:latin typeface="Arial"/>
              </a:rPr>
              <a:t>гости</a:t>
            </a:r>
            <a:r>
              <a:rPr>
                <a:solidFill>
                  <a:srgbClr val="00B050"/>
                </a:solidFill>
                <a:latin typeface="Arial"/>
              </a:rPr>
              <a:t>-</a:t>
            </a:r>
            <a:r>
              <a:rPr b="1">
                <a:solidFill>
                  <a:srgbClr val="00B050"/>
                </a:solidFill>
                <a:latin typeface="Arial"/>
              </a:rPr>
              <a:t>господа</a:t>
            </a:r>
            <a:r>
              <a:rPr>
                <a:latin typeface="Arial"/>
              </a:rPr>
              <a:t>,</a:t>
            </a:r>
          </a:p>
          <a:p>
            <a:r>
              <a:rPr>
                <a:latin typeface="Arial"/>
              </a:rPr>
              <a:t>Долго ль ездили? куда</a:t>
            </a:r>
            <a:r>
              <a:rPr smtClean="0">
                <a:latin typeface="Arial"/>
              </a:rPr>
              <a:t>?"</a:t>
            </a:r>
            <a:endParaRPr>
              <a:latin typeface="Arial"/>
            </a:endParaRPr>
          </a:p>
          <a:p>
            <a:pPr lvl="0"/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786446" y="1571612"/>
            <a:ext cx="3143272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b="0" i="0" smtClean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А: «П?»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Гости- обращение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,о,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</a:t>
            </a:r>
            <a:r>
              <a:rPr kumimoji="0" sz="20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ем</a:t>
            </a:r>
            <a:r>
              <a:rPr kumimoji="0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-вопросительное местоимение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Старче – обращение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,о?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4500570"/>
            <a:ext cx="3000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00B0F0"/>
                </a:solidFill>
              </a:rPr>
              <a:t>Чего</a:t>
            </a:r>
            <a:r>
              <a:rPr lang="ru-RU" sz="2000" b="1" dirty="0" smtClean="0"/>
              <a:t>- вопросительное </a:t>
            </a:r>
            <a:r>
              <a:rPr lang="ru-RU" sz="2000" b="1" dirty="0"/>
              <a:t>местоимение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5429264"/>
            <a:ext cx="2931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Гости-господа </a:t>
            </a:r>
            <a:r>
              <a:rPr lang="ru-RU" b="1" dirty="0">
                <a:solidFill>
                  <a:srgbClr val="00B050"/>
                </a:solidFill>
              </a:rPr>
              <a:t>– обращение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5786454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,о,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Относительные местоимения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5429288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>
              <a:buNone/>
              <a:defRPr lang="ru-RU" b="0" i="0" smtClean="0">
                <a:solidFill>
                  <a:srgbClr val="FF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ru-RU" sz="2800" b="1" i="0" dirty="0" smtClean="0">
                <a:latin typeface="Arial"/>
              </a:rPr>
              <a:t>Я  знаю, </a:t>
            </a:r>
            <a:r>
              <a:rPr lang="ru-RU" sz="2800" b="1" i="0" u="sng" dirty="0" smtClean="0">
                <a:solidFill>
                  <a:srgbClr val="00B0F0"/>
                </a:solidFill>
                <a:latin typeface="Arial"/>
              </a:rPr>
              <a:t>что</a:t>
            </a:r>
            <a:r>
              <a:rPr lang="ru-RU" sz="2800" b="1" i="0" dirty="0" smtClean="0">
                <a:solidFill>
                  <a:srgbClr val="00B0F0"/>
                </a:solidFill>
                <a:latin typeface="Arial"/>
              </a:rPr>
              <a:t> </a:t>
            </a:r>
            <a:r>
              <a:rPr lang="ru-RU" sz="2800" b="1" i="0" dirty="0" smtClean="0">
                <a:latin typeface="Arial"/>
              </a:rPr>
              <a:t>вы любите.</a:t>
            </a:r>
          </a:p>
          <a:p>
            <a:r>
              <a:rPr sz="2800" b="1" smtClean="0">
                <a:latin typeface="Arial"/>
              </a:rPr>
              <a:t>Я знаю, </a:t>
            </a:r>
            <a:r>
              <a:rPr sz="2800" b="1" u="sng" smtClean="0">
                <a:solidFill>
                  <a:srgbClr val="00B0F0"/>
                </a:solidFill>
                <a:latin typeface="Arial"/>
              </a:rPr>
              <a:t>какой</a:t>
            </a:r>
            <a:r>
              <a:rPr sz="2800" b="1" smtClean="0">
                <a:latin typeface="Arial"/>
              </a:rPr>
              <a:t> вы хороший человек.</a:t>
            </a:r>
            <a:endParaRPr lang="ru-RU" sz="2800" b="1" i="0" dirty="0" smtClean="0">
              <a:latin typeface="Arial"/>
            </a:endParaRPr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786446" y="1571612"/>
            <a:ext cx="3143272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b="0" i="0" smtClean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sz="2000" b="1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sz="2000" b="1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b="1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1857364"/>
            <a:ext cx="2436886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u="sng" dirty="0" smtClean="0"/>
              <a:t>Основы:</a:t>
            </a:r>
            <a:r>
              <a:rPr lang="ru-RU" sz="2400" b="1" dirty="0" smtClean="0"/>
              <a:t> я знаю,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/>
              <a:t>вы любите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500438"/>
            <a:ext cx="4714908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B0F0"/>
                </a:solidFill>
              </a:rPr>
              <a:t>Что, какой -</a:t>
            </a:r>
            <a:r>
              <a:rPr lang="ru-RU" sz="3200" b="1" dirty="0" smtClean="0">
                <a:solidFill>
                  <a:srgbClr val="00B050"/>
                </a:solidFill>
              </a:rPr>
              <a:t>относительные местоимения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u="sng" dirty="0" smtClean="0">
                <a:solidFill>
                  <a:srgbClr val="00B050"/>
                </a:solidFill>
              </a:rPr>
              <a:t>ВЫРАЖАЮТ ОТНОШЕНИЕ </a:t>
            </a:r>
            <a:endParaRPr lang="ru-RU" sz="2400" b="1" u="sng" dirty="0" smtClean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/>
              <a:t>между </a:t>
            </a:r>
            <a:r>
              <a:rPr lang="ru-RU" sz="2400" b="1" dirty="0" smtClean="0"/>
              <a:t>частями сложного  предложения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80194" y="3714752"/>
            <a:ext cx="3363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Сложные предложения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4357694"/>
            <a:ext cx="3193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00B0F0"/>
                </a:solidFill>
              </a:rPr>
              <a:t>Ставится запятая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2786058"/>
            <a:ext cx="2992550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u="sng" dirty="0" smtClean="0"/>
              <a:t>Основы: </a:t>
            </a:r>
            <a:r>
              <a:rPr lang="ru-RU" sz="2400" b="1" dirty="0" smtClean="0"/>
              <a:t>я знаю,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/>
              <a:t>вы хороший человек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Админ\Desktop\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9144000" cy="5676900"/>
          </a:xfrm>
          <a:prstGeom prst="rect">
            <a:avLst/>
          </a:prstGeom>
          <a:noFill/>
        </p:spPr>
      </p:pic>
      <p:pic>
        <p:nvPicPr>
          <p:cNvPr id="2050" name="Picture 2" descr="C:\Users\Админ\Desktop\02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14686"/>
            <a:ext cx="3857652" cy="28932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151</Words>
  <Application>Microsoft Office PowerPoint</Application>
  <PresentationFormat>Экран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Повторим орфографию  и пунктуацию</vt:lpstr>
      <vt:lpstr>Прямая речь. Обращение</vt:lpstr>
      <vt:lpstr>Прямая речь. Обращение</vt:lpstr>
      <vt:lpstr>Относительные местоимения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орфографию  и пунктуацию</dc:title>
  <dc:creator>Админ</dc:creator>
  <cp:lastModifiedBy>Админ</cp:lastModifiedBy>
  <cp:revision>13</cp:revision>
  <dcterms:created xsi:type="dcterms:W3CDTF">2020-04-08T05:26:55Z</dcterms:created>
  <dcterms:modified xsi:type="dcterms:W3CDTF">2020-04-08T07:13:49Z</dcterms:modified>
</cp:coreProperties>
</file>