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18"/>
  </p:notesMasterIdLst>
  <p:sldIdLst>
    <p:sldId id="256" r:id="rId2"/>
    <p:sldId id="273" r:id="rId3"/>
    <p:sldId id="275" r:id="rId4"/>
    <p:sldId id="274" r:id="rId5"/>
    <p:sldId id="276" r:id="rId6"/>
    <p:sldId id="277" r:id="rId7"/>
    <p:sldId id="278" r:id="rId8"/>
    <p:sldId id="261" r:id="rId9"/>
    <p:sldId id="262" r:id="rId10"/>
    <p:sldId id="268" r:id="rId11"/>
    <p:sldId id="265" r:id="rId12"/>
    <p:sldId id="266" r:id="rId13"/>
    <p:sldId id="279" r:id="rId14"/>
    <p:sldId id="267" r:id="rId15"/>
    <p:sldId id="280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4965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C6C3F9-BA9C-4A05-B9AD-7D615257C805}" type="doc">
      <dgm:prSet loTypeId="urn:microsoft.com/office/officeart/2005/8/layout/orgChart1" loCatId="hierarchy" qsTypeId="urn:microsoft.com/office/officeart/2005/8/quickstyle/simple1#1" qsCatId="simple" csTypeId="urn:microsoft.com/office/officeart/2005/8/colors/accent1_2#1" csCatId="accent1" phldr="1"/>
      <dgm:spPr/>
    </dgm:pt>
    <dgm:pt modelId="{D196EBE8-AEF8-4B92-ABA3-1ADB79D9BBD5}">
      <dgm:prSet/>
      <dgm:spPr>
        <a:ln>
          <a:solidFill>
            <a:schemeClr val="accent3">
              <a:lumMod val="20000"/>
              <a:lumOff val="80000"/>
            </a:schemeClr>
          </a:solidFill>
        </a:ln>
      </dgm:spPr>
      <dgm:t>
        <a:bodyPr/>
        <a:lstStyle/>
        <a:p>
          <a:pPr rtl="0" eaLnBrk="1" latinLnBrk="0"/>
          <a:r>
            <a:rPr lang="ru-RU" altLang="ru-RU" dirty="0" smtClean="0"/>
            <a:t>Метод. литература:</a:t>
          </a:r>
        </a:p>
        <a:p>
          <a:pPr rtl="0" eaLnBrk="1" latinLnBrk="0"/>
          <a:r>
            <a:rPr lang="ru-RU" altLang="ru-RU" dirty="0" smtClean="0"/>
            <a:t>программа. «Воспитания и обучения в </a:t>
          </a:r>
          <a:r>
            <a:rPr lang="ru-RU" altLang="ru-RU" dirty="0" err="1" smtClean="0"/>
            <a:t>д</a:t>
          </a:r>
          <a:r>
            <a:rPr lang="ru-RU" altLang="ru-RU" dirty="0" smtClean="0"/>
            <a:t>/саду» М.А.Васильевой</a:t>
          </a:r>
        </a:p>
        <a:p>
          <a:pPr rtl="0"/>
          <a:r>
            <a:rPr lang="ru-RU" altLang="ru-RU" dirty="0" smtClean="0"/>
            <a:t>Н.А. Рыжова- «Воздух-невидимка,</a:t>
          </a:r>
        </a:p>
        <a:p>
          <a:pPr rtl="0"/>
          <a:r>
            <a:rPr lang="ru-RU" altLang="ru-RU" dirty="0" smtClean="0"/>
            <a:t>опыты с почвой и водой»</a:t>
          </a:r>
        </a:p>
      </dgm:t>
    </dgm:pt>
    <dgm:pt modelId="{388091BB-D75B-4B2C-9306-E86B5A59C023}" type="parTrans" cxnId="{6E3DAEED-6E47-486F-98FE-81F63B603F00}">
      <dgm:prSet/>
      <dgm:spPr/>
      <dgm:t>
        <a:bodyPr/>
        <a:lstStyle/>
        <a:p>
          <a:endParaRPr lang="ru-RU"/>
        </a:p>
      </dgm:t>
    </dgm:pt>
    <dgm:pt modelId="{B28A01CC-051A-4105-87D6-AC0CF6960EC7}" type="sibTrans" cxnId="{6E3DAEED-6E47-486F-98FE-81F63B603F00}">
      <dgm:prSet/>
      <dgm:spPr/>
      <dgm:t>
        <a:bodyPr/>
        <a:lstStyle/>
        <a:p>
          <a:endParaRPr lang="ru-RU"/>
        </a:p>
      </dgm:t>
    </dgm:pt>
    <dgm:pt modelId="{7751F2DC-4BC3-474C-A421-F89A6164A3B6}">
      <dgm:prSet/>
      <dgm:spPr/>
      <dgm:t>
        <a:bodyPr/>
        <a:lstStyle/>
        <a:p>
          <a:pPr rtl="0" eaLnBrk="1" latinLnBrk="0"/>
          <a:r>
            <a:rPr lang="ru-RU" altLang="ru-RU" dirty="0" smtClean="0"/>
            <a:t>Перспективный  </a:t>
          </a:r>
        </a:p>
        <a:p>
          <a:pPr rtl="0" eaLnBrk="1" latinLnBrk="0"/>
          <a:r>
            <a:rPr lang="ru-RU" altLang="ru-RU" dirty="0" smtClean="0"/>
            <a:t>план конспекты</a:t>
          </a:r>
        </a:p>
      </dgm:t>
    </dgm:pt>
    <dgm:pt modelId="{D647DCD9-8FD0-4F99-A203-3C4946B46C95}" type="parTrans" cxnId="{F053BC63-0075-4DD8-83E1-3E4579A52876}">
      <dgm:prSet/>
      <dgm:spPr/>
      <dgm:t>
        <a:bodyPr/>
        <a:lstStyle/>
        <a:p>
          <a:endParaRPr lang="ru-RU"/>
        </a:p>
      </dgm:t>
    </dgm:pt>
    <dgm:pt modelId="{429551C1-D853-418E-B90D-30D124E6BAD5}" type="sibTrans" cxnId="{F053BC63-0075-4DD8-83E1-3E4579A52876}">
      <dgm:prSet/>
      <dgm:spPr/>
      <dgm:t>
        <a:bodyPr/>
        <a:lstStyle/>
        <a:p>
          <a:endParaRPr lang="ru-RU"/>
        </a:p>
      </dgm:t>
    </dgm:pt>
    <dgm:pt modelId="{3AB02E13-9466-4B3E-9D6D-B2BC0441981A}">
      <dgm:prSet/>
      <dgm:spPr/>
      <dgm:t>
        <a:bodyPr/>
        <a:lstStyle/>
        <a:p>
          <a:pPr rtl="0" eaLnBrk="1" latinLnBrk="0"/>
          <a:r>
            <a:rPr lang="ru-RU" altLang="ru-RU" dirty="0" smtClean="0"/>
            <a:t>Уголок </a:t>
          </a:r>
        </a:p>
        <a:p>
          <a:pPr rtl="0" eaLnBrk="1" latinLnBrk="0"/>
          <a:r>
            <a:rPr lang="ru-RU" altLang="ru-RU" dirty="0" err="1" smtClean="0"/>
            <a:t>экспериментиро</a:t>
          </a:r>
          <a:r>
            <a:rPr lang="ru-RU" altLang="ru-RU" dirty="0" smtClean="0"/>
            <a:t>-</a:t>
          </a:r>
        </a:p>
        <a:p>
          <a:pPr rtl="0" eaLnBrk="1" latinLnBrk="0"/>
          <a:r>
            <a:rPr lang="ru-RU" altLang="ru-RU" dirty="0" err="1" smtClean="0"/>
            <a:t>вания</a:t>
          </a:r>
          <a:endParaRPr lang="ru-RU" altLang="ru-RU" dirty="0" smtClean="0"/>
        </a:p>
      </dgm:t>
    </dgm:pt>
    <dgm:pt modelId="{A379DD7E-8730-45D8-B577-3F52A3DB2AC8}" type="parTrans" cxnId="{B210150E-5131-4CEE-9279-EEB4D367AA3E}">
      <dgm:prSet/>
      <dgm:spPr/>
      <dgm:t>
        <a:bodyPr/>
        <a:lstStyle/>
        <a:p>
          <a:endParaRPr lang="ru-RU"/>
        </a:p>
      </dgm:t>
    </dgm:pt>
    <dgm:pt modelId="{DE782E3B-59A9-49C2-AAE8-290EFA1076CC}" type="sibTrans" cxnId="{B210150E-5131-4CEE-9279-EEB4D367AA3E}">
      <dgm:prSet/>
      <dgm:spPr/>
      <dgm:t>
        <a:bodyPr/>
        <a:lstStyle/>
        <a:p>
          <a:endParaRPr lang="ru-RU"/>
        </a:p>
      </dgm:t>
    </dgm:pt>
    <dgm:pt modelId="{9286C898-A9F2-431E-96BD-AD3590C3640B}">
      <dgm:prSet/>
      <dgm:spPr/>
      <dgm:t>
        <a:bodyPr/>
        <a:lstStyle/>
        <a:p>
          <a:pPr rtl="0" eaLnBrk="1" latinLnBrk="0"/>
          <a:r>
            <a:rPr lang="ru-RU" altLang="ru-RU" dirty="0" smtClean="0"/>
            <a:t>Картотека </a:t>
          </a:r>
        </a:p>
        <a:p>
          <a:pPr rtl="0" eaLnBrk="1" latinLnBrk="0"/>
          <a:r>
            <a:rPr lang="ru-RU" altLang="ru-RU" dirty="0" smtClean="0"/>
            <a:t>детских опытов.</a:t>
          </a:r>
          <a:r>
            <a:rPr kumimoji="0" lang="ru-RU" altLang="ru-RU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rPr>
            <a:t>.</a:t>
          </a:r>
        </a:p>
      </dgm:t>
    </dgm:pt>
    <dgm:pt modelId="{5778E2BC-A262-40FB-BA3B-FB7D77FDE68B}" type="parTrans" cxnId="{C39A55C9-3745-4410-B673-3554C807892C}">
      <dgm:prSet/>
      <dgm:spPr/>
      <dgm:t>
        <a:bodyPr/>
        <a:lstStyle/>
        <a:p>
          <a:endParaRPr lang="ru-RU"/>
        </a:p>
      </dgm:t>
    </dgm:pt>
    <dgm:pt modelId="{0AC5AC07-B94A-4A3B-92EB-9AE94827883B}" type="sibTrans" cxnId="{C39A55C9-3745-4410-B673-3554C807892C}">
      <dgm:prSet/>
      <dgm:spPr/>
      <dgm:t>
        <a:bodyPr/>
        <a:lstStyle/>
        <a:p>
          <a:endParaRPr lang="ru-RU"/>
        </a:p>
      </dgm:t>
    </dgm:pt>
    <dgm:pt modelId="{F7CC3F54-EF94-4799-A852-467C59E23749}" type="pres">
      <dgm:prSet presAssocID="{EFC6C3F9-BA9C-4A05-B9AD-7D615257C8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1F62FB0-1865-4EDB-BC2E-84AAA0943C90}" type="pres">
      <dgm:prSet presAssocID="{D196EBE8-AEF8-4B92-ABA3-1ADB79D9BBD5}" presName="hierRoot1" presStyleCnt="0">
        <dgm:presLayoutVars>
          <dgm:hierBranch/>
        </dgm:presLayoutVars>
      </dgm:prSet>
      <dgm:spPr/>
    </dgm:pt>
    <dgm:pt modelId="{29AD1C5C-2F02-4A53-B14B-839E7AB39580}" type="pres">
      <dgm:prSet presAssocID="{D196EBE8-AEF8-4B92-ABA3-1ADB79D9BBD5}" presName="rootComposite1" presStyleCnt="0"/>
      <dgm:spPr/>
    </dgm:pt>
    <dgm:pt modelId="{3D1D4F77-89A2-403B-8FAC-1DC8FFB89698}" type="pres">
      <dgm:prSet presAssocID="{D196EBE8-AEF8-4B92-ABA3-1ADB79D9BBD5}" presName="rootText1" presStyleLbl="node0" presStyleIdx="0" presStyleCnt="1" custScaleX="171260" custScaleY="137535" custLinFactNeighborX="816" custLinFactNeighborY="-244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D75589-7DCA-4ED5-A4B9-8518567EDADB}" type="pres">
      <dgm:prSet presAssocID="{D196EBE8-AEF8-4B92-ABA3-1ADB79D9BBD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24D3471-3CCC-472D-823E-65D34E1BDA05}" type="pres">
      <dgm:prSet presAssocID="{D196EBE8-AEF8-4B92-ABA3-1ADB79D9BBD5}" presName="hierChild2" presStyleCnt="0"/>
      <dgm:spPr/>
    </dgm:pt>
    <dgm:pt modelId="{860B3696-57E1-4FB0-B418-F04B571C9FF9}" type="pres">
      <dgm:prSet presAssocID="{D647DCD9-8FD0-4F99-A203-3C4946B46C95}" presName="Name35" presStyleLbl="parChTrans1D2" presStyleIdx="0" presStyleCnt="3"/>
      <dgm:spPr/>
      <dgm:t>
        <a:bodyPr/>
        <a:lstStyle/>
        <a:p>
          <a:endParaRPr lang="ru-RU"/>
        </a:p>
      </dgm:t>
    </dgm:pt>
    <dgm:pt modelId="{48AFB896-3F35-4363-937B-67366D0E5C58}" type="pres">
      <dgm:prSet presAssocID="{7751F2DC-4BC3-474C-A421-F89A6164A3B6}" presName="hierRoot2" presStyleCnt="0">
        <dgm:presLayoutVars>
          <dgm:hierBranch/>
        </dgm:presLayoutVars>
      </dgm:prSet>
      <dgm:spPr/>
    </dgm:pt>
    <dgm:pt modelId="{EC9914BD-D4D5-4593-8320-C1A23AA1E3BA}" type="pres">
      <dgm:prSet presAssocID="{7751F2DC-4BC3-474C-A421-F89A6164A3B6}" presName="rootComposite" presStyleCnt="0"/>
      <dgm:spPr/>
    </dgm:pt>
    <dgm:pt modelId="{ED21AF01-07C3-429A-BEDD-1074097511BF}" type="pres">
      <dgm:prSet presAssocID="{7751F2DC-4BC3-474C-A421-F89A6164A3B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28D946-404E-4F84-97DF-03D60D012019}" type="pres">
      <dgm:prSet presAssocID="{7751F2DC-4BC3-474C-A421-F89A6164A3B6}" presName="rootConnector" presStyleLbl="node2" presStyleIdx="0" presStyleCnt="3"/>
      <dgm:spPr/>
      <dgm:t>
        <a:bodyPr/>
        <a:lstStyle/>
        <a:p>
          <a:endParaRPr lang="ru-RU"/>
        </a:p>
      </dgm:t>
    </dgm:pt>
    <dgm:pt modelId="{C5AA7DE2-B575-4717-A89A-AE9B4FDF5990}" type="pres">
      <dgm:prSet presAssocID="{7751F2DC-4BC3-474C-A421-F89A6164A3B6}" presName="hierChild4" presStyleCnt="0"/>
      <dgm:spPr/>
    </dgm:pt>
    <dgm:pt modelId="{84882E39-BFE6-4212-B335-D0838109A871}" type="pres">
      <dgm:prSet presAssocID="{7751F2DC-4BC3-474C-A421-F89A6164A3B6}" presName="hierChild5" presStyleCnt="0"/>
      <dgm:spPr/>
    </dgm:pt>
    <dgm:pt modelId="{527EEA32-B3E0-438C-8F12-DFA00F8A30B7}" type="pres">
      <dgm:prSet presAssocID="{A379DD7E-8730-45D8-B577-3F52A3DB2AC8}" presName="Name35" presStyleLbl="parChTrans1D2" presStyleIdx="1" presStyleCnt="3"/>
      <dgm:spPr/>
      <dgm:t>
        <a:bodyPr/>
        <a:lstStyle/>
        <a:p>
          <a:endParaRPr lang="ru-RU"/>
        </a:p>
      </dgm:t>
    </dgm:pt>
    <dgm:pt modelId="{10D067CB-8DA2-4A24-A3A6-96EA7223A195}" type="pres">
      <dgm:prSet presAssocID="{3AB02E13-9466-4B3E-9D6D-B2BC0441981A}" presName="hierRoot2" presStyleCnt="0">
        <dgm:presLayoutVars>
          <dgm:hierBranch/>
        </dgm:presLayoutVars>
      </dgm:prSet>
      <dgm:spPr/>
    </dgm:pt>
    <dgm:pt modelId="{1F3F5E8C-65ED-4A74-8301-FA8EF3E29F99}" type="pres">
      <dgm:prSet presAssocID="{3AB02E13-9466-4B3E-9D6D-B2BC0441981A}" presName="rootComposite" presStyleCnt="0"/>
      <dgm:spPr/>
    </dgm:pt>
    <dgm:pt modelId="{16AD3160-35BF-418A-814F-A3179F0030C0}" type="pres">
      <dgm:prSet presAssocID="{3AB02E13-9466-4B3E-9D6D-B2BC0441981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158527-75A1-445A-BF98-1C4BD72E8550}" type="pres">
      <dgm:prSet presAssocID="{3AB02E13-9466-4B3E-9D6D-B2BC0441981A}" presName="rootConnector" presStyleLbl="node2" presStyleIdx="1" presStyleCnt="3"/>
      <dgm:spPr/>
      <dgm:t>
        <a:bodyPr/>
        <a:lstStyle/>
        <a:p>
          <a:endParaRPr lang="ru-RU"/>
        </a:p>
      </dgm:t>
    </dgm:pt>
    <dgm:pt modelId="{AB84A669-4E41-4065-9664-C1DF1B6743CB}" type="pres">
      <dgm:prSet presAssocID="{3AB02E13-9466-4B3E-9D6D-B2BC0441981A}" presName="hierChild4" presStyleCnt="0"/>
      <dgm:spPr/>
    </dgm:pt>
    <dgm:pt modelId="{7D745BEC-BB8E-4BD6-A28A-5905287635FE}" type="pres">
      <dgm:prSet presAssocID="{3AB02E13-9466-4B3E-9D6D-B2BC0441981A}" presName="hierChild5" presStyleCnt="0"/>
      <dgm:spPr/>
    </dgm:pt>
    <dgm:pt modelId="{B0EFD8DC-66A8-41ED-96CC-DC340AFA247D}" type="pres">
      <dgm:prSet presAssocID="{5778E2BC-A262-40FB-BA3B-FB7D77FDE68B}" presName="Name35" presStyleLbl="parChTrans1D2" presStyleIdx="2" presStyleCnt="3"/>
      <dgm:spPr/>
      <dgm:t>
        <a:bodyPr/>
        <a:lstStyle/>
        <a:p>
          <a:endParaRPr lang="ru-RU"/>
        </a:p>
      </dgm:t>
    </dgm:pt>
    <dgm:pt modelId="{2BDBD62D-1E79-42EE-9816-0D59123AEB70}" type="pres">
      <dgm:prSet presAssocID="{9286C898-A9F2-431E-96BD-AD3590C3640B}" presName="hierRoot2" presStyleCnt="0">
        <dgm:presLayoutVars>
          <dgm:hierBranch/>
        </dgm:presLayoutVars>
      </dgm:prSet>
      <dgm:spPr/>
    </dgm:pt>
    <dgm:pt modelId="{C25E3DDA-7287-4EDF-B5BD-36FAB9614C87}" type="pres">
      <dgm:prSet presAssocID="{9286C898-A9F2-431E-96BD-AD3590C3640B}" presName="rootComposite" presStyleCnt="0"/>
      <dgm:spPr/>
    </dgm:pt>
    <dgm:pt modelId="{55DD18E1-6CAE-489E-9521-118A021DF79B}" type="pres">
      <dgm:prSet presAssocID="{9286C898-A9F2-431E-96BD-AD3590C3640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4DE394-2667-41CD-9D68-20C15F09E6FE}" type="pres">
      <dgm:prSet presAssocID="{9286C898-A9F2-431E-96BD-AD3590C3640B}" presName="rootConnector" presStyleLbl="node2" presStyleIdx="2" presStyleCnt="3"/>
      <dgm:spPr/>
      <dgm:t>
        <a:bodyPr/>
        <a:lstStyle/>
        <a:p>
          <a:endParaRPr lang="ru-RU"/>
        </a:p>
      </dgm:t>
    </dgm:pt>
    <dgm:pt modelId="{A12C031D-E5BD-42E5-8F8E-3D9A4FA96411}" type="pres">
      <dgm:prSet presAssocID="{9286C898-A9F2-431E-96BD-AD3590C3640B}" presName="hierChild4" presStyleCnt="0"/>
      <dgm:spPr/>
    </dgm:pt>
    <dgm:pt modelId="{7BADDBE6-54A6-46E8-8CF2-4EA1630EEDD3}" type="pres">
      <dgm:prSet presAssocID="{9286C898-A9F2-431E-96BD-AD3590C3640B}" presName="hierChild5" presStyleCnt="0"/>
      <dgm:spPr/>
    </dgm:pt>
    <dgm:pt modelId="{5910CDAC-48A3-43EF-9287-14394328BADC}" type="pres">
      <dgm:prSet presAssocID="{D196EBE8-AEF8-4B92-ABA3-1ADB79D9BBD5}" presName="hierChild3" presStyleCnt="0"/>
      <dgm:spPr/>
    </dgm:pt>
  </dgm:ptLst>
  <dgm:cxnLst>
    <dgm:cxn modelId="{F72F87D1-CDD1-47C3-BCF2-52BDFE7BE51F}" type="presOf" srcId="{D647DCD9-8FD0-4F99-A203-3C4946B46C95}" destId="{860B3696-57E1-4FB0-B418-F04B571C9FF9}" srcOrd="0" destOrd="0" presId="urn:microsoft.com/office/officeart/2005/8/layout/orgChart1"/>
    <dgm:cxn modelId="{C969E5EB-7460-441A-B046-684B27130B16}" type="presOf" srcId="{9286C898-A9F2-431E-96BD-AD3590C3640B}" destId="{A14DE394-2667-41CD-9D68-20C15F09E6FE}" srcOrd="1" destOrd="0" presId="urn:microsoft.com/office/officeart/2005/8/layout/orgChart1"/>
    <dgm:cxn modelId="{DF84DB21-5CA9-4C6F-983E-35A4C1FAF9F8}" type="presOf" srcId="{D196EBE8-AEF8-4B92-ABA3-1ADB79D9BBD5}" destId="{3D1D4F77-89A2-403B-8FAC-1DC8FFB89698}" srcOrd="0" destOrd="0" presId="urn:microsoft.com/office/officeart/2005/8/layout/orgChart1"/>
    <dgm:cxn modelId="{BF1331DE-5B2D-47C6-8BF7-7B1747B8DDB3}" type="presOf" srcId="{7751F2DC-4BC3-474C-A421-F89A6164A3B6}" destId="{ED21AF01-07C3-429A-BEDD-1074097511BF}" srcOrd="0" destOrd="0" presId="urn:microsoft.com/office/officeart/2005/8/layout/orgChart1"/>
    <dgm:cxn modelId="{C39A55C9-3745-4410-B673-3554C807892C}" srcId="{D196EBE8-AEF8-4B92-ABA3-1ADB79D9BBD5}" destId="{9286C898-A9F2-431E-96BD-AD3590C3640B}" srcOrd="2" destOrd="0" parTransId="{5778E2BC-A262-40FB-BA3B-FB7D77FDE68B}" sibTransId="{0AC5AC07-B94A-4A3B-92EB-9AE94827883B}"/>
    <dgm:cxn modelId="{1DE566BD-079B-4C13-8D37-D6162A64819D}" type="presOf" srcId="{EFC6C3F9-BA9C-4A05-B9AD-7D615257C805}" destId="{F7CC3F54-EF94-4799-A852-467C59E23749}" srcOrd="0" destOrd="0" presId="urn:microsoft.com/office/officeart/2005/8/layout/orgChart1"/>
    <dgm:cxn modelId="{F053BC63-0075-4DD8-83E1-3E4579A52876}" srcId="{D196EBE8-AEF8-4B92-ABA3-1ADB79D9BBD5}" destId="{7751F2DC-4BC3-474C-A421-F89A6164A3B6}" srcOrd="0" destOrd="0" parTransId="{D647DCD9-8FD0-4F99-A203-3C4946B46C95}" sibTransId="{429551C1-D853-418E-B90D-30D124E6BAD5}"/>
    <dgm:cxn modelId="{1C4046D8-B9DA-41BF-AD10-C0EC5C757778}" type="presOf" srcId="{9286C898-A9F2-431E-96BD-AD3590C3640B}" destId="{55DD18E1-6CAE-489E-9521-118A021DF79B}" srcOrd="0" destOrd="0" presId="urn:microsoft.com/office/officeart/2005/8/layout/orgChart1"/>
    <dgm:cxn modelId="{2385EB05-E0FE-48EC-8377-FD9791B5EA1E}" type="presOf" srcId="{D196EBE8-AEF8-4B92-ABA3-1ADB79D9BBD5}" destId="{71D75589-7DCA-4ED5-A4B9-8518567EDADB}" srcOrd="1" destOrd="0" presId="urn:microsoft.com/office/officeart/2005/8/layout/orgChart1"/>
    <dgm:cxn modelId="{684663D6-3692-4AA8-8292-2F034A215CFF}" type="presOf" srcId="{A379DD7E-8730-45D8-B577-3F52A3DB2AC8}" destId="{527EEA32-B3E0-438C-8F12-DFA00F8A30B7}" srcOrd="0" destOrd="0" presId="urn:microsoft.com/office/officeart/2005/8/layout/orgChart1"/>
    <dgm:cxn modelId="{222CED0E-D5EB-4E45-B2AD-03D77FA1C06B}" type="presOf" srcId="{3AB02E13-9466-4B3E-9D6D-B2BC0441981A}" destId="{EF158527-75A1-445A-BF98-1C4BD72E8550}" srcOrd="1" destOrd="0" presId="urn:microsoft.com/office/officeart/2005/8/layout/orgChart1"/>
    <dgm:cxn modelId="{E7C37BCE-F8C5-4687-84D1-68779C470DDE}" type="presOf" srcId="{7751F2DC-4BC3-474C-A421-F89A6164A3B6}" destId="{1A28D946-404E-4F84-97DF-03D60D012019}" srcOrd="1" destOrd="0" presId="urn:microsoft.com/office/officeart/2005/8/layout/orgChart1"/>
    <dgm:cxn modelId="{823F071E-0405-4D77-AD4F-C869C4C96D24}" type="presOf" srcId="{3AB02E13-9466-4B3E-9D6D-B2BC0441981A}" destId="{16AD3160-35BF-418A-814F-A3179F0030C0}" srcOrd="0" destOrd="0" presId="urn:microsoft.com/office/officeart/2005/8/layout/orgChart1"/>
    <dgm:cxn modelId="{99E2EDFA-C3D5-4862-99B7-7C07631615AD}" type="presOf" srcId="{5778E2BC-A262-40FB-BA3B-FB7D77FDE68B}" destId="{B0EFD8DC-66A8-41ED-96CC-DC340AFA247D}" srcOrd="0" destOrd="0" presId="urn:microsoft.com/office/officeart/2005/8/layout/orgChart1"/>
    <dgm:cxn modelId="{6E3DAEED-6E47-486F-98FE-81F63B603F00}" srcId="{EFC6C3F9-BA9C-4A05-B9AD-7D615257C805}" destId="{D196EBE8-AEF8-4B92-ABA3-1ADB79D9BBD5}" srcOrd="0" destOrd="0" parTransId="{388091BB-D75B-4B2C-9306-E86B5A59C023}" sibTransId="{B28A01CC-051A-4105-87D6-AC0CF6960EC7}"/>
    <dgm:cxn modelId="{B210150E-5131-4CEE-9279-EEB4D367AA3E}" srcId="{D196EBE8-AEF8-4B92-ABA3-1ADB79D9BBD5}" destId="{3AB02E13-9466-4B3E-9D6D-B2BC0441981A}" srcOrd="1" destOrd="0" parTransId="{A379DD7E-8730-45D8-B577-3F52A3DB2AC8}" sibTransId="{DE782E3B-59A9-49C2-AAE8-290EFA1076CC}"/>
    <dgm:cxn modelId="{48415C06-B694-442A-8B5F-C315E5EEC2B1}" type="presParOf" srcId="{F7CC3F54-EF94-4799-A852-467C59E23749}" destId="{61F62FB0-1865-4EDB-BC2E-84AAA0943C90}" srcOrd="0" destOrd="0" presId="urn:microsoft.com/office/officeart/2005/8/layout/orgChart1"/>
    <dgm:cxn modelId="{BE1E4315-4DAF-4197-A9E7-9879449F4480}" type="presParOf" srcId="{61F62FB0-1865-4EDB-BC2E-84AAA0943C90}" destId="{29AD1C5C-2F02-4A53-B14B-839E7AB39580}" srcOrd="0" destOrd="0" presId="urn:microsoft.com/office/officeart/2005/8/layout/orgChart1"/>
    <dgm:cxn modelId="{DBF1BEB9-39E8-4A84-A6E2-15C67954594C}" type="presParOf" srcId="{29AD1C5C-2F02-4A53-B14B-839E7AB39580}" destId="{3D1D4F77-89A2-403B-8FAC-1DC8FFB89698}" srcOrd="0" destOrd="0" presId="urn:microsoft.com/office/officeart/2005/8/layout/orgChart1"/>
    <dgm:cxn modelId="{34DABA95-8AFC-4FD0-B328-36F436719351}" type="presParOf" srcId="{29AD1C5C-2F02-4A53-B14B-839E7AB39580}" destId="{71D75589-7DCA-4ED5-A4B9-8518567EDADB}" srcOrd="1" destOrd="0" presId="urn:microsoft.com/office/officeart/2005/8/layout/orgChart1"/>
    <dgm:cxn modelId="{FAE7D7FE-78FB-4884-8CAE-F73C5400A306}" type="presParOf" srcId="{61F62FB0-1865-4EDB-BC2E-84AAA0943C90}" destId="{624D3471-3CCC-472D-823E-65D34E1BDA05}" srcOrd="1" destOrd="0" presId="urn:microsoft.com/office/officeart/2005/8/layout/orgChart1"/>
    <dgm:cxn modelId="{B15DDC64-DAB6-4D5C-9A29-631FE0AB4DFE}" type="presParOf" srcId="{624D3471-3CCC-472D-823E-65D34E1BDA05}" destId="{860B3696-57E1-4FB0-B418-F04B571C9FF9}" srcOrd="0" destOrd="0" presId="urn:microsoft.com/office/officeart/2005/8/layout/orgChart1"/>
    <dgm:cxn modelId="{3694A1FA-27AC-4968-AC41-66B7C54B3F6C}" type="presParOf" srcId="{624D3471-3CCC-472D-823E-65D34E1BDA05}" destId="{48AFB896-3F35-4363-937B-67366D0E5C58}" srcOrd="1" destOrd="0" presId="urn:microsoft.com/office/officeart/2005/8/layout/orgChart1"/>
    <dgm:cxn modelId="{BA412992-14FF-4DC9-B31E-F34EA68C2869}" type="presParOf" srcId="{48AFB896-3F35-4363-937B-67366D0E5C58}" destId="{EC9914BD-D4D5-4593-8320-C1A23AA1E3BA}" srcOrd="0" destOrd="0" presId="urn:microsoft.com/office/officeart/2005/8/layout/orgChart1"/>
    <dgm:cxn modelId="{05A4DBDD-E91D-4C1C-8E2B-6A2018CDB73F}" type="presParOf" srcId="{EC9914BD-D4D5-4593-8320-C1A23AA1E3BA}" destId="{ED21AF01-07C3-429A-BEDD-1074097511BF}" srcOrd="0" destOrd="0" presId="urn:microsoft.com/office/officeart/2005/8/layout/orgChart1"/>
    <dgm:cxn modelId="{372BC79E-EC76-4492-A1D2-41A4E209B5F7}" type="presParOf" srcId="{EC9914BD-D4D5-4593-8320-C1A23AA1E3BA}" destId="{1A28D946-404E-4F84-97DF-03D60D012019}" srcOrd="1" destOrd="0" presId="urn:microsoft.com/office/officeart/2005/8/layout/orgChart1"/>
    <dgm:cxn modelId="{F83B8326-B8E2-4066-9634-A9E5B3944439}" type="presParOf" srcId="{48AFB896-3F35-4363-937B-67366D0E5C58}" destId="{C5AA7DE2-B575-4717-A89A-AE9B4FDF5990}" srcOrd="1" destOrd="0" presId="urn:microsoft.com/office/officeart/2005/8/layout/orgChart1"/>
    <dgm:cxn modelId="{F8C9B18F-EE7A-4D1C-B907-3C0AFCA1423E}" type="presParOf" srcId="{48AFB896-3F35-4363-937B-67366D0E5C58}" destId="{84882E39-BFE6-4212-B335-D0838109A871}" srcOrd="2" destOrd="0" presId="urn:microsoft.com/office/officeart/2005/8/layout/orgChart1"/>
    <dgm:cxn modelId="{FF46D87C-5A48-4E96-B9BA-B6A4DCD77B2A}" type="presParOf" srcId="{624D3471-3CCC-472D-823E-65D34E1BDA05}" destId="{527EEA32-B3E0-438C-8F12-DFA00F8A30B7}" srcOrd="2" destOrd="0" presId="urn:microsoft.com/office/officeart/2005/8/layout/orgChart1"/>
    <dgm:cxn modelId="{BE4522FA-56A3-4737-A94D-93B39FC2455A}" type="presParOf" srcId="{624D3471-3CCC-472D-823E-65D34E1BDA05}" destId="{10D067CB-8DA2-4A24-A3A6-96EA7223A195}" srcOrd="3" destOrd="0" presId="urn:microsoft.com/office/officeart/2005/8/layout/orgChart1"/>
    <dgm:cxn modelId="{66B7E33C-C4FF-45AD-B60E-D239762CA1B4}" type="presParOf" srcId="{10D067CB-8DA2-4A24-A3A6-96EA7223A195}" destId="{1F3F5E8C-65ED-4A74-8301-FA8EF3E29F99}" srcOrd="0" destOrd="0" presId="urn:microsoft.com/office/officeart/2005/8/layout/orgChart1"/>
    <dgm:cxn modelId="{20E4EEBF-3D8B-47B7-94D9-5E699A3F0208}" type="presParOf" srcId="{1F3F5E8C-65ED-4A74-8301-FA8EF3E29F99}" destId="{16AD3160-35BF-418A-814F-A3179F0030C0}" srcOrd="0" destOrd="0" presId="urn:microsoft.com/office/officeart/2005/8/layout/orgChart1"/>
    <dgm:cxn modelId="{BD96FEFF-1068-4955-8A1F-EFEF4D6BCAAE}" type="presParOf" srcId="{1F3F5E8C-65ED-4A74-8301-FA8EF3E29F99}" destId="{EF158527-75A1-445A-BF98-1C4BD72E8550}" srcOrd="1" destOrd="0" presId="urn:microsoft.com/office/officeart/2005/8/layout/orgChart1"/>
    <dgm:cxn modelId="{D481AEEB-9CF5-4A82-9697-399B15D14791}" type="presParOf" srcId="{10D067CB-8DA2-4A24-A3A6-96EA7223A195}" destId="{AB84A669-4E41-4065-9664-C1DF1B6743CB}" srcOrd="1" destOrd="0" presId="urn:microsoft.com/office/officeart/2005/8/layout/orgChart1"/>
    <dgm:cxn modelId="{D44811A5-550A-4D6F-84D6-870EC24BB06C}" type="presParOf" srcId="{10D067CB-8DA2-4A24-A3A6-96EA7223A195}" destId="{7D745BEC-BB8E-4BD6-A28A-5905287635FE}" srcOrd="2" destOrd="0" presId="urn:microsoft.com/office/officeart/2005/8/layout/orgChart1"/>
    <dgm:cxn modelId="{E4B7E67E-26A7-4B95-83E3-D70F0D370E43}" type="presParOf" srcId="{624D3471-3CCC-472D-823E-65D34E1BDA05}" destId="{B0EFD8DC-66A8-41ED-96CC-DC340AFA247D}" srcOrd="4" destOrd="0" presId="urn:microsoft.com/office/officeart/2005/8/layout/orgChart1"/>
    <dgm:cxn modelId="{9B1C9D81-7143-4DB1-8C31-03C3A7ECD2B2}" type="presParOf" srcId="{624D3471-3CCC-472D-823E-65D34E1BDA05}" destId="{2BDBD62D-1E79-42EE-9816-0D59123AEB70}" srcOrd="5" destOrd="0" presId="urn:microsoft.com/office/officeart/2005/8/layout/orgChart1"/>
    <dgm:cxn modelId="{A83AE410-9A87-413B-90F6-372D58AC58FF}" type="presParOf" srcId="{2BDBD62D-1E79-42EE-9816-0D59123AEB70}" destId="{C25E3DDA-7287-4EDF-B5BD-36FAB9614C87}" srcOrd="0" destOrd="0" presId="urn:microsoft.com/office/officeart/2005/8/layout/orgChart1"/>
    <dgm:cxn modelId="{2A3B6948-05A6-4E8A-95C7-D5BA8F897446}" type="presParOf" srcId="{C25E3DDA-7287-4EDF-B5BD-36FAB9614C87}" destId="{55DD18E1-6CAE-489E-9521-118A021DF79B}" srcOrd="0" destOrd="0" presId="urn:microsoft.com/office/officeart/2005/8/layout/orgChart1"/>
    <dgm:cxn modelId="{16BC42B7-376B-46E8-AB3A-0FD242500E1E}" type="presParOf" srcId="{C25E3DDA-7287-4EDF-B5BD-36FAB9614C87}" destId="{A14DE394-2667-41CD-9D68-20C15F09E6FE}" srcOrd="1" destOrd="0" presId="urn:microsoft.com/office/officeart/2005/8/layout/orgChart1"/>
    <dgm:cxn modelId="{C1A84A66-A4EF-431D-B789-BD66ABDB8661}" type="presParOf" srcId="{2BDBD62D-1E79-42EE-9816-0D59123AEB70}" destId="{A12C031D-E5BD-42E5-8F8E-3D9A4FA96411}" srcOrd="1" destOrd="0" presId="urn:microsoft.com/office/officeart/2005/8/layout/orgChart1"/>
    <dgm:cxn modelId="{E0763201-B600-4AB8-9081-FF80278C69CA}" type="presParOf" srcId="{2BDBD62D-1E79-42EE-9816-0D59123AEB70}" destId="{7BADDBE6-54A6-46E8-8CF2-4EA1630EEDD3}" srcOrd="2" destOrd="0" presId="urn:microsoft.com/office/officeart/2005/8/layout/orgChart1"/>
    <dgm:cxn modelId="{96C3946C-B2DE-4BF0-8C12-77C79BBEDFF2}" type="presParOf" srcId="{61F62FB0-1865-4EDB-BC2E-84AAA0943C90}" destId="{5910CDAC-48A3-43EF-9287-14394328BAD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FD8DC-66A8-41ED-96CC-DC340AFA247D}">
      <dsp:nvSpPr>
        <dsp:cNvPr id="0" name=""/>
        <dsp:cNvSpPr/>
      </dsp:nvSpPr>
      <dsp:spPr>
        <a:xfrm>
          <a:off x="4134432" y="1942509"/>
          <a:ext cx="2891618" cy="7988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6244"/>
              </a:lnTo>
              <a:lnTo>
                <a:pt x="2891618" y="546244"/>
              </a:lnTo>
              <a:lnTo>
                <a:pt x="2891618" y="7988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7EEA32-B3E0-438C-8F12-DFA00F8A30B7}">
      <dsp:nvSpPr>
        <dsp:cNvPr id="0" name=""/>
        <dsp:cNvSpPr/>
      </dsp:nvSpPr>
      <dsp:spPr>
        <a:xfrm>
          <a:off x="4069079" y="1942509"/>
          <a:ext cx="91440" cy="798873"/>
        </a:xfrm>
        <a:custGeom>
          <a:avLst/>
          <a:gdLst/>
          <a:ahLst/>
          <a:cxnLst/>
          <a:rect l="0" t="0" r="0" b="0"/>
          <a:pathLst>
            <a:path>
              <a:moveTo>
                <a:pt x="65352" y="0"/>
              </a:moveTo>
              <a:lnTo>
                <a:pt x="65352" y="546244"/>
              </a:lnTo>
              <a:lnTo>
                <a:pt x="45720" y="546244"/>
              </a:lnTo>
              <a:lnTo>
                <a:pt x="45720" y="7988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0B3696-57E1-4FB0-B418-F04B571C9FF9}">
      <dsp:nvSpPr>
        <dsp:cNvPr id="0" name=""/>
        <dsp:cNvSpPr/>
      </dsp:nvSpPr>
      <dsp:spPr>
        <a:xfrm>
          <a:off x="1203548" y="1942509"/>
          <a:ext cx="2930884" cy="798873"/>
        </a:xfrm>
        <a:custGeom>
          <a:avLst/>
          <a:gdLst/>
          <a:ahLst/>
          <a:cxnLst/>
          <a:rect l="0" t="0" r="0" b="0"/>
          <a:pathLst>
            <a:path>
              <a:moveTo>
                <a:pt x="2930884" y="0"/>
              </a:moveTo>
              <a:lnTo>
                <a:pt x="2930884" y="546244"/>
              </a:lnTo>
              <a:lnTo>
                <a:pt x="0" y="546244"/>
              </a:lnTo>
              <a:lnTo>
                <a:pt x="0" y="7988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D4F77-89A2-403B-8FAC-1DC8FFB89698}">
      <dsp:nvSpPr>
        <dsp:cNvPr id="0" name=""/>
        <dsp:cNvSpPr/>
      </dsp:nvSpPr>
      <dsp:spPr>
        <a:xfrm>
          <a:off x="2074181" y="287968"/>
          <a:ext cx="4120503" cy="16545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Метод. литература</a:t>
          </a:r>
          <a:r>
            <a:rPr lang="ru-RU" altLang="ru-RU" sz="1900" kern="1200" dirty="0" smtClean="0"/>
            <a:t>:</a:t>
          </a:r>
        </a:p>
        <a:p>
          <a:pPr lvl="0" algn="ctr" defTabSz="8445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программа. </a:t>
          </a:r>
          <a:r>
            <a:rPr lang="ru-RU" altLang="ru-RU" sz="1900" kern="1200" dirty="0" smtClean="0"/>
            <a:t>«Воспитания и обучения в </a:t>
          </a:r>
          <a:r>
            <a:rPr lang="ru-RU" altLang="ru-RU" sz="1900" kern="1200" dirty="0" err="1" smtClean="0"/>
            <a:t>д</a:t>
          </a:r>
          <a:r>
            <a:rPr lang="ru-RU" altLang="ru-RU" sz="1900" kern="1200" dirty="0" smtClean="0"/>
            <a:t>/саду</a:t>
          </a:r>
          <a:r>
            <a:rPr lang="ru-RU" altLang="ru-RU" sz="1900" kern="1200" dirty="0" smtClean="0"/>
            <a:t>» М.А.Васильевой</a:t>
          </a:r>
          <a:endParaRPr lang="ru-RU" altLang="ru-RU" sz="1900" kern="1200" dirty="0" smtClean="0"/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Н.А. Рыжова- «Воздух-невидимка,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опыты с почвой и водой»</a:t>
          </a:r>
        </a:p>
      </dsp:txBody>
      <dsp:txXfrm>
        <a:off x="2074181" y="287968"/>
        <a:ext cx="4120503" cy="1654541"/>
      </dsp:txXfrm>
    </dsp:sp>
    <dsp:sp modelId="{ED21AF01-07C3-429A-BEDD-1074097511BF}">
      <dsp:nvSpPr>
        <dsp:cNvPr id="0" name=""/>
        <dsp:cNvSpPr/>
      </dsp:nvSpPr>
      <dsp:spPr>
        <a:xfrm>
          <a:off x="552" y="274138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Перспективный  </a:t>
          </a:r>
        </a:p>
        <a:p>
          <a:pPr lvl="0" algn="ctr" defTabSz="8445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план конспекты</a:t>
          </a:r>
        </a:p>
      </dsp:txBody>
      <dsp:txXfrm>
        <a:off x="552" y="2741383"/>
        <a:ext cx="2405992" cy="1202996"/>
      </dsp:txXfrm>
    </dsp:sp>
    <dsp:sp modelId="{16AD3160-35BF-418A-814F-A3179F0030C0}">
      <dsp:nvSpPr>
        <dsp:cNvPr id="0" name=""/>
        <dsp:cNvSpPr/>
      </dsp:nvSpPr>
      <dsp:spPr>
        <a:xfrm>
          <a:off x="2911803" y="274138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Уголок </a:t>
          </a:r>
        </a:p>
        <a:p>
          <a:pPr lvl="0" algn="ctr" defTabSz="8445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err="1" smtClean="0"/>
            <a:t>экспериментиро</a:t>
          </a:r>
          <a:r>
            <a:rPr lang="ru-RU" altLang="ru-RU" sz="1900" kern="1200" dirty="0" smtClean="0"/>
            <a:t>-</a:t>
          </a:r>
        </a:p>
        <a:p>
          <a:pPr lvl="0" algn="ctr" defTabSz="8445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err="1" smtClean="0"/>
            <a:t>вания</a:t>
          </a:r>
          <a:endParaRPr lang="ru-RU" altLang="ru-RU" sz="1900" kern="1200" dirty="0" smtClean="0"/>
        </a:p>
      </dsp:txBody>
      <dsp:txXfrm>
        <a:off x="2911803" y="2741383"/>
        <a:ext cx="2405992" cy="1202996"/>
      </dsp:txXfrm>
    </dsp:sp>
    <dsp:sp modelId="{55DD18E1-6CAE-489E-9521-118A021DF79B}">
      <dsp:nvSpPr>
        <dsp:cNvPr id="0" name=""/>
        <dsp:cNvSpPr/>
      </dsp:nvSpPr>
      <dsp:spPr>
        <a:xfrm>
          <a:off x="5823054" y="274138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Картотека </a:t>
          </a:r>
        </a:p>
        <a:p>
          <a:pPr lvl="0" algn="ctr" defTabSz="8445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kern="1200" dirty="0" smtClean="0"/>
            <a:t>детских </a:t>
          </a:r>
          <a:r>
            <a:rPr lang="ru-RU" altLang="ru-RU" sz="1900" kern="1200" dirty="0" smtClean="0"/>
            <a:t>опытов.</a:t>
          </a:r>
          <a:r>
            <a:rPr kumimoji="0" lang="ru-RU" altLang="ru-RU" sz="1900" b="1" i="1" u="sng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rPr>
            <a:t>.</a:t>
          </a:r>
          <a:endParaRPr kumimoji="0" lang="ru-RU" altLang="ru-RU" sz="1900" b="1" i="1" u="sng" strike="noStrike" kern="1200" cap="none" normalizeH="0" baseline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FFFFFF"/>
              </a:outerShdw>
            </a:effectLst>
            <a:latin typeface="Tahoma" pitchFamily="34" charset="0"/>
            <a:cs typeface="Arial" charset="0"/>
          </a:endParaRPr>
        </a:p>
      </dsp:txBody>
      <dsp:txXfrm>
        <a:off x="5823054" y="2741383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9A832E-B358-4E0E-945A-AC9A744C62DC}" type="datetimeFigureOut">
              <a:rPr lang="ru-RU"/>
              <a:pPr>
                <a:defRPr/>
              </a:pPr>
              <a:t>09.04.2020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123DBD7-C025-4DB7-88D1-B79A6423AB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974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11B609-7BC8-4FC2-9A98-F3B6F27AD05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693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>
            <a:grpSpLocks/>
          </p:cNvGrpSpPr>
          <p:nvPr userDrawn="1"/>
        </p:nvGrpSpPr>
        <p:grpSpPr bwMode="auto">
          <a:xfrm>
            <a:off x="-90488" y="-26988"/>
            <a:ext cx="9299576" cy="8086726"/>
            <a:chOff x="-89897" y="0"/>
            <a:chExt cx="9298389" cy="8086773"/>
          </a:xfrm>
        </p:grpSpPr>
        <p:sp>
          <p:nvSpPr>
            <p:cNvPr id="5" name="Полилиния 7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" name="Полилиния 8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grpSp>
          <p:nvGrpSpPr>
            <p:cNvPr id="7" name="Группа 9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  <p:sp>
              <p:nvSpPr>
                <p:cNvPr id="17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</p:grpSp>
          <p:grpSp>
            <p:nvGrpSpPr>
              <p:cNvPr id="12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  <p:sp>
              <p:nvSpPr>
                <p:cNvPr id="15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</p:grpSp>
          <p:sp>
            <p:nvSpPr>
              <p:cNvPr id="13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8" name="Группа 10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Полилиния 11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10" name="Полилиния 12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</p:grpSp>
      <p:grpSp>
        <p:nvGrpSpPr>
          <p:cNvPr id="18" name="Группа 20"/>
          <p:cNvGrpSpPr>
            <a:grpSpLocks/>
          </p:cNvGrpSpPr>
          <p:nvPr userDrawn="1"/>
        </p:nvGrpSpPr>
        <p:grpSpPr bwMode="auto">
          <a:xfrm rot="4495045">
            <a:off x="7750969" y="2101056"/>
            <a:ext cx="307975" cy="449263"/>
            <a:chOff x="2857488" y="4883951"/>
            <a:chExt cx="571504" cy="903297"/>
          </a:xfrm>
        </p:grpSpPr>
        <p:sp>
          <p:nvSpPr>
            <p:cNvPr id="19" name="Овал 21"/>
            <p:cNvSpPr/>
            <p:nvPr/>
          </p:nvSpPr>
          <p:spPr>
            <a:xfrm>
              <a:off x="2993877" y="4928010"/>
              <a:ext cx="285751" cy="143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0" name="Овал 22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21" name="Прямая соединительная линия 23"/>
            <p:cNvCxnSpPr>
              <a:stCxn id="0" idx="0"/>
              <a:endCxn id="0" idx="4"/>
            </p:cNvCxnSpPr>
            <p:nvPr/>
          </p:nvCxnSpPr>
          <p:spPr>
            <a:xfrm rot="16200000" flipH="1">
              <a:off x="2747293" y="5385860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Овал 24"/>
            <p:cNvSpPr/>
            <p:nvPr/>
          </p:nvSpPr>
          <p:spPr>
            <a:xfrm>
              <a:off x="3061420" y="4879065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3" name="Овал 25"/>
            <p:cNvSpPr/>
            <p:nvPr/>
          </p:nvSpPr>
          <p:spPr>
            <a:xfrm>
              <a:off x="2993265" y="5146415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" name="Овал 26"/>
            <p:cNvSpPr/>
            <p:nvPr/>
          </p:nvSpPr>
          <p:spPr>
            <a:xfrm>
              <a:off x="2920591" y="5280939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5" name="Овал 27"/>
            <p:cNvSpPr/>
            <p:nvPr/>
          </p:nvSpPr>
          <p:spPr>
            <a:xfrm>
              <a:off x="2924608" y="5424258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6" name="Овал 28"/>
            <p:cNvSpPr/>
            <p:nvPr/>
          </p:nvSpPr>
          <p:spPr>
            <a:xfrm>
              <a:off x="2999461" y="5564690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7" name="Овал 29"/>
            <p:cNvSpPr/>
            <p:nvPr/>
          </p:nvSpPr>
          <p:spPr>
            <a:xfrm>
              <a:off x="3209732" y="5147246"/>
              <a:ext cx="73648" cy="734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8" name="Овал 30"/>
            <p:cNvSpPr/>
            <p:nvPr/>
          </p:nvSpPr>
          <p:spPr>
            <a:xfrm>
              <a:off x="3280812" y="5279908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9" name="Овал 31"/>
            <p:cNvSpPr/>
            <p:nvPr/>
          </p:nvSpPr>
          <p:spPr>
            <a:xfrm>
              <a:off x="3285595" y="542014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0" name="Овал 32"/>
            <p:cNvSpPr/>
            <p:nvPr/>
          </p:nvSpPr>
          <p:spPr>
            <a:xfrm>
              <a:off x="3206629" y="5566110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31" name="Группа 33"/>
          <p:cNvGrpSpPr>
            <a:grpSpLocks/>
          </p:cNvGrpSpPr>
          <p:nvPr userDrawn="1"/>
        </p:nvGrpSpPr>
        <p:grpSpPr bwMode="auto">
          <a:xfrm rot="-7840260">
            <a:off x="6442869" y="4836319"/>
            <a:ext cx="307975" cy="449263"/>
            <a:chOff x="2857488" y="4883951"/>
            <a:chExt cx="571504" cy="903297"/>
          </a:xfrm>
        </p:grpSpPr>
        <p:sp>
          <p:nvSpPr>
            <p:cNvPr id="32" name="Овал 34"/>
            <p:cNvSpPr/>
            <p:nvPr/>
          </p:nvSpPr>
          <p:spPr>
            <a:xfrm>
              <a:off x="3015598" y="4928675"/>
              <a:ext cx="285753" cy="14363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3" name="Овал 35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34" name="Прямая соединительная линия 36"/>
            <p:cNvCxnSpPr>
              <a:stCxn id="0" idx="0"/>
              <a:endCxn id="0" idx="4"/>
            </p:cNvCxnSpPr>
            <p:nvPr/>
          </p:nvCxnSpPr>
          <p:spPr>
            <a:xfrm rot="16200000" flipH="1">
              <a:off x="2751536" y="539324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Овал 37"/>
            <p:cNvSpPr/>
            <p:nvPr/>
          </p:nvSpPr>
          <p:spPr>
            <a:xfrm>
              <a:off x="3069493" y="4883135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6" name="Овал 38"/>
            <p:cNvSpPr/>
            <p:nvPr/>
          </p:nvSpPr>
          <p:spPr>
            <a:xfrm>
              <a:off x="3002941" y="5142271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7" name="Овал 39"/>
            <p:cNvSpPr/>
            <p:nvPr/>
          </p:nvSpPr>
          <p:spPr>
            <a:xfrm>
              <a:off x="2936282" y="5287284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8" name="Овал 40"/>
            <p:cNvSpPr/>
            <p:nvPr/>
          </p:nvSpPr>
          <p:spPr>
            <a:xfrm>
              <a:off x="2939958" y="5429579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Овал 41"/>
            <p:cNvSpPr/>
            <p:nvPr/>
          </p:nvSpPr>
          <p:spPr>
            <a:xfrm>
              <a:off x="3004696" y="557264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0" name="Овал 42"/>
            <p:cNvSpPr/>
            <p:nvPr/>
          </p:nvSpPr>
          <p:spPr>
            <a:xfrm>
              <a:off x="3228172" y="5142916"/>
              <a:ext cx="73648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1" name="Овал 43"/>
            <p:cNvSpPr/>
            <p:nvPr/>
          </p:nvSpPr>
          <p:spPr>
            <a:xfrm>
              <a:off x="3291637" y="5284288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2" name="Овал 44"/>
            <p:cNvSpPr/>
            <p:nvPr/>
          </p:nvSpPr>
          <p:spPr>
            <a:xfrm>
              <a:off x="3293392" y="542900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3" name="Овал 45"/>
            <p:cNvSpPr/>
            <p:nvPr/>
          </p:nvSpPr>
          <p:spPr>
            <a:xfrm>
              <a:off x="3225773" y="5573630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44" name="Группа 46"/>
          <p:cNvGrpSpPr/>
          <p:nvPr userDrawn="1"/>
        </p:nvGrpSpPr>
        <p:grpSpPr>
          <a:xfrm rot="16758158">
            <a:off x="1276616" y="130200"/>
            <a:ext cx="307901" cy="450659"/>
            <a:chOff x="2857488" y="4883951"/>
            <a:chExt cx="571504" cy="90329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5" name="Овал 4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6" name="Овал 48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47" name="Прямая соединительная линия 49"/>
            <p:cNvCxnSpPr>
              <a:stCxn id="49" idx="0"/>
              <a:endCxn id="4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Овал 5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9" name="Овал 5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0" name="Овал 5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1" name="Овал 5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2" name="Овал 5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3" name="Овал 5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4" name="Овал 5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5" name="Овал 5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6" name="Овал 5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470" y="5447383"/>
            <a:ext cx="6249293" cy="1362075"/>
          </a:xfrm>
        </p:spPr>
        <p:txBody>
          <a:bodyPr rtlCol="0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260649"/>
            <a:ext cx="6884924" cy="1701152"/>
          </a:xfrm>
        </p:spPr>
        <p:txBody>
          <a:bodyPr rtlCol="0">
            <a:normAutofit/>
          </a:bodyPr>
          <a:lstStyle>
            <a:lvl1pPr>
              <a:defRPr lang="ru-RU" smtClean="0"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>
            <a:grpSpLocks/>
          </p:cNvGrpSpPr>
          <p:nvPr userDrawn="1"/>
        </p:nvGrpSpPr>
        <p:grpSpPr bwMode="auto">
          <a:xfrm>
            <a:off x="-26988" y="-1220788"/>
            <a:ext cx="9182101" cy="10085388"/>
            <a:chOff x="-26242" y="-1220213"/>
            <a:chExt cx="9180633" cy="10084136"/>
          </a:xfrm>
        </p:grpSpPr>
        <p:sp>
          <p:nvSpPr>
            <p:cNvPr id="3" name="Полилиния 5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" name="Полилиния 6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grpSp>
          <p:nvGrpSpPr>
            <p:cNvPr id="5" name="Группа 7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Полилиния 19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18" name="Полилиния 20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6" name="Группа 8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Полилиния 17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16" name="Полилиния 18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7" name="Группа 9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3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  <p:sp>
              <p:nvSpPr>
                <p:cNvPr id="14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</p:grpSp>
          <p:grpSp>
            <p:nvGrpSpPr>
              <p:cNvPr id="9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1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  <p:sp>
              <p:nvSpPr>
                <p:cNvPr id="12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</p:grpSp>
          <p:sp>
            <p:nvSpPr>
              <p:cNvPr id="10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</p:grpSp>
      <p:grpSp>
        <p:nvGrpSpPr>
          <p:cNvPr id="19" name="Группа 21"/>
          <p:cNvGrpSpPr>
            <a:grpSpLocks/>
          </p:cNvGrpSpPr>
          <p:nvPr userDrawn="1"/>
        </p:nvGrpSpPr>
        <p:grpSpPr bwMode="auto">
          <a:xfrm rot="7987570">
            <a:off x="2709069" y="6420644"/>
            <a:ext cx="307975" cy="449263"/>
            <a:chOff x="2857488" y="4883951"/>
            <a:chExt cx="571504" cy="903297"/>
          </a:xfrm>
        </p:grpSpPr>
        <p:sp>
          <p:nvSpPr>
            <p:cNvPr id="20" name="Овал 22"/>
            <p:cNvSpPr/>
            <p:nvPr/>
          </p:nvSpPr>
          <p:spPr>
            <a:xfrm>
              <a:off x="3002917" y="4937565"/>
              <a:ext cx="285753" cy="1436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22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49877" y="5395414"/>
              <a:ext cx="78519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Овал 25"/>
            <p:cNvSpPr/>
            <p:nvPr/>
          </p:nvSpPr>
          <p:spPr>
            <a:xfrm>
              <a:off x="3067407" y="4883671"/>
              <a:ext cx="141403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" name="Овал 26"/>
            <p:cNvSpPr/>
            <p:nvPr/>
          </p:nvSpPr>
          <p:spPr>
            <a:xfrm>
              <a:off x="3002108" y="5143844"/>
              <a:ext cx="70702" cy="734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5" name="Овал 27"/>
            <p:cNvSpPr/>
            <p:nvPr/>
          </p:nvSpPr>
          <p:spPr>
            <a:xfrm>
              <a:off x="2927571" y="5287375"/>
              <a:ext cx="73648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6" name="Овал 28"/>
            <p:cNvSpPr/>
            <p:nvPr/>
          </p:nvSpPr>
          <p:spPr>
            <a:xfrm>
              <a:off x="2927378" y="5431893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7" name="Овал 29"/>
            <p:cNvSpPr/>
            <p:nvPr/>
          </p:nvSpPr>
          <p:spPr>
            <a:xfrm>
              <a:off x="3000651" y="5573316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8" name="Овал 30"/>
            <p:cNvSpPr/>
            <p:nvPr/>
          </p:nvSpPr>
          <p:spPr>
            <a:xfrm>
              <a:off x="3214070" y="5150282"/>
              <a:ext cx="73648" cy="7341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9" name="Овал 31"/>
            <p:cNvSpPr/>
            <p:nvPr/>
          </p:nvSpPr>
          <p:spPr>
            <a:xfrm>
              <a:off x="3286474" y="5287625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0" name="Овал 32"/>
            <p:cNvSpPr/>
            <p:nvPr/>
          </p:nvSpPr>
          <p:spPr>
            <a:xfrm>
              <a:off x="3286415" y="5427631"/>
              <a:ext cx="70702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1" name="Овал 33"/>
            <p:cNvSpPr/>
            <p:nvPr/>
          </p:nvSpPr>
          <p:spPr>
            <a:xfrm>
              <a:off x="3214764" y="5577572"/>
              <a:ext cx="73646" cy="702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32" name="Группа 34"/>
          <p:cNvGrpSpPr>
            <a:grpSpLocks/>
          </p:cNvGrpSpPr>
          <p:nvPr userDrawn="1"/>
        </p:nvGrpSpPr>
        <p:grpSpPr bwMode="auto">
          <a:xfrm rot="-7840260">
            <a:off x="128587" y="6346826"/>
            <a:ext cx="307975" cy="450850"/>
            <a:chOff x="2857488" y="4883951"/>
            <a:chExt cx="571504" cy="903297"/>
          </a:xfrm>
        </p:grpSpPr>
        <p:sp>
          <p:nvSpPr>
            <p:cNvPr id="33" name="Овал 35"/>
            <p:cNvSpPr/>
            <p:nvPr/>
          </p:nvSpPr>
          <p:spPr>
            <a:xfrm>
              <a:off x="3018793" y="4930975"/>
              <a:ext cx="285751" cy="14312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4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35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7716" y="5394777"/>
              <a:ext cx="7856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Овал 38"/>
            <p:cNvSpPr/>
            <p:nvPr/>
          </p:nvSpPr>
          <p:spPr>
            <a:xfrm>
              <a:off x="3070453" y="4883524"/>
              <a:ext cx="141403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7" name="Овал 39"/>
            <p:cNvSpPr/>
            <p:nvPr/>
          </p:nvSpPr>
          <p:spPr>
            <a:xfrm>
              <a:off x="3002940" y="5144544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8" name="Овал 40"/>
            <p:cNvSpPr/>
            <p:nvPr/>
          </p:nvSpPr>
          <p:spPr>
            <a:xfrm>
              <a:off x="2939477" y="5288321"/>
              <a:ext cx="7364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9" name="Овал 41"/>
            <p:cNvSpPr/>
            <p:nvPr/>
          </p:nvSpPr>
          <p:spPr>
            <a:xfrm>
              <a:off x="2944426" y="5431805"/>
              <a:ext cx="73648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0" name="Овал 42"/>
            <p:cNvSpPr/>
            <p:nvPr/>
          </p:nvSpPr>
          <p:spPr>
            <a:xfrm>
              <a:off x="3011084" y="5571955"/>
              <a:ext cx="70702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1" name="Овал 43"/>
            <p:cNvSpPr/>
            <p:nvPr/>
          </p:nvSpPr>
          <p:spPr>
            <a:xfrm>
              <a:off x="3228171" y="5145187"/>
              <a:ext cx="7364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2" name="Овал 44"/>
            <p:cNvSpPr/>
            <p:nvPr/>
          </p:nvSpPr>
          <p:spPr>
            <a:xfrm>
              <a:off x="3288757" y="5288089"/>
              <a:ext cx="70702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3" name="Овал 45"/>
            <p:cNvSpPr/>
            <p:nvPr/>
          </p:nvSpPr>
          <p:spPr>
            <a:xfrm>
              <a:off x="3295625" y="5429159"/>
              <a:ext cx="70702" cy="7315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4" name="Овал 46"/>
            <p:cNvSpPr/>
            <p:nvPr/>
          </p:nvSpPr>
          <p:spPr>
            <a:xfrm>
              <a:off x="3230242" y="5575349"/>
              <a:ext cx="73646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grpSp>
        <p:nvGrpSpPr>
          <p:cNvPr id="45" name="Группа 47"/>
          <p:cNvGrpSpPr>
            <a:grpSpLocks/>
          </p:cNvGrpSpPr>
          <p:nvPr userDrawn="1"/>
        </p:nvGrpSpPr>
        <p:grpSpPr bwMode="auto">
          <a:xfrm rot="4965394">
            <a:off x="8589169" y="103982"/>
            <a:ext cx="306387" cy="450850"/>
            <a:chOff x="2857488" y="4883951"/>
            <a:chExt cx="571504" cy="903297"/>
          </a:xfrm>
        </p:grpSpPr>
        <p:sp>
          <p:nvSpPr>
            <p:cNvPr id="46" name="Овал 48"/>
            <p:cNvSpPr/>
            <p:nvPr/>
          </p:nvSpPr>
          <p:spPr>
            <a:xfrm>
              <a:off x="2993081" y="4940917"/>
              <a:ext cx="287234" cy="1431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47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48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45342" y="5402357"/>
              <a:ext cx="785615" cy="2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Овал 51"/>
            <p:cNvSpPr/>
            <p:nvPr/>
          </p:nvSpPr>
          <p:spPr>
            <a:xfrm>
              <a:off x="3062305" y="4892075"/>
              <a:ext cx="142136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0" name="Овал 52"/>
            <p:cNvSpPr/>
            <p:nvPr/>
          </p:nvSpPr>
          <p:spPr>
            <a:xfrm>
              <a:off x="2998167" y="5154202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1" name="Овал 53"/>
            <p:cNvSpPr/>
            <p:nvPr/>
          </p:nvSpPr>
          <p:spPr>
            <a:xfrm>
              <a:off x="2919677" y="5287767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2" name="Овал 54"/>
            <p:cNvSpPr/>
            <p:nvPr/>
          </p:nvSpPr>
          <p:spPr>
            <a:xfrm>
              <a:off x="2922134" y="5442014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3" name="Овал 55"/>
            <p:cNvSpPr/>
            <p:nvPr/>
          </p:nvSpPr>
          <p:spPr>
            <a:xfrm>
              <a:off x="2998262" y="5580656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4" name="Овал 56"/>
            <p:cNvSpPr/>
            <p:nvPr/>
          </p:nvSpPr>
          <p:spPr>
            <a:xfrm>
              <a:off x="3207902" y="5147567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5" name="Овал 57"/>
            <p:cNvSpPr/>
            <p:nvPr/>
          </p:nvSpPr>
          <p:spPr>
            <a:xfrm>
              <a:off x="3285848" y="5296075"/>
              <a:ext cx="71068" cy="699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6" name="Овал 58"/>
            <p:cNvSpPr/>
            <p:nvPr/>
          </p:nvSpPr>
          <p:spPr>
            <a:xfrm>
              <a:off x="3279865" y="5445964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57" name="Овал 59"/>
            <p:cNvSpPr/>
            <p:nvPr/>
          </p:nvSpPr>
          <p:spPr>
            <a:xfrm>
              <a:off x="3206876" y="5583486"/>
              <a:ext cx="71068" cy="7315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bg1"/>
            </a:gs>
            <a:gs pos="99000">
              <a:schemeClr val="accent3">
                <a:lumMod val="86000"/>
                <a:lumOff val="14000"/>
              </a:schemeClr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Прямоугольник 5"/>
          <p:cNvSpPr>
            <a:spLocks noChangeArrowheads="1"/>
          </p:cNvSpPr>
          <p:nvPr/>
        </p:nvSpPr>
        <p:spPr bwMode="auto">
          <a:xfrm>
            <a:off x="0" y="188913"/>
            <a:ext cx="8964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dirty="0">
                <a:solidFill>
                  <a:srgbClr val="0D79CA"/>
                </a:solidFill>
                <a:latin typeface="Calibri" pitchFamily="34" charset="0"/>
              </a:rPr>
              <a:t>Муниципальное бюджетное  дошкольное образовательное учреждение  детский сад </a:t>
            </a:r>
            <a:r>
              <a:rPr lang="ru-RU" b="1" i="1" dirty="0" err="1">
                <a:solidFill>
                  <a:srgbClr val="0D79CA"/>
                </a:solidFill>
              </a:rPr>
              <a:t>общеразвивающего</a:t>
            </a:r>
            <a:r>
              <a:rPr lang="ru-RU" b="1" i="1" dirty="0">
                <a:solidFill>
                  <a:srgbClr val="0D79CA"/>
                </a:solidFill>
              </a:rPr>
              <a:t> вида №1 «Родничок»</a:t>
            </a:r>
          </a:p>
        </p:txBody>
      </p:sp>
      <p:sp>
        <p:nvSpPr>
          <p:cNvPr id="10242" name="Прямоугольник 6"/>
          <p:cNvSpPr>
            <a:spLocks noChangeArrowheads="1"/>
          </p:cNvSpPr>
          <p:nvPr/>
        </p:nvSpPr>
        <p:spPr bwMode="auto">
          <a:xfrm>
            <a:off x="3924300" y="6488113"/>
            <a:ext cx="28273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1"/>
                </a:solidFill>
                <a:latin typeface="Calibri" pitchFamily="34" charset="0"/>
              </a:rPr>
              <a:t>                 2013 года</a:t>
            </a:r>
          </a:p>
        </p:txBody>
      </p:sp>
      <p:sp>
        <p:nvSpPr>
          <p:cNvPr id="10244" name="Rectangle 11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Познавательно-исследовательская деятельность дошкольников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sz="2000" dirty="0"/>
              <a:t>Воспитатель </a:t>
            </a:r>
            <a:r>
              <a:rPr lang="en-US" sz="2000" dirty="0"/>
              <a:t> I </a:t>
            </a:r>
            <a:r>
              <a:rPr lang="ru-RU" sz="2000" dirty="0"/>
              <a:t>категории </a:t>
            </a:r>
          </a:p>
          <a:p>
            <a:pPr>
              <a:buFont typeface="Wingdings" pitchFamily="2" charset="2"/>
              <a:buNone/>
            </a:pPr>
            <a:r>
              <a:rPr lang="ru-RU" sz="2000" dirty="0" err="1"/>
              <a:t>Ворожбянова</a:t>
            </a:r>
            <a:r>
              <a:rPr lang="ru-RU" sz="2000" dirty="0"/>
              <a:t> Татьяна Ивановна</a:t>
            </a:r>
          </a:p>
        </p:txBody>
      </p:sp>
      <p:pic>
        <p:nvPicPr>
          <p:cNvPr id="9228" name="Picture 12" descr="IMG_305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99125" y="2924175"/>
            <a:ext cx="2736850" cy="360203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9" descr="IMG_30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924175"/>
            <a:ext cx="413543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10" descr="IMG_304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924175"/>
            <a:ext cx="4065588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1"/>
          <p:cNvSpPr>
            <a:spLocks noChangeArrowheads="1"/>
          </p:cNvSpPr>
          <p:nvPr/>
        </p:nvSpPr>
        <p:spPr bwMode="auto">
          <a:xfrm>
            <a:off x="454025" y="1131888"/>
            <a:ext cx="7704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40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84513" y="357166"/>
            <a:ext cx="6059487" cy="1223963"/>
          </a:xfrm>
          <a:solidFill>
            <a:schemeClr val="accent3">
              <a:lumMod val="50000"/>
            </a:schemeClr>
          </a:solidFill>
        </p:spPr>
        <p:txBody>
          <a:bodyPr rtlCol="0" anchorCtr="0">
            <a:normAutofit fontScale="90000"/>
          </a:bodyPr>
          <a:lstStyle/>
          <a:p>
            <a:pPr eaLnBrk="0" hangingPunct="0">
              <a:defRPr/>
            </a:pPr>
            <a:r>
              <a:rPr lang="ru-RU" b="1" kern="1200" spc="300" dirty="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  <a:ea typeface="+mj-ea"/>
                <a:cs typeface="+mj-cs"/>
              </a:rPr>
              <a:t>Опыты с воздухом и водой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95275"/>
            <a:ext cx="7040563" cy="993775"/>
          </a:xfrm>
          <a:noFill/>
        </p:spPr>
        <p:txBody>
          <a:bodyPr rtlCol="0" anchorCtr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000" i="1" kern="1200" spc="300" dirty="0">
                <a:ln w="1143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  <a:ea typeface="+mj-ea"/>
                <a:cs typeface="+mj-cs"/>
              </a:rPr>
              <a:t>        ОПЫТЫ С ПОЧВОЙ</a:t>
            </a:r>
          </a:p>
        </p:txBody>
      </p:sp>
      <p:pic>
        <p:nvPicPr>
          <p:cNvPr id="18435" name="Picture 9" descr="IMG_307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20888"/>
            <a:ext cx="388778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0" descr="IMG_307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59" y="2420938"/>
            <a:ext cx="435101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bg1"/>
            </a:gs>
            <a:gs pos="99000">
              <a:schemeClr val="accent3">
                <a:lumMod val="86000"/>
                <a:lumOff val="14000"/>
              </a:schemeClr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3286125"/>
            <a:ext cx="38163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284538"/>
            <a:ext cx="3887788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Игры с воздухом-невидимкой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Моя перспектива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988840"/>
            <a:ext cx="7920880" cy="3046988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Углублять представления детей о неживой природе.</a:t>
            </a:r>
          </a:p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Учить самостоятельно проводить исследования, добиваться результатов, размышлять, отстаивать свое мнение, обобщать результаты опытов.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0"/>
          <p:cNvSpPr>
            <a:spLocks noChangeArrowheads="1"/>
          </p:cNvSpPr>
          <p:nvPr/>
        </p:nvSpPr>
        <p:spPr bwMode="auto">
          <a:xfrm>
            <a:off x="1403350" y="1412875"/>
            <a:ext cx="5905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Calibri" pitchFamily="34" charset="0"/>
              </a:rPr>
              <a:t>Мои результаты 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Calibri" pitchFamily="34" charset="0"/>
              </a:rPr>
              <a:t>работы</a:t>
            </a:r>
          </a:p>
        </p:txBody>
      </p:sp>
      <p:pic>
        <p:nvPicPr>
          <p:cNvPr id="21506" name="Picture 11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504" y="2089347"/>
            <a:ext cx="2808312" cy="386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/>
          <a:stretch/>
        </p:blipFill>
        <p:spPr bwMode="auto">
          <a:xfrm>
            <a:off x="6300192" y="2089347"/>
            <a:ext cx="2733003" cy="376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3212976"/>
            <a:ext cx="2808312" cy="3519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45453" y="980728"/>
            <a:ext cx="2880319" cy="39838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149841" y="2780928"/>
            <a:ext cx="2952328" cy="40056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226238" y="980728"/>
            <a:ext cx="2844317" cy="401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87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flipH="1">
            <a:off x="0" y="44450"/>
            <a:ext cx="130175" cy="1223963"/>
          </a:xfrm>
          <a:noFill/>
        </p:spPr>
        <p:txBody>
          <a:bodyPr rtlCol="0" anchorCtr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kern="1200" spc="300" dirty="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  <a:ea typeface="+mj-ea"/>
                <a:cs typeface="+mj-cs"/>
              </a:rPr>
              <a:t>        </a:t>
            </a:r>
          </a:p>
        </p:txBody>
      </p:sp>
      <p:pic>
        <p:nvPicPr>
          <p:cNvPr id="23555" name="Picture 2" descr="C:\Users\владимир\Desktop\фото к слайдам\Заставка+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2500" y="4508500"/>
            <a:ext cx="374332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684213" y="2690813"/>
            <a:ext cx="82082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 smtClean="0"/>
              <a:t>СПАСИБО ЗА ВНИМАНИЕ.</a:t>
            </a:r>
            <a:endParaRPr lang="ru-RU" sz="3600" dirty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9" name="Rectangle 1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 anchorCtr="0"/>
          <a:lstStyle/>
          <a:p>
            <a:r>
              <a:rPr lang="ru-RU" dirty="0" smtClean="0"/>
              <a:t>Структура </a:t>
            </a:r>
            <a:r>
              <a:rPr lang="ru-RU" dirty="0"/>
              <a:t>моей работы.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426120" y="170080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9"/>
            <a:ext cx="8136904" cy="52322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МОЯ МОДЕЛЬ ЭКСПЕРИМЕНТИРОВАНИЯ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76872"/>
            <a:ext cx="8928992" cy="435811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Диагностика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Цель и задачи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Учебно-тематические планы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Предметно-развивающая среда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Непосредственно-образовательная деятельность 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Работа с родителями 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Обобщение опыта своей работы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Самообразование </a:t>
            </a:r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Цель моей работы:</a:t>
            </a:r>
            <a:r>
              <a:rPr lang="ru-RU" sz="3200" dirty="0">
                <a:solidFill>
                  <a:srgbClr val="0000FF"/>
                </a:solidFill>
              </a:rPr>
              <a:t/>
            </a:r>
            <a:br>
              <a:rPr lang="ru-RU" sz="3200" dirty="0">
                <a:solidFill>
                  <a:srgbClr val="0000FF"/>
                </a:solidFill>
              </a:rPr>
            </a:br>
            <a:r>
              <a:rPr lang="ru-RU" sz="2400" dirty="0" smtClean="0">
                <a:solidFill>
                  <a:srgbClr val="0000FF"/>
                </a:solidFill>
              </a:rPr>
              <a:t>практическое внедрение детского экспериментирования как средство развития познавательной активности.</a:t>
            </a:r>
            <a:r>
              <a:rPr lang="ru-RU" sz="2400" dirty="0">
                <a:solidFill>
                  <a:srgbClr val="0000FF"/>
                </a:solidFill>
              </a:rPr>
              <a:t/>
            </a:r>
            <a:br>
              <a:rPr lang="ru-RU" sz="2400" dirty="0">
                <a:solidFill>
                  <a:srgbClr val="0000FF"/>
                </a:solidFill>
              </a:rPr>
            </a:br>
            <a:r>
              <a:rPr lang="ru-RU" sz="2400" dirty="0">
                <a:solidFill>
                  <a:srgbClr val="0000FF"/>
                </a:solidFill>
              </a:rPr>
              <a:t/>
            </a:r>
            <a:br>
              <a:rPr lang="ru-RU" sz="2400" dirty="0">
                <a:solidFill>
                  <a:srgbClr val="0000FF"/>
                </a:solidFill>
              </a:rPr>
            </a:br>
            <a:r>
              <a:rPr lang="ru-RU" sz="2400" dirty="0">
                <a:solidFill>
                  <a:srgbClr val="0000FF"/>
                </a:solidFill>
              </a:rPr>
              <a:t/>
            </a:r>
            <a:br>
              <a:rPr lang="ru-RU" sz="2400" dirty="0">
                <a:solidFill>
                  <a:srgbClr val="0000FF"/>
                </a:solidFill>
              </a:rPr>
            </a:b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FF0000"/>
                </a:solidFill>
              </a:rPr>
              <a:t>Задачи моей работы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20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rgbClr val="0000FF"/>
                </a:solidFill>
              </a:rPr>
              <a:t>Развивать собственный познавательный опыт в обобщенном виде с помощью наглядных средств(символов, условных заместителей);</a:t>
            </a: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rgbClr val="0000FF"/>
                </a:solidFill>
              </a:rPr>
              <a:t>Формировать элементарные естественно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ru-RU" sz="2000" dirty="0">
                <a:solidFill>
                  <a:srgbClr val="0000FF"/>
                </a:solidFill>
              </a:rPr>
              <a:t>-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ru-RU" sz="2000" dirty="0">
                <a:solidFill>
                  <a:srgbClr val="0000FF"/>
                </a:solidFill>
              </a:rPr>
              <a:t>научные представления;</a:t>
            </a: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rgbClr val="0000FF"/>
                </a:solidFill>
              </a:rPr>
              <a:t>Расширять перспективы развития </a:t>
            </a:r>
            <a:r>
              <a:rPr lang="ru-RU" sz="2000" dirty="0" err="1">
                <a:solidFill>
                  <a:srgbClr val="0000FF"/>
                </a:solidFill>
              </a:rPr>
              <a:t>поисково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ru-RU" sz="2000" dirty="0">
                <a:solidFill>
                  <a:srgbClr val="0000FF"/>
                </a:solidFill>
              </a:rPr>
              <a:t>-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ru-RU" sz="2000" dirty="0">
                <a:solidFill>
                  <a:srgbClr val="0000FF"/>
                </a:solidFill>
              </a:rPr>
              <a:t>познавательной деятельности детей путем включения их в мыслительное, моделирующие и преобразующие действия;</a:t>
            </a: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rgbClr val="0000FF"/>
                </a:solidFill>
              </a:rPr>
              <a:t>Поддерживать у детей инициативу, сообразительность, пытливость, критичность, самостоятельность.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Arial" charset="0"/>
              </a:rPr>
              <a:t>Диагностика по экспериментированию детей младшего возраста за 1 квартал учебного года</a:t>
            </a:r>
            <a:endParaRPr lang="ru-RU" dirty="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887040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928802"/>
            <a:ext cx="630093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98072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Предметно развивающая среда.</a:t>
            </a:r>
            <a:endParaRPr lang="ru-RU" sz="3600" dirty="0"/>
          </a:p>
        </p:txBody>
      </p:sp>
      <p:pic>
        <p:nvPicPr>
          <p:cNvPr id="6" name="Picture 4" descr="IMG_305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356992"/>
            <a:ext cx="3744913" cy="3265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IMG_305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356992"/>
            <a:ext cx="39909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ма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581128"/>
            <a:ext cx="27146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9" descr="мам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4509120"/>
            <a:ext cx="27241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7" descr="мам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2348880"/>
            <a:ext cx="27336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1340768"/>
            <a:ext cx="56886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Предметно-развивающая среда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20688"/>
            <a:ext cx="2895600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7" descr="IMG_307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708920"/>
            <a:ext cx="5616624" cy="3839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395288" y="1386215"/>
            <a:ext cx="85693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i="1" dirty="0" smtClean="0"/>
              <a:t>Экспериментирование с воздухом, водой и  почвой 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7" descr="IMG_306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620713"/>
            <a:ext cx="38877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IMG_306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620713"/>
            <a:ext cx="40322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10"/>
          <p:cNvSpPr>
            <a:spLocks noChangeArrowheads="1"/>
          </p:cNvSpPr>
          <p:nvPr/>
        </p:nvSpPr>
        <p:spPr bwMode="auto">
          <a:xfrm>
            <a:off x="611188" y="3857625"/>
            <a:ext cx="77771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dirty="0"/>
              <a:t>Познавая окружающий мир, </a:t>
            </a:r>
            <a:r>
              <a:rPr lang="ru-RU" sz="2800" dirty="0" smtClean="0"/>
              <a:t>ребенок стремится </a:t>
            </a:r>
            <a:r>
              <a:rPr lang="ru-RU" sz="2800" dirty="0"/>
              <a:t>не только рассмотреть </a:t>
            </a:r>
            <a:endParaRPr lang="en-US" sz="2800" dirty="0"/>
          </a:p>
          <a:p>
            <a:r>
              <a:rPr lang="ru-RU" sz="2800" dirty="0"/>
              <a:t>предмет, но и потрогать его руками, языком, понюхать, постучать 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023626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TS102023626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1116</TotalTime>
  <Words>244</Words>
  <Application>Microsoft Office PowerPoint</Application>
  <PresentationFormat>Экран (4:3)</PresentationFormat>
  <Paragraphs>56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TS102023626</vt:lpstr>
      <vt:lpstr>Слайд 1</vt:lpstr>
      <vt:lpstr>Структура моей работы.</vt:lpstr>
      <vt:lpstr>Слайд 3</vt:lpstr>
      <vt:lpstr>  Цель моей работы: практическое внедрение детского экспериментирования как средство развития познавательной активности.   </vt:lpstr>
      <vt:lpstr>Слайд 5</vt:lpstr>
      <vt:lpstr>Слайд 6</vt:lpstr>
      <vt:lpstr>Слайд 7</vt:lpstr>
      <vt:lpstr>Слайд 8</vt:lpstr>
      <vt:lpstr>Слайд 9</vt:lpstr>
      <vt:lpstr>Опыты с воздухом и водой </vt:lpstr>
      <vt:lpstr>        ОПЫТЫ С ПОЧВОЙ</vt:lpstr>
      <vt:lpstr> </vt:lpstr>
      <vt:lpstr>Слайд 13</vt:lpstr>
      <vt:lpstr>Слайд 14</vt:lpstr>
      <vt:lpstr>Слайд 15</vt:lpstr>
      <vt:lpstr>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современных педагогических технологий в построении инновационного процесса образования в ДОУ</dc:title>
  <dc:creator>владимир</dc:creator>
  <cp:lastModifiedBy>1</cp:lastModifiedBy>
  <cp:revision>104</cp:revision>
  <dcterms:created xsi:type="dcterms:W3CDTF">2013-08-17T18:21:55Z</dcterms:created>
  <dcterms:modified xsi:type="dcterms:W3CDTF">2020-04-09T19:29:03Z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TC102023626</vt:lpwstr>
  </property>
</Properties>
</file>