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62" r:id="rId4"/>
    <p:sldId id="260" r:id="rId5"/>
    <p:sldId id="265" r:id="rId6"/>
    <p:sldId id="266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1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2" autoAdjust="0"/>
    <p:restoredTop sz="94624" autoAdjust="0"/>
  </p:normalViewPr>
  <p:slideViewPr>
    <p:cSldViewPr>
      <p:cViewPr varScale="1">
        <p:scale>
          <a:sx n="65" d="100"/>
          <a:sy n="65" d="100"/>
        </p:scale>
        <p:origin x="-2652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074420" y="479864"/>
            <a:ext cx="5554980" cy="1962912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074420" y="2466752"/>
            <a:ext cx="5554980" cy="23368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F3351-FDF2-428F-BA07-BBC358D6C008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C3047-4445-4A6E-AAAD-02F9D16683A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91075" y="1885069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867882" y="1793355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F3351-FDF2-428F-BA07-BBC358D6C008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C3047-4445-4A6E-AAAD-02F9D16683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366186"/>
            <a:ext cx="1371600" cy="7802033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7250" y="366188"/>
            <a:ext cx="41719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F3351-FDF2-428F-BA07-BBC358D6C008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C3047-4445-4A6E-AAAD-02F9D16683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F3351-FDF2-428F-BA07-BBC358D6C008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C3047-4445-4A6E-AAAD-02F9D16683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2168" y="-72"/>
            <a:ext cx="514350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794" y="3467100"/>
            <a:ext cx="4800600" cy="3048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33794" y="1422400"/>
            <a:ext cx="4800600" cy="2012949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F3351-FDF2-428F-BA07-BBC358D6C008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C3047-4445-4A6E-AAAD-02F9D16683A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1714500" y="0"/>
            <a:ext cx="5715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29241" y="3752875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806048" y="3661160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670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706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F3351-FDF2-428F-BA07-BBC358D6C008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C3047-4445-4A6E-AAAD-02F9D16683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880448"/>
            <a:ext cx="6172200" cy="1524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9758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9758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F3351-FDF2-428F-BA07-BBC358D6C008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C3047-4445-4A6E-AAAD-02F9D16683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F3351-FDF2-428F-BA07-BBC358D6C008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C3047-4445-4A6E-AAAD-02F9D16683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1238" y="0"/>
            <a:ext cx="6096762" cy="9144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F3351-FDF2-428F-BA07-BBC358D6C008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C3047-4445-4A6E-AAAD-02F9D16683A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89037"/>
            <a:ext cx="2857500" cy="154940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1875952"/>
            <a:ext cx="2857500" cy="931333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" y="2844801"/>
            <a:ext cx="6115050" cy="53234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F3351-FDF2-428F-BA07-BBC358D6C008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C3047-4445-4A6E-AAAD-02F9D16683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5172" y="1422400"/>
            <a:ext cx="2057400" cy="26416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F3351-FDF2-428F-BA07-BBC358D6C008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C3047-4445-4A6E-AAAD-02F9D16683A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500" y="1422400"/>
            <a:ext cx="3429000" cy="6096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28650" y="1524005"/>
            <a:ext cx="3314700" cy="468604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297544" y="1272455"/>
            <a:ext cx="514350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3752750" y="1249048"/>
            <a:ext cx="486918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8650" y="6400800"/>
            <a:ext cx="3314700" cy="1016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611945" y="-1087896"/>
            <a:ext cx="1229165" cy="2185183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26613" y="28137"/>
            <a:ext cx="1276643" cy="2269588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37161" y="1406770"/>
            <a:ext cx="844288" cy="1470165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59655" y="-72"/>
            <a:ext cx="6098345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6706" y="366184"/>
            <a:ext cx="5623560" cy="1524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076706" y="1930400"/>
            <a:ext cx="5623560" cy="64008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2686050" y="8407400"/>
            <a:ext cx="1600200" cy="63500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00F3351-FDF2-428F-BA07-BBC358D6C008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4286250" y="8407400"/>
            <a:ext cx="2171700" cy="63500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6460236" y="8407400"/>
            <a:ext cx="342900" cy="63500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DC3047-4445-4A6E-AAAD-02F9D16683A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6712" y="899592"/>
            <a:ext cx="57606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enuet script" pitchFamily="2" charset="0"/>
              </a:rPr>
              <a:t>Цель </a:t>
            </a:r>
            <a:r>
              <a:rPr lang="ru-RU" sz="2800" dirty="0" smtClean="0">
                <a:solidFill>
                  <a:srgbClr val="002060"/>
                </a:solidFill>
              </a:rPr>
              <a:t>: </a:t>
            </a: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Знакомство с изделиями Городецкого народного промысла</a:t>
            </a:r>
            <a:r>
              <a:rPr lang="ru-RU" sz="2800" dirty="0" smtClean="0">
                <a:solidFill>
                  <a:srgbClr val="002060"/>
                </a:solidFill>
                <a:latin typeface="Menuet script" pitchFamily="2" charset="0"/>
              </a:rPr>
              <a:t>,</a:t>
            </a:r>
          </a:p>
          <a:p>
            <a:endParaRPr lang="ru-RU" sz="2800" dirty="0">
              <a:solidFill>
                <a:srgbClr val="002060"/>
              </a:solidFill>
              <a:latin typeface="Menuet script" pitchFamily="2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Освоение традиционных элементов Городецкой росписи: «розан», «купавка»,</a:t>
            </a:r>
          </a:p>
          <a:p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«ягодка», «листочек».</a:t>
            </a:r>
          </a:p>
        </p:txBody>
      </p:sp>
      <p:pic>
        <p:nvPicPr>
          <p:cNvPr id="3" name="Picture 4" descr="г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64" y="5940152"/>
            <a:ext cx="37084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5" descr="г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6" y="3995936"/>
            <a:ext cx="3887787" cy="18224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9" descr="3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33056" y="3347864"/>
            <a:ext cx="2924944" cy="54526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8720" y="755576"/>
            <a:ext cx="56886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enuet script" pitchFamily="2" charset="0"/>
              </a:rPr>
              <a:t>Задачи:</a:t>
            </a:r>
          </a:p>
          <a:p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- </a:t>
            </a:r>
            <a:r>
              <a:rPr lang="ru-RU" sz="2800" u="sng" dirty="0">
                <a:solidFill>
                  <a:srgbClr val="002060"/>
                </a:solidFill>
                <a:latin typeface="Menuet script" pitchFamily="2" charset="0"/>
              </a:rPr>
              <a:t>Обучающи</a:t>
            </a: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е: </a:t>
            </a:r>
            <a:r>
              <a:rPr lang="ru-RU" sz="2800" dirty="0" smtClean="0">
                <a:solidFill>
                  <a:srgbClr val="002060"/>
                </a:solidFill>
                <a:latin typeface="Menuet script" pitchFamily="2" charset="0"/>
              </a:rPr>
              <a:t>познакомить детей с </a:t>
            </a: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правилами и приёмами Городецкой росписи;</a:t>
            </a:r>
          </a:p>
          <a:p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- </a:t>
            </a:r>
            <a:r>
              <a:rPr lang="ru-RU" sz="2800" u="sng" dirty="0">
                <a:solidFill>
                  <a:srgbClr val="002060"/>
                </a:solidFill>
                <a:latin typeface="Menuet script" pitchFamily="2" charset="0"/>
              </a:rPr>
              <a:t>Развивающи</a:t>
            </a: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е: развить у </a:t>
            </a:r>
            <a:r>
              <a:rPr lang="ru-RU" sz="2800" dirty="0" smtClean="0">
                <a:solidFill>
                  <a:srgbClr val="002060"/>
                </a:solidFill>
                <a:latin typeface="Menuet script" pitchFamily="2" charset="0"/>
              </a:rPr>
              <a:t>воспитыванников </a:t>
            </a: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воображение, художественное и </a:t>
            </a:r>
            <a:r>
              <a:rPr lang="ru-RU" sz="2800" dirty="0" smtClean="0">
                <a:solidFill>
                  <a:srgbClr val="002060"/>
                </a:solidFill>
                <a:latin typeface="Menuet script" pitchFamily="2" charset="0"/>
              </a:rPr>
              <a:t>творческое мышление, </a:t>
            </a: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оригинальность мыслительной деятельности.</a:t>
            </a:r>
          </a:p>
          <a:p>
            <a:r>
              <a:rPr lang="ru-RU" sz="2800" u="sng" dirty="0">
                <a:solidFill>
                  <a:srgbClr val="002060"/>
                </a:solidFill>
                <a:latin typeface="Menuet script" pitchFamily="2" charset="0"/>
              </a:rPr>
              <a:t>- Воспитательные</a:t>
            </a: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: воспитать у учащихся интерес и любовь к народному творчеству. </a:t>
            </a:r>
          </a:p>
        </p:txBody>
      </p:sp>
      <p:pic>
        <p:nvPicPr>
          <p:cNvPr id="3" name="Picture 4" descr="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16016"/>
            <a:ext cx="4221087" cy="380107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3" descr="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8960" y="5004048"/>
            <a:ext cx="3528392" cy="338489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HeroicExtremeLeftFacing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4704" y="611560"/>
            <a:ext cx="6093296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enuet script" pitchFamily="2" charset="0"/>
              </a:rPr>
              <a:t>Элементы Городецкой росписи:</a:t>
            </a:r>
            <a:r>
              <a:rPr lang="ru-RU" sz="2800" dirty="0">
                <a:latin typeface="Menuet script" pitchFamily="2" charset="0"/>
              </a:rPr>
              <a:t/>
            </a:r>
            <a:br>
              <a:rPr lang="ru-RU" sz="2800" dirty="0">
                <a:latin typeface="Menuet script" pitchFamily="2" charset="0"/>
              </a:rPr>
            </a:b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Розан, иначе купавка – самый крупный цветок ;</a:t>
            </a:r>
            <a:br>
              <a:rPr lang="ru-RU" sz="2800" dirty="0">
                <a:solidFill>
                  <a:srgbClr val="002060"/>
                </a:solidFill>
                <a:latin typeface="Menuet script" pitchFamily="2" charset="0"/>
              </a:rPr>
            </a:b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Бутон – малый розан, поменьше розана;</a:t>
            </a:r>
            <a:br>
              <a:rPr lang="ru-RU" sz="2800" dirty="0">
                <a:solidFill>
                  <a:srgbClr val="002060"/>
                </a:solidFill>
                <a:latin typeface="Menuet script" pitchFamily="2" charset="0"/>
              </a:rPr>
            </a:b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Солнышко - розетка - поменьше купавки;</a:t>
            </a:r>
            <a:br>
              <a:rPr lang="ru-RU" sz="2800" dirty="0">
                <a:solidFill>
                  <a:srgbClr val="002060"/>
                </a:solidFill>
                <a:latin typeface="Menuet script" pitchFamily="2" charset="0"/>
              </a:rPr>
            </a:b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Ягодки, яблочки – самые мелкие элементы Городецкого букета</a:t>
            </a:r>
            <a:r>
              <a:rPr lang="ru-RU" sz="2800" dirty="0" smtClean="0">
                <a:solidFill>
                  <a:srgbClr val="002060"/>
                </a:solidFill>
                <a:latin typeface="Menuet script" pitchFamily="2" charset="0"/>
              </a:rPr>
              <a:t>.</a:t>
            </a:r>
          </a:p>
          <a:p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Menuet script" pitchFamily="2" charset="0"/>
              </a:rPr>
            </a:b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Кроме цветов в Городце могут присутствовать птицы и кони, а также сюжетные сценки в интерьере и на </a:t>
            </a:r>
            <a:r>
              <a:rPr lang="ru-RU" sz="2800" dirty="0" smtClean="0">
                <a:solidFill>
                  <a:srgbClr val="002060"/>
                </a:solidFill>
                <a:latin typeface="Menuet script" pitchFamily="2" charset="0"/>
              </a:rPr>
              <a:t>природе.</a:t>
            </a:r>
          </a:p>
          <a:p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Menuet script" pitchFamily="2" charset="0"/>
              </a:rPr>
            </a:br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Цветочная композиция строится по одному простому принципу – от большого цветка к меньшему. Самый маленький элемент замыкает цветочную гирлянду.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G:\ГОРОДЕЦ\111\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800" y="4283968"/>
            <a:ext cx="3767138" cy="374967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36712" y="467544"/>
            <a:ext cx="56886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Menuet script" pitchFamily="2" charset="0"/>
              </a:rPr>
              <a:t>Роспись, которая зародилась в Городце, трудно спутать с какой-нибудь другой — так велико ее своеобразие. Ни одно городецкое изделие не обходится без пышных гирлянд, букетов цветов, напоминающих розы, купавки, ромашки. И хотя городецкие мастера не знали законов перспективы, и их рисунки были плоскими, роспись всегда получалась какой-то удивительно легкой и </a:t>
            </a:r>
            <a:r>
              <a:rPr lang="ru-RU" sz="2800" dirty="0" smtClean="0">
                <a:solidFill>
                  <a:srgbClr val="002060"/>
                </a:solidFill>
                <a:latin typeface="Menuet script" pitchFamily="2" charset="0"/>
              </a:rPr>
              <a:t>прозрачной.</a:t>
            </a:r>
            <a:endParaRPr lang="ru-RU" sz="2800" dirty="0">
              <a:solidFill>
                <a:srgbClr val="002060"/>
              </a:solidFill>
              <a:latin typeface="Menuet script" pitchFamily="2" charset="0"/>
            </a:endParaRPr>
          </a:p>
        </p:txBody>
      </p:sp>
      <p:pic>
        <p:nvPicPr>
          <p:cNvPr id="3" name="Picture 12" descr="G:\ГОРОДЕЦ\111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712" y="6748685"/>
            <a:ext cx="1876822" cy="239531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" name="Picture 9" descr="G:\ГОРОДЕЦ\111\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3056" y="5831632"/>
            <a:ext cx="2482874" cy="3312368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riblet"/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692696" y="950074"/>
            <a:ext cx="616530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Menuet script" pitchFamily="2" charset="0"/>
                <a:ea typeface="Calibri" pitchFamily="34" charset="0"/>
                <a:cs typeface="Times New Roman" pitchFamily="18" charset="0"/>
              </a:rPr>
              <a:t>И в заключении могу сказать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80"/>
                </a:solidFill>
                <a:effectLst/>
                <a:latin typeface="Menuet script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Menuet script" pitchFamily="2" charset="0"/>
                <a:ea typeface="Calibri" pitchFamily="34" charset="0"/>
                <a:cs typeface="Times New Roman" pitchFamily="18" charset="0"/>
              </a:rPr>
              <a:t>у детей развились такие качества, как эстетический вкус, умение узнавать предметы городецких мастеров, умение создавать рисунок, используя цветовые сочетания. Самостоятельно выбирать элементы орнамента при создании композиции.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enuet scrip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Menuet script" pitchFamily="2" charset="0"/>
                <a:ea typeface="Calibri" pitchFamily="34" charset="0"/>
                <a:cs typeface="Times New Roman" pitchFamily="18" charset="0"/>
              </a:rPr>
              <a:t>И всё это помогло нам расширить и углубить знания детей, использовать приобретенные навыки и умения в повседневной жизни и выполнении продуктивной деятельности.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enuet scrip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enuet script" pitchFamily="2" charset="0"/>
              <a:cs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 descr="C:\Users\Морозова\Desktop\роза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6872" y="6156176"/>
            <a:ext cx="2736304" cy="256416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764704" y="327437"/>
            <a:ext cx="609329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2060"/>
                </a:solidFill>
                <a:latin typeface="Menuet script" pitchFamily="2" charset="0"/>
                <a:ea typeface="Times New Roman" pitchFamily="18" charset="0"/>
                <a:cs typeface="Times New Roman" pitchFamily="18" charset="0"/>
              </a:rPr>
              <a:t>А я хочу поделиться  с Вами одним секретом,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enuet script" pitchFamily="2" charset="0"/>
                <a:ea typeface="Times New Roman" pitchFamily="18" charset="0"/>
                <a:cs typeface="Times New Roman" pitchFamily="18" charset="0"/>
              </a:rPr>
              <a:t>секрет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enuet script" pitchFamily="2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enuet script" pitchFamily="2" charset="0"/>
                <a:ea typeface="Times New Roman" pitchFamily="18" charset="0"/>
                <a:cs typeface="Times New Roman" pitchFamily="18" charset="0"/>
              </a:rPr>
              <a:t>ремесленного труда в том и состоит, что рука «умнее» головы. Человек имеет механическую память. Но чтобы это произошло, чтобы кисточка стала «продолжением» вашего пальца, нужно бесстрашно, по-детски, и без ложных комплексов старательно упражняться. Тогда обязательно наступит счастливый момент постижения мастерства! 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enuet script" pitchFamily="2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enuet script" pitchFamily="2" charset="0"/>
                <a:ea typeface="Times New Roman" pitchFamily="18" charset="0"/>
                <a:cs typeface="Times New Roman" pitchFamily="18" charset="0"/>
              </a:rPr>
              <a:t>Например, лично я в течение 3 лет осваивала такие росписи как: Жостовская роспись, Городецкая роспись, Дымковская роспись, Гжельская роспись.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enuet script" pitchFamily="2" charset="0"/>
              <a:cs typeface="Arial" pitchFamily="34" charset="0"/>
            </a:endParaRP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460</TotalTime>
  <Words>261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Морозова</dc:creator>
  <cp:lastModifiedBy>1</cp:lastModifiedBy>
  <cp:revision>55</cp:revision>
  <dcterms:created xsi:type="dcterms:W3CDTF">2013-03-02T14:16:18Z</dcterms:created>
  <dcterms:modified xsi:type="dcterms:W3CDTF">2020-04-09T12:41:08Z</dcterms:modified>
</cp:coreProperties>
</file>