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71" r:id="rId8"/>
    <p:sldId id="267" r:id="rId9"/>
    <p:sldId id="270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09E0A-AEB6-444C-99A7-1580EFD58E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4F7F4-1961-443C-BE7C-1436F2F822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CF846-1850-4454-8B61-C9ECABBF66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FBFA4-E04E-427B-A7BC-9493C74A11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3B3B0-0977-40ED-AD18-A9612F0D3F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DF5FC-183A-4855-9C9D-87273008B2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A0E28-BFCE-4333-971C-6E627DCFDA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A3482-AF3D-41D7-A2EF-995E517DA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2F19-B072-4C2E-85F5-2D05B668EE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DF0E0-D569-4F42-ABDA-23A3F14E55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3021D-2040-41FD-AD7E-926E10189A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B70B7D-EA3A-4595-87D7-7B6555BE339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/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Тема: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552" y="2276872"/>
            <a:ext cx="77048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6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Җыйнак һәм җәенке җөмләләр.</a:t>
            </a:r>
            <a:endParaRPr kumimoji="0" lang="tt-RU" sz="6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6600" b="1" dirty="0">
                <a:solidFill>
                  <a:srgbClr val="FF0000"/>
                </a:solidFill>
              </a:rPr>
              <a:t>Ө</a:t>
            </a:r>
            <a:r>
              <a:rPr lang="tt-RU" sz="6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й эше: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t-RU" dirty="0" smtClean="0">
                <a:solidFill>
                  <a:srgbClr val="002060"/>
                </a:solidFill>
              </a:rPr>
              <a:t>64</a:t>
            </a:r>
            <a:r>
              <a:rPr lang="tt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бит,  </a:t>
            </a:r>
            <a:r>
              <a:rPr lang="tt-RU" dirty="0" smtClean="0">
                <a:solidFill>
                  <a:srgbClr val="002060"/>
                </a:solidFill>
              </a:rPr>
              <a:t>90</a:t>
            </a:r>
            <a:r>
              <a:rPr lang="tt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нчы күнегү</a:t>
            </a:r>
            <a:r>
              <a:rPr lang="tt-RU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 </a:t>
            </a:r>
            <a:endParaRPr lang="tt-RU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tt-RU" dirty="0" smtClean="0">
                <a:solidFill>
                  <a:srgbClr val="002060"/>
                </a:solidFill>
              </a:rPr>
              <a:t>Составит</a:t>
            </a:r>
            <a:r>
              <a:rPr lang="ru-RU" dirty="0" smtClean="0">
                <a:solidFill>
                  <a:srgbClr val="002060"/>
                </a:solidFill>
              </a:rPr>
              <a:t>ь небольшой рассказ по рисункам.</a:t>
            </a:r>
            <a:endParaRPr lang="ru-RU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7" descr="flover_00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5800" y="548680"/>
            <a:ext cx="2108200" cy="249237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4536504"/>
          </a:xfrm>
        </p:spPr>
        <p:txBody>
          <a:bodyPr>
            <a:prstTxWarp prst="textCurveDown">
              <a:avLst/>
            </a:prstTxWarp>
          </a:bodyPr>
          <a:lstStyle/>
          <a:p>
            <a:r>
              <a:rPr lang="ru-RU" sz="7200" b="1" kern="1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Игьтибарыгыз</a:t>
            </a:r>
            <a:r>
              <a:rPr lang="ru-RU" sz="7200" b="1" kern="1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7200" b="1" kern="1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7200" b="1" kern="1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өчен рәхмәт!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143000"/>
          </a:xfrm>
        </p:spPr>
        <p:txBody>
          <a:bodyPr/>
          <a:lstStyle/>
          <a:p>
            <a:r>
              <a:rPr lang="tt-RU" dirty="0" smtClean="0"/>
              <a:t>	</a:t>
            </a:r>
            <a:r>
              <a:rPr lang="tt-RU" sz="6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Ф</a:t>
            </a:r>
            <a:r>
              <a:rPr lang="tt-RU" sz="6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онетик </a:t>
            </a:r>
            <a:r>
              <a:rPr lang="tt-RU" sz="60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зарядка </a:t>
            </a:r>
            <a:endParaRPr lang="ru-RU" sz="60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Поезд бара –дың-дың-дың!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Тәгәрмәчләр –чың-чың-чың!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Поезд тауга менә –пуф-пуф-пуф!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Ничек ардым – уф-уф-уф!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Поезд таудан төшә – дың- дың, чың-чың!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Стан</a:t>
            </a:r>
            <a:r>
              <a:rPr lang="ru-RU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ц</a:t>
            </a:r>
            <a:r>
              <a:rPr lang="tt-RU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иягә җитте – ш-ш,ч-ч!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9024" y="404664"/>
          <a:ext cx="8784976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8497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>
                          <a:solidFill>
                            <a:srgbClr val="7030A0"/>
                          </a:solidFill>
                        </a:rPr>
                        <a:t>Җөмләнең </a:t>
                      </a:r>
                      <a:r>
                        <a:rPr lang="ru-RU" sz="3600" b="1" dirty="0" smtClean="0">
                          <a:solidFill>
                            <a:srgbClr val="7030A0"/>
                          </a:solidFill>
                        </a:rPr>
                        <a:t>баш </a:t>
                      </a:r>
                      <a:r>
                        <a:rPr lang="ru-RU" sz="3600" b="1" dirty="0" err="1" smtClean="0">
                          <a:solidFill>
                            <a:srgbClr val="7030A0"/>
                          </a:solidFill>
                        </a:rPr>
                        <a:t>кисәкләре</a:t>
                      </a:r>
                      <a:endParaRPr lang="en-US" sz="36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rgbClr val="7030A0"/>
                          </a:solidFill>
                        </a:rPr>
                        <a:t>(</a:t>
                      </a:r>
                      <a:r>
                        <a:rPr lang="ru-RU" sz="3600" b="1" dirty="0" smtClean="0">
                          <a:solidFill>
                            <a:srgbClr val="7030A0"/>
                          </a:solidFill>
                        </a:rPr>
                        <a:t>главные члены предложения</a:t>
                      </a:r>
                      <a:r>
                        <a:rPr lang="en-US" sz="3600" b="1" dirty="0" smtClean="0">
                          <a:solidFill>
                            <a:srgbClr val="7030A0"/>
                          </a:solidFill>
                        </a:rPr>
                        <a:t>)</a:t>
                      </a:r>
                      <a:endParaRPr lang="ru-RU" sz="3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3933056"/>
          <a:ext cx="2520280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tt-RU" sz="7200" b="1" dirty="0" smtClean="0">
                          <a:solidFill>
                            <a:srgbClr val="0070C0"/>
                          </a:solidFill>
                        </a:rPr>
                        <a:t>Ия</a:t>
                      </a:r>
                      <a:endParaRPr lang="ru-RU" sz="72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148064" y="4077072"/>
          <a:ext cx="3024336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24336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tt-RU" sz="7200" b="1" dirty="0" smtClean="0">
                          <a:solidFill>
                            <a:srgbClr val="0070C0"/>
                          </a:solidFill>
                        </a:rPr>
                        <a:t>Хәбәр</a:t>
                      </a:r>
                      <a:endParaRPr lang="ru-RU" sz="72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16200000" flipH="1">
            <a:off x="4572000" y="2204864"/>
            <a:ext cx="2088232" cy="19442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483768" y="2204864"/>
            <a:ext cx="2160240" cy="201622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357166"/>
          <a:ext cx="8229600" cy="201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600" b="1" dirty="0" smtClean="0">
                          <a:solidFill>
                            <a:srgbClr val="7030A0"/>
                          </a:solidFill>
                        </a:rPr>
                        <a:t>Җөмләнең иярчен кисәкләре </a:t>
                      </a:r>
                      <a:endParaRPr lang="tt-RU" sz="36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600" b="1" dirty="0" smtClean="0">
                          <a:solidFill>
                            <a:srgbClr val="7030A0"/>
                          </a:solidFill>
                        </a:rPr>
                        <a:t>(второстепенные члены</a:t>
                      </a:r>
                      <a:r>
                        <a:rPr lang="tt-RU" sz="3600" b="1" baseline="0" dirty="0" smtClean="0">
                          <a:solidFill>
                            <a:srgbClr val="7030A0"/>
                          </a:solidFill>
                        </a:rPr>
                        <a:t> предложения</a:t>
                      </a:r>
                      <a:r>
                        <a:rPr lang="tt-RU" sz="3600" b="1" dirty="0" smtClean="0">
                          <a:solidFill>
                            <a:srgbClr val="7030A0"/>
                          </a:solidFill>
                        </a:rPr>
                        <a:t>)</a:t>
                      </a:r>
                      <a:endParaRPr lang="ru-RU" sz="3600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131840" y="3717032"/>
          <a:ext cx="3744416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441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tt-RU" sz="5400" b="1" dirty="0" smtClean="0">
                          <a:solidFill>
                            <a:srgbClr val="0070C0"/>
                          </a:solidFill>
                        </a:rPr>
                        <a:t>Тәмамлык</a:t>
                      </a:r>
                      <a:endParaRPr lang="ru-RU" sz="5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032104" y="3717032"/>
          <a:ext cx="2111896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18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5400" b="1" dirty="0" smtClean="0">
                          <a:solidFill>
                            <a:srgbClr val="0070C0"/>
                          </a:solidFill>
                        </a:rPr>
                        <a:t>Хәл</a:t>
                      </a:r>
                      <a:endParaRPr lang="ru-RU" sz="5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3645024"/>
          <a:ext cx="2952328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5400" b="1" dirty="0" smtClean="0">
                          <a:solidFill>
                            <a:srgbClr val="0070C0"/>
                          </a:solidFill>
                        </a:rPr>
                        <a:t>Аергыч</a:t>
                      </a:r>
                      <a:endParaRPr lang="ru-RU" sz="5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rot="10800000" flipV="1">
            <a:off x="1043608" y="2060848"/>
            <a:ext cx="3312368" cy="19442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384662" y="3032162"/>
            <a:ext cx="1943422" cy="79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355976" y="2060848"/>
            <a:ext cx="4032448" cy="19442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570186"/>
          </a:xfrm>
        </p:spPr>
        <p:txBody>
          <a:bodyPr/>
          <a:lstStyle/>
          <a:p>
            <a:r>
              <a:rPr lang="tt-RU" sz="2400" b="1" dirty="0" smtClean="0">
                <a:solidFill>
                  <a:srgbClr val="FF0000"/>
                </a:solidFill>
              </a:rPr>
              <a:t>Башта 1 баганада язылган җөмләне, аннары  аның каршысында 2 баганада язылган җөмләне укы. Аларның язылышында нинди аерма бар?</a:t>
            </a:r>
            <a:br>
              <a:rPr lang="tt-RU" sz="2400" b="1" dirty="0" smtClean="0">
                <a:solidFill>
                  <a:srgbClr val="FF0000"/>
                </a:solidFill>
              </a:rPr>
            </a:br>
            <a:r>
              <a:rPr lang="tt-RU" sz="2400" b="1" dirty="0" smtClean="0">
                <a:solidFill>
                  <a:srgbClr val="FF0000"/>
                </a:solidFill>
              </a:rPr>
              <a:t>(Сравните 2 столбика. Чем они  отличаются?)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988840"/>
          <a:ext cx="6768752" cy="432912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84376"/>
                <a:gridCol w="3384376"/>
              </a:tblGrid>
              <a:tr h="380826">
                <a:tc>
                  <a:txBody>
                    <a:bodyPr/>
                    <a:lstStyle/>
                    <a:p>
                      <a:r>
                        <a:rPr lang="tt-RU" sz="2400" b="0" dirty="0" smtClean="0">
                          <a:solidFill>
                            <a:srgbClr val="FF33CC"/>
                          </a:solidFill>
                        </a:rPr>
                        <a:t>Яз җитте.</a:t>
                      </a:r>
                      <a:endParaRPr lang="ru-RU" sz="2400" b="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b="0" dirty="0" smtClean="0">
                          <a:solidFill>
                            <a:srgbClr val="0000FF"/>
                          </a:solidFill>
                        </a:rPr>
                        <a:t>Ям</a:t>
                      </a:r>
                      <a:r>
                        <a:rPr lang="ru-RU" sz="2400" b="0" dirty="0" err="1" smtClean="0">
                          <a:solidFill>
                            <a:srgbClr val="0000FF"/>
                          </a:solidFill>
                        </a:rPr>
                        <a:t>ь</a:t>
                      </a:r>
                      <a:r>
                        <a:rPr lang="tt-RU" sz="2400" b="0" dirty="0" smtClean="0">
                          <a:solidFill>
                            <a:srgbClr val="0000FF"/>
                          </a:solidFill>
                        </a:rPr>
                        <a:t>ле</a:t>
                      </a:r>
                      <a:r>
                        <a:rPr lang="tt-RU" sz="2400" b="0" baseline="0" dirty="0" smtClean="0">
                          <a:solidFill>
                            <a:srgbClr val="0000FF"/>
                          </a:solidFill>
                        </a:rPr>
                        <a:t> яз җитте.</a:t>
                      </a:r>
                      <a:endParaRPr lang="ru-RU" sz="2400" b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01521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FF33CC"/>
                          </a:solidFill>
                        </a:rPr>
                        <a:t>Кошлар кайтты.</a:t>
                      </a:r>
                      <a:endParaRPr lang="ru-RU" sz="240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0000FF"/>
                          </a:solidFill>
                        </a:rPr>
                        <a:t>Җылы яктан кошлар кайтты.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01521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FF33CC"/>
                          </a:solidFill>
                        </a:rPr>
                        <a:t>Гөрләвекләр</a:t>
                      </a:r>
                      <a:r>
                        <a:rPr lang="tt-RU" sz="2400" baseline="0" dirty="0" smtClean="0">
                          <a:solidFill>
                            <a:srgbClr val="FF33CC"/>
                          </a:solidFill>
                        </a:rPr>
                        <a:t> ага.</a:t>
                      </a:r>
                      <a:endParaRPr lang="ru-RU" sz="240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0000FF"/>
                          </a:solidFill>
                        </a:rPr>
                        <a:t>Урамнарда гөрләвекләр ага.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01521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FF33CC"/>
                          </a:solidFill>
                        </a:rPr>
                        <a:t>Тургай сайрый.</a:t>
                      </a:r>
                      <a:endParaRPr lang="ru-RU" sz="240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0000FF"/>
                          </a:solidFill>
                        </a:rPr>
                        <a:t>Һавада тургай</a:t>
                      </a:r>
                      <a:r>
                        <a:rPr lang="tt-RU" sz="2400" baseline="0" dirty="0" smtClean="0">
                          <a:solidFill>
                            <a:srgbClr val="0000FF"/>
                          </a:solidFill>
                        </a:rPr>
                        <a:t> сайрый.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01521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FF33CC"/>
                          </a:solidFill>
                        </a:rPr>
                        <a:t>Яңгыр ява.</a:t>
                      </a:r>
                      <a:endParaRPr lang="ru-RU" sz="240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0000FF"/>
                          </a:solidFill>
                        </a:rPr>
                        <a:t>Җылы яңгыр ява.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01521"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FF33CC"/>
                          </a:solidFill>
                        </a:rPr>
                        <a:t>Көннәр озыная.</a:t>
                      </a:r>
                      <a:endParaRPr lang="ru-RU" sz="2400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400" dirty="0" smtClean="0">
                          <a:solidFill>
                            <a:srgbClr val="0000FF"/>
                          </a:solidFill>
                        </a:rPr>
                        <a:t>Язын көннәр озыная.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6600" b="1" dirty="0" smtClean="0">
                <a:solidFill>
                  <a:srgbClr val="00B050"/>
                </a:solidFill>
              </a:rPr>
              <a:t>Кагыйдә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r>
              <a:rPr lang="ru-RU" sz="3600" b="1" u="sng" dirty="0" smtClean="0">
                <a:latin typeface="Comic Sans MS" pitchFamily="66" charset="0"/>
              </a:rPr>
              <a:t>Нераспространенное предложение </a:t>
            </a:r>
            <a:r>
              <a:rPr lang="ru-RU" sz="3600" dirty="0" smtClean="0">
                <a:latin typeface="Comic Sans MS" pitchFamily="66" charset="0"/>
              </a:rPr>
              <a:t>состоит только из главных членов предложения.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tt-RU" sz="3600" dirty="0" smtClean="0">
                <a:solidFill>
                  <a:srgbClr val="0000FF"/>
                </a:solidFill>
              </a:rPr>
              <a:t>Баш </a:t>
            </a:r>
            <a:r>
              <a:rPr lang="tt-RU" sz="3600" dirty="0" smtClean="0">
                <a:solidFill>
                  <a:srgbClr val="0000FF"/>
                </a:solidFill>
              </a:rPr>
              <a:t>кисәкләрдән (ия һәм хәбәрдән) генә торган җөмлә </a:t>
            </a:r>
            <a:r>
              <a:rPr lang="tt-RU" sz="3600" dirty="0" smtClean="0">
                <a:solidFill>
                  <a:srgbClr val="FF33CC"/>
                </a:solidFill>
              </a:rPr>
              <a:t>җыйнак җөмлә </a:t>
            </a:r>
            <a:r>
              <a:rPr lang="tt-RU" sz="36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(</a:t>
            </a:r>
            <a:r>
              <a:rPr lang="tt-RU" sz="36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нераспространенное)</a:t>
            </a:r>
            <a:r>
              <a:rPr lang="tt-RU" sz="36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tt-RU" sz="3600" dirty="0" smtClean="0">
                <a:solidFill>
                  <a:srgbClr val="00B0F0"/>
                </a:solidFill>
              </a:rPr>
              <a:t> </a:t>
            </a:r>
            <a:r>
              <a:rPr lang="tt-RU" sz="3600" dirty="0" smtClean="0">
                <a:solidFill>
                  <a:srgbClr val="0000FF"/>
                </a:solidFill>
              </a:rPr>
              <a:t>дип атала</a:t>
            </a:r>
            <a:r>
              <a:rPr lang="tt-RU" sz="3600" dirty="0" smtClean="0">
                <a:solidFill>
                  <a:srgbClr val="0000FF"/>
                </a:solidFill>
              </a:rPr>
              <a:t>.</a:t>
            </a:r>
            <a:r>
              <a:rPr lang="ru-RU" sz="3600" b="1" u="sng" dirty="0" smtClean="0">
                <a:latin typeface="Comic Sans MS" pitchFamily="66" charset="0"/>
              </a:rPr>
              <a:t> 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latin typeface="Comic Sans MS" pitchFamily="66" charset="0"/>
              </a:rPr>
              <a:t>Распространенное предложение </a:t>
            </a:r>
            <a:r>
              <a:rPr lang="ru-RU" dirty="0" smtClean="0">
                <a:latin typeface="Comic Sans MS" pitchFamily="66" charset="0"/>
              </a:rPr>
              <a:t>имеет главные и второстепенные члены предложения.</a:t>
            </a:r>
            <a:endParaRPr lang="tt-RU" dirty="0" smtClean="0">
              <a:solidFill>
                <a:srgbClr val="0000FF"/>
              </a:solidFill>
            </a:endParaRPr>
          </a:p>
          <a:p>
            <a:r>
              <a:rPr lang="tt-RU" dirty="0" smtClean="0">
                <a:solidFill>
                  <a:srgbClr val="0000FF"/>
                </a:solidFill>
              </a:rPr>
              <a:t>Баш һәм иярчен кисәкләрдән торган җөмлә </a:t>
            </a:r>
            <a:r>
              <a:rPr lang="tt-RU" dirty="0" smtClean="0">
                <a:solidFill>
                  <a:srgbClr val="FF33CC"/>
                </a:solidFill>
              </a:rPr>
              <a:t>җәенке җөмлә </a:t>
            </a:r>
            <a:r>
              <a:rPr lang="tt-RU" b="1" dirty="0" smtClean="0">
                <a:solidFill>
                  <a:srgbClr val="00B0F0"/>
                </a:solidFill>
              </a:rPr>
              <a:t>(распространенное) </a:t>
            </a:r>
            <a:r>
              <a:rPr lang="tt-RU" dirty="0" smtClean="0">
                <a:solidFill>
                  <a:srgbClr val="0000FF"/>
                </a:solidFill>
              </a:rPr>
              <a:t>дип атала.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/>
          <a:lstStyle/>
          <a:p>
            <a:r>
              <a:rPr lang="tt-RU" sz="3600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/>
            </a:r>
            <a:br>
              <a:rPr lang="tt-RU" sz="3600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</a:br>
            <a:r>
              <a:rPr lang="tt-RU" sz="36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Дәфтәрдә эш ()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2348880"/>
            <a:ext cx="8461448" cy="3816424"/>
          </a:xfrm>
        </p:spPr>
        <p:txBody>
          <a:bodyPr/>
          <a:lstStyle/>
          <a:p>
            <a:pPr algn="ctr">
              <a:buNone/>
            </a:pPr>
            <a:r>
              <a:rPr lang="tt-RU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Тугызынчы </a:t>
            </a:r>
            <a:r>
              <a:rPr lang="tt-RU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апрел</a:t>
            </a:r>
            <a:r>
              <a:rPr lang="ru-RU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ь</a:t>
            </a:r>
            <a:br>
              <a:rPr lang="ru-RU" i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</a:br>
            <a:r>
              <a:rPr lang="ru-RU" i="1" dirty="0" err="1" smtClean="0">
                <a:solidFill>
                  <a:srgbClr val="0000FF"/>
                </a:solidFill>
              </a:rPr>
              <a:t>Сыйныф</a:t>
            </a:r>
            <a:r>
              <a:rPr lang="ru-RU" i="1" dirty="0" smtClean="0">
                <a:solidFill>
                  <a:srgbClr val="0000FF"/>
                </a:solidFill>
              </a:rPr>
              <a:t> </a:t>
            </a:r>
            <a:r>
              <a:rPr lang="ru-RU" i="1" dirty="0" err="1" smtClean="0">
                <a:solidFill>
                  <a:srgbClr val="0000FF"/>
                </a:solidFill>
              </a:rPr>
              <a:t>эше</a:t>
            </a:r>
            <a:r>
              <a:rPr lang="ru-RU" i="1" dirty="0" smtClean="0">
                <a:solidFill>
                  <a:srgbClr val="0000FF"/>
                </a:solidFill>
              </a:rPr>
              <a:t/>
            </a:r>
            <a:br>
              <a:rPr lang="ru-RU" i="1" dirty="0" smtClean="0">
                <a:solidFill>
                  <a:srgbClr val="0000FF"/>
                </a:solidFill>
              </a:rPr>
            </a:br>
            <a:r>
              <a:rPr lang="ru-RU" i="1" dirty="0" smtClean="0">
                <a:solidFill>
                  <a:schemeClr val="accent2"/>
                </a:solidFill>
              </a:rPr>
              <a:t>88 </a:t>
            </a:r>
            <a:r>
              <a:rPr lang="ru-RU" i="1" dirty="0" err="1" smtClean="0">
                <a:solidFill>
                  <a:schemeClr val="accent2"/>
                </a:solidFill>
              </a:rPr>
              <a:t>нче</a:t>
            </a:r>
            <a:r>
              <a:rPr lang="ru-RU" i="1" dirty="0" smtClean="0">
                <a:solidFill>
                  <a:schemeClr val="accent2"/>
                </a:solidFill>
              </a:rPr>
              <a:t> </a:t>
            </a:r>
            <a:r>
              <a:rPr lang="ru-RU" i="1" dirty="0" err="1" smtClean="0">
                <a:solidFill>
                  <a:schemeClr val="accent2"/>
                </a:solidFill>
              </a:rPr>
              <a:t>күнегү</a:t>
            </a:r>
            <a:endParaRPr lang="ru-RU" i="1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tt-RU" dirty="0" smtClean="0"/>
              <a:t>Выпишите </a:t>
            </a:r>
            <a:r>
              <a:rPr lang="tt-RU" dirty="0" smtClean="0"/>
              <a:t>из </a:t>
            </a:r>
            <a:r>
              <a:rPr lang="tt-RU" dirty="0" smtClean="0"/>
              <a:t>предло</a:t>
            </a:r>
            <a:r>
              <a:rPr lang="ru-RU" dirty="0" err="1" smtClean="0"/>
              <a:t>жений</a:t>
            </a:r>
            <a:r>
              <a:rPr lang="ru-RU" dirty="0" smtClean="0"/>
              <a:t> только главные члены.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89 </a:t>
            </a:r>
            <a:r>
              <a:rPr lang="ru-RU" i="1" dirty="0" err="1" smtClean="0">
                <a:solidFill>
                  <a:schemeClr val="accent2"/>
                </a:solidFill>
              </a:rPr>
              <a:t>нчы</a:t>
            </a:r>
            <a:r>
              <a:rPr lang="ru-RU" i="1" dirty="0" smtClean="0">
                <a:solidFill>
                  <a:schemeClr val="accent2"/>
                </a:solidFill>
              </a:rPr>
              <a:t> </a:t>
            </a:r>
            <a:r>
              <a:rPr lang="ru-RU" i="1" dirty="0" err="1" smtClean="0">
                <a:solidFill>
                  <a:schemeClr val="accent2"/>
                </a:solidFill>
              </a:rPr>
              <a:t>күнегү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Из нераспространённых предложений составь распространённые предложения.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44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0044</Template>
  <TotalTime>169</TotalTime>
  <Words>193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0044</vt:lpstr>
      <vt:lpstr>Тема:</vt:lpstr>
      <vt:lpstr> Фонетик зарядка </vt:lpstr>
      <vt:lpstr>Слайд 3</vt:lpstr>
      <vt:lpstr>Слайд 4</vt:lpstr>
      <vt:lpstr>Башта 1 баганада язылган җөмләне, аннары  аның каршысында 2 баганада язылган җөмләне укы. Аларның язылышында нинди аерма бар? (Сравните 2 столбика. Чем они  отличаются?)</vt:lpstr>
      <vt:lpstr>Кагыйдә</vt:lpstr>
      <vt:lpstr>Слайд 7</vt:lpstr>
      <vt:lpstr> Дәфтәрдә эш () </vt:lpstr>
      <vt:lpstr>89 нчы күнегү</vt:lpstr>
      <vt:lpstr>Өй эше: </vt:lpstr>
      <vt:lpstr>Игьтибарыгыз өчен рәхмәт!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эльмир</dc:creator>
  <cp:lastModifiedBy>Люция</cp:lastModifiedBy>
  <cp:revision>17</cp:revision>
  <dcterms:created xsi:type="dcterms:W3CDTF">2011-03-10T15:30:22Z</dcterms:created>
  <dcterms:modified xsi:type="dcterms:W3CDTF">2020-04-09T11:27:14Z</dcterms:modified>
</cp:coreProperties>
</file>