
<file path=[Content_Types].xml><?xml version="1.0" encoding="utf-8"?>
<Types xmlns="http://schemas.openxmlformats.org/package/2006/content-types">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
  </p:notesMasterIdLst>
  <p:sldIdLst>
    <p:sldId id="256" r:id="rId2"/>
    <p:sldId id="257" r:id="rId3"/>
    <p:sldId id="258" r:id="rId4"/>
    <p:sldId id="276" r:id="rId5"/>
    <p:sldId id="259" r:id="rId6"/>
    <p:sldId id="261" r:id="rId7"/>
    <p:sldId id="260" r:id="rId8"/>
    <p:sldId id="262" r:id="rId9"/>
    <p:sldId id="265" r:id="rId10"/>
    <p:sldId id="273" r:id="rId11"/>
    <p:sldId id="264" r:id="rId12"/>
    <p:sldId id="263" r:id="rId13"/>
    <p:sldId id="266" r:id="rId14"/>
    <p:sldId id="278" r:id="rId15"/>
    <p:sldId id="267" r:id="rId16"/>
    <p:sldId id="268" r:id="rId17"/>
    <p:sldId id="272" r:id="rId18"/>
    <p:sldId id="269" r:id="rId19"/>
    <p:sldId id="270" r:id="rId20"/>
    <p:sldId id="271" r:id="rId21"/>
    <p:sldId id="277" r:id="rId22"/>
    <p:sldId id="274" r:id="rId23"/>
    <p:sldId id="275"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4615" autoAdjust="0"/>
    <p:restoredTop sz="99628" autoAdjust="0"/>
  </p:normalViewPr>
  <p:slideViewPr>
    <p:cSldViewPr>
      <p:cViewPr>
        <p:scale>
          <a:sx n="110" d="100"/>
          <a:sy n="110" d="100"/>
        </p:scale>
        <p:origin x="-54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21F016-174C-4A1A-8318-38A57455BD9F}" type="datetimeFigureOut">
              <a:rPr lang="ru-RU" smtClean="0"/>
              <a:t>04.12.2018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69FADB-A6CF-4559-A5EE-74C51BD301DB}" type="slidenum">
              <a:rPr lang="ru-RU" smtClean="0"/>
              <a:t>‹#›</a:t>
            </a:fld>
            <a:endParaRPr lang="ru-RU"/>
          </a:p>
        </p:txBody>
      </p:sp>
    </p:spTree>
    <p:extLst>
      <p:ext uri="{BB962C8B-B14F-4D97-AF65-F5344CB8AC3E}">
        <p14:creationId xmlns:p14="http://schemas.microsoft.com/office/powerpoint/2010/main" val="3430162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F69FADB-A6CF-4559-A5EE-74C51BD301DB}" type="slidenum">
              <a:rPr lang="ru-RU" smtClean="0"/>
              <a:t>1</a:t>
            </a:fld>
            <a:endParaRPr lang="ru-RU"/>
          </a:p>
        </p:txBody>
      </p:sp>
    </p:spTree>
    <p:extLst>
      <p:ext uri="{BB962C8B-B14F-4D97-AF65-F5344CB8AC3E}">
        <p14:creationId xmlns:p14="http://schemas.microsoft.com/office/powerpoint/2010/main" val="3843363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F69FADB-A6CF-4559-A5EE-74C51BD301DB}" type="slidenum">
              <a:rPr lang="ru-RU" smtClean="0"/>
              <a:t>2</a:t>
            </a:fld>
            <a:endParaRPr lang="ru-RU"/>
          </a:p>
        </p:txBody>
      </p:sp>
    </p:spTree>
    <p:extLst>
      <p:ext uri="{BB962C8B-B14F-4D97-AF65-F5344CB8AC3E}">
        <p14:creationId xmlns:p14="http://schemas.microsoft.com/office/powerpoint/2010/main" val="3795655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F69FADB-A6CF-4559-A5EE-74C51BD301DB}" type="slidenum">
              <a:rPr lang="ru-RU" smtClean="0"/>
              <a:t>3</a:t>
            </a:fld>
            <a:endParaRPr lang="ru-RU"/>
          </a:p>
        </p:txBody>
      </p:sp>
    </p:spTree>
    <p:extLst>
      <p:ext uri="{BB962C8B-B14F-4D97-AF65-F5344CB8AC3E}">
        <p14:creationId xmlns:p14="http://schemas.microsoft.com/office/powerpoint/2010/main" val="2594688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04.12.2018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B106E36-FD25-4E2D-B0AA-010F637433A0}" type="datetimeFigureOut">
              <a:rPr lang="ru-RU" smtClean="0"/>
              <a:pPr/>
              <a:t>04.12.2018</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25C68B6-61C2-468F-89AB-4B9F7531AA68}"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2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980728"/>
            <a:ext cx="7772400" cy="4143404"/>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sz="2800" dirty="0" smtClean="0"/>
              <a:t/>
            </a:r>
            <a:br>
              <a:rPr lang="ru-RU" sz="2800" dirty="0" smtClean="0"/>
            </a:br>
            <a:r>
              <a:rPr lang="ru-RU" sz="4000" dirty="0" smtClean="0"/>
              <a:t> </a:t>
            </a:r>
            <a:r>
              <a:rPr lang="ru-RU" sz="4000" dirty="0" smtClean="0">
                <a:solidFill>
                  <a:srgbClr val="FFFF00"/>
                </a:solidFill>
              </a:rPr>
              <a:t>Предметно-пространственная развивающая  среда  в средней группе </a:t>
            </a:r>
            <a:br>
              <a:rPr lang="ru-RU" sz="4000" dirty="0" smtClean="0">
                <a:solidFill>
                  <a:srgbClr val="FFFF00"/>
                </a:solidFill>
              </a:rPr>
            </a:br>
            <a:r>
              <a:rPr lang="ru-RU" sz="4000" dirty="0" smtClean="0"/>
              <a:t/>
            </a:r>
            <a:br>
              <a:rPr lang="ru-RU" sz="4000" dirty="0" smtClean="0"/>
            </a:br>
            <a:r>
              <a:rPr lang="ru-RU" sz="2800" dirty="0" smtClean="0"/>
              <a:t> </a:t>
            </a:r>
            <a:r>
              <a:rPr lang="ru-RU" sz="2700" b="1" dirty="0" smtClean="0">
                <a:solidFill>
                  <a:srgbClr val="7030A0"/>
                </a:solidFill>
              </a:rPr>
              <a:t>МКДОУ «</a:t>
            </a:r>
            <a:r>
              <a:rPr lang="ru-RU" sz="2700" b="1" dirty="0" err="1" smtClean="0">
                <a:solidFill>
                  <a:srgbClr val="7030A0"/>
                </a:solidFill>
              </a:rPr>
              <a:t>Нижнедевицкий</a:t>
            </a:r>
            <a:r>
              <a:rPr lang="ru-RU" sz="2700" b="1" dirty="0" smtClean="0">
                <a:solidFill>
                  <a:srgbClr val="7030A0"/>
                </a:solidFill>
              </a:rPr>
              <a:t> детский сад общеразвивающего вида» </a:t>
            </a:r>
            <a:br>
              <a:rPr lang="ru-RU" sz="2700" b="1" dirty="0" smtClean="0">
                <a:solidFill>
                  <a:srgbClr val="7030A0"/>
                </a:solidFill>
              </a:rPr>
            </a:br>
            <a:r>
              <a:rPr lang="ru-RU" sz="2700" b="1" dirty="0" smtClean="0">
                <a:solidFill>
                  <a:srgbClr val="7030A0"/>
                </a:solidFill>
              </a:rPr>
              <a:t/>
            </a:r>
            <a:br>
              <a:rPr lang="ru-RU" sz="2700" b="1" dirty="0" smtClean="0">
                <a:solidFill>
                  <a:srgbClr val="7030A0"/>
                </a:solidFill>
              </a:rPr>
            </a:br>
            <a:r>
              <a:rPr lang="ru-RU" sz="2700" b="1" i="1" dirty="0" smtClean="0">
                <a:solidFill>
                  <a:srgbClr val="7030A0"/>
                </a:solidFill>
              </a:rPr>
              <a:t>Воспитатель средней группы: Соловьёва Ю.М.</a:t>
            </a:r>
            <a:endParaRPr lang="ru-RU" sz="2700" b="1" i="1" dirty="0">
              <a:solidFill>
                <a:srgbClr val="7030A0"/>
              </a:solidFill>
            </a:endParaRPr>
          </a:p>
        </p:txBody>
      </p:sp>
      <p:sp>
        <p:nvSpPr>
          <p:cNvPr id="3" name="Подзаголовок 2"/>
          <p:cNvSpPr>
            <a:spLocks noGrp="1"/>
          </p:cNvSpPr>
          <p:nvPr>
            <p:ph type="subTitle" idx="1"/>
          </p:nvPr>
        </p:nvSpPr>
        <p:spPr>
          <a:xfrm>
            <a:off x="1371600" y="4714884"/>
            <a:ext cx="6400800" cy="923916"/>
          </a:xfrm>
        </p:spPr>
        <p:txBody>
          <a:bodyPr>
            <a:normAutofit/>
          </a:bodyPr>
          <a:lstStyle/>
          <a:p>
            <a:endParaRPr lang="ru-RU"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75856" y="2348880"/>
            <a:ext cx="2588418" cy="3451225"/>
          </a:xfrm>
        </p:spPr>
      </p:pic>
      <p:sp>
        <p:nvSpPr>
          <p:cNvPr id="3" name="Заголовок 2"/>
          <p:cNvSpPr>
            <a:spLocks noGrp="1"/>
          </p:cNvSpPr>
          <p:nvPr>
            <p:ph type="title"/>
          </p:nvPr>
        </p:nvSpPr>
        <p:spPr/>
        <p:txBody>
          <a:bodyPr>
            <a:normAutofit fontScale="90000"/>
          </a:bodyPr>
          <a:lstStyle/>
          <a:p>
            <a:r>
              <a:rPr lang="ru-RU" dirty="0">
                <a:solidFill>
                  <a:srgbClr val="FF99FF"/>
                </a:solidFill>
              </a:rPr>
              <a:t>Уголок патриотического </a:t>
            </a:r>
            <a:r>
              <a:rPr lang="ru-RU" dirty="0" smtClean="0">
                <a:solidFill>
                  <a:srgbClr val="FF99FF"/>
                </a:solidFill>
              </a:rPr>
              <a:t>развития</a:t>
            </a:r>
            <a:r>
              <a:rPr lang="ru-RU" dirty="0" smtClean="0"/>
              <a:t> </a:t>
            </a:r>
            <a:r>
              <a:rPr lang="ru-RU" sz="2200" dirty="0">
                <a:solidFill>
                  <a:schemeClr val="tx2"/>
                </a:solidFill>
              </a:rPr>
              <a:t>Если не мы, то кто же, детям нашим поможет. Россию любить и знать! Как важно не опоздать…</a:t>
            </a:r>
          </a:p>
        </p:txBody>
      </p:sp>
    </p:spTree>
    <p:extLst>
      <p:ext uri="{BB962C8B-B14F-4D97-AF65-F5344CB8AC3E}">
        <p14:creationId xmlns:p14="http://schemas.microsoft.com/office/powerpoint/2010/main" val="32972849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1560" y="2636912"/>
            <a:ext cx="4601633" cy="3451225"/>
          </a:xfrm>
        </p:spPr>
      </p:pic>
      <p:sp>
        <p:nvSpPr>
          <p:cNvPr id="3" name="Заголовок 2"/>
          <p:cNvSpPr>
            <a:spLocks noGrp="1"/>
          </p:cNvSpPr>
          <p:nvPr>
            <p:ph type="title"/>
          </p:nvPr>
        </p:nvSpPr>
        <p:spPr>
          <a:xfrm>
            <a:off x="457200" y="338328"/>
            <a:ext cx="8229600" cy="2010552"/>
          </a:xfrm>
        </p:spPr>
        <p:txBody>
          <a:bodyPr>
            <a:normAutofit fontScale="90000"/>
          </a:bodyPr>
          <a:lstStyle/>
          <a:p>
            <a:r>
              <a:rPr lang="ru-RU" dirty="0" smtClean="0">
                <a:solidFill>
                  <a:srgbClr val="FF99FF"/>
                </a:solidFill>
              </a:rPr>
              <a:t>Центр экспериментирования</a:t>
            </a:r>
            <a:br>
              <a:rPr lang="ru-RU" dirty="0" smtClean="0">
                <a:solidFill>
                  <a:srgbClr val="FF99FF"/>
                </a:solidFill>
              </a:rPr>
            </a:br>
            <a:r>
              <a:rPr lang="ru-RU" sz="2200" dirty="0" smtClean="0">
                <a:solidFill>
                  <a:schemeClr val="tx2"/>
                </a:solidFill>
              </a:rPr>
              <a:t>Это </a:t>
            </a:r>
            <a:r>
              <a:rPr lang="ru-RU" sz="2200" dirty="0">
                <a:solidFill>
                  <a:schemeClr val="tx2"/>
                </a:solidFill>
              </a:rPr>
              <a:t>всё – эксперименты – Интересные моменты! Всё, всё, всё хотим узнать! Нужно всё зарисовать! </a:t>
            </a:r>
            <a:r>
              <a:rPr lang="ru-RU" sz="2200" dirty="0" smtClean="0">
                <a:solidFill>
                  <a:schemeClr val="tx2"/>
                </a:solidFill>
              </a:rPr>
              <a:t>Как </a:t>
            </a:r>
            <a:r>
              <a:rPr lang="ru-RU" sz="2200" dirty="0">
                <a:solidFill>
                  <a:schemeClr val="tx2"/>
                </a:solidFill>
              </a:rPr>
              <a:t>наш опыт получился, </a:t>
            </a:r>
            <a:r>
              <a:rPr lang="ru-RU" sz="2200" dirty="0" smtClean="0">
                <a:solidFill>
                  <a:schemeClr val="tx2"/>
                </a:solidFill>
              </a:rPr>
              <a:t>сколько времени </a:t>
            </a:r>
            <a:r>
              <a:rPr lang="ru-RU" sz="2200" dirty="0">
                <a:solidFill>
                  <a:schemeClr val="tx2"/>
                </a:solidFill>
              </a:rPr>
              <a:t>он длился? Удивляемся всему: Как? Зачем? И </a:t>
            </a:r>
            <a:r>
              <a:rPr lang="ru-RU" sz="2200" dirty="0" smtClean="0">
                <a:solidFill>
                  <a:schemeClr val="tx2"/>
                </a:solidFill>
              </a:rPr>
              <a:t>почему?</a:t>
            </a:r>
            <a:endParaRPr lang="ru-RU" dirty="0">
              <a:solidFill>
                <a:srgbClr val="FF99FF"/>
              </a:solidFill>
            </a:endParaRPr>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8144" y="2636912"/>
            <a:ext cx="2952328" cy="3456384"/>
          </a:xfrm>
          <a:prstGeom prst="rect">
            <a:avLst/>
          </a:prstGeom>
        </p:spPr>
      </p:pic>
    </p:spTree>
    <p:extLst>
      <p:ext uri="{BB962C8B-B14F-4D97-AF65-F5344CB8AC3E}">
        <p14:creationId xmlns:p14="http://schemas.microsoft.com/office/powerpoint/2010/main" val="55388342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95736" y="2348880"/>
            <a:ext cx="4601633" cy="3528392"/>
          </a:xfrm>
        </p:spPr>
      </p:pic>
      <p:sp>
        <p:nvSpPr>
          <p:cNvPr id="3" name="Заголовок 2"/>
          <p:cNvSpPr>
            <a:spLocks noGrp="1"/>
          </p:cNvSpPr>
          <p:nvPr>
            <p:ph type="title"/>
          </p:nvPr>
        </p:nvSpPr>
        <p:spPr>
          <a:xfrm>
            <a:off x="539552" y="332656"/>
            <a:ext cx="8229600" cy="1252728"/>
          </a:xfrm>
        </p:spPr>
        <p:txBody>
          <a:bodyPr>
            <a:normAutofit fontScale="90000"/>
          </a:bodyPr>
          <a:lstStyle/>
          <a:p>
            <a:r>
              <a:rPr lang="ru-RU" dirty="0" smtClean="0">
                <a:solidFill>
                  <a:srgbClr val="FF99FF"/>
                </a:solidFill>
              </a:rPr>
              <a:t>Уголок безопасности</a:t>
            </a:r>
            <a:br>
              <a:rPr lang="ru-RU" dirty="0" smtClean="0">
                <a:solidFill>
                  <a:srgbClr val="FF99FF"/>
                </a:solidFill>
              </a:rPr>
            </a:br>
            <a:r>
              <a:rPr lang="ru-RU" sz="2200" dirty="0" smtClean="0">
                <a:solidFill>
                  <a:schemeClr val="tx2"/>
                </a:solidFill>
              </a:rPr>
              <a:t>Безопасность </a:t>
            </a:r>
            <a:r>
              <a:rPr lang="ru-RU" sz="2200" dirty="0">
                <a:solidFill>
                  <a:schemeClr val="tx2"/>
                </a:solidFill>
              </a:rPr>
              <a:t>изучаем, как вести себя МЫ знаем. При пожаре, при потопе, на дороге и в лесу!</a:t>
            </a:r>
          </a:p>
        </p:txBody>
      </p:sp>
    </p:spTree>
    <p:extLst>
      <p:ext uri="{BB962C8B-B14F-4D97-AF65-F5344CB8AC3E}">
        <p14:creationId xmlns:p14="http://schemas.microsoft.com/office/powerpoint/2010/main" val="3732462521"/>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51720" y="3068960"/>
            <a:ext cx="4601633" cy="3451225"/>
          </a:xfrm>
        </p:spPr>
      </p:pic>
      <p:sp>
        <p:nvSpPr>
          <p:cNvPr id="3" name="Заголовок 2"/>
          <p:cNvSpPr>
            <a:spLocks noGrp="1"/>
          </p:cNvSpPr>
          <p:nvPr>
            <p:ph type="title"/>
          </p:nvPr>
        </p:nvSpPr>
        <p:spPr>
          <a:xfrm>
            <a:off x="467544" y="332656"/>
            <a:ext cx="8229600" cy="2664296"/>
          </a:xfrm>
        </p:spPr>
        <p:txBody>
          <a:bodyPr>
            <a:normAutofit fontScale="90000"/>
          </a:bodyPr>
          <a:lstStyle/>
          <a:p>
            <a:r>
              <a:rPr lang="ru-RU" dirty="0" smtClean="0">
                <a:solidFill>
                  <a:srgbClr val="FF99FF"/>
                </a:solidFill>
              </a:rPr>
              <a:t>Уголок здоровья</a:t>
            </a:r>
            <a:br>
              <a:rPr lang="ru-RU" dirty="0" smtClean="0">
                <a:solidFill>
                  <a:srgbClr val="FF99FF"/>
                </a:solidFill>
              </a:rPr>
            </a:br>
            <a:r>
              <a:rPr lang="ru-RU" sz="1800" dirty="0" smtClean="0">
                <a:solidFill>
                  <a:schemeClr val="tx2"/>
                </a:solidFill>
              </a:rPr>
              <a:t>Приобщение дошкольников к здоровому образу жизни — одна из важных задач детского сада. И здесь огромную роль играет взаимодействие с семьями воспитанников. Конечно же, родители больше всех заинтересованы в сохранении здоровья своего ребёнка. Однако далеко не все они имеют медицинское образование и являются компетентными в различных вопросах. Поэтому задача воспитателя — помочь мамам и папам, донести до них ценную информацию. </a:t>
            </a:r>
            <a:br>
              <a:rPr lang="ru-RU" sz="1800" dirty="0" smtClean="0">
                <a:solidFill>
                  <a:schemeClr val="tx2"/>
                </a:solidFill>
              </a:rPr>
            </a:br>
            <a:r>
              <a:rPr lang="ru-RU" sz="1800" dirty="0" smtClean="0">
                <a:solidFill>
                  <a:srgbClr val="FF99FF"/>
                </a:solidFill>
              </a:rPr>
              <a:t/>
            </a:r>
            <a:br>
              <a:rPr lang="ru-RU" sz="1800" dirty="0" smtClean="0">
                <a:solidFill>
                  <a:srgbClr val="FF99FF"/>
                </a:solidFill>
              </a:rPr>
            </a:br>
            <a:r>
              <a:rPr lang="ru-RU" sz="1800" dirty="0" smtClean="0">
                <a:solidFill>
                  <a:schemeClr val="tx2"/>
                </a:solidFill>
              </a:rPr>
              <a:t>Я здоровье берегу , сам себе я помогу!</a:t>
            </a:r>
            <a:endParaRPr lang="ru-RU" sz="1800" dirty="0">
              <a:solidFill>
                <a:schemeClr val="tx2"/>
              </a:solidFill>
            </a:endParaRPr>
          </a:p>
        </p:txBody>
      </p:sp>
    </p:spTree>
    <p:extLst>
      <p:ext uri="{BB962C8B-B14F-4D97-AF65-F5344CB8AC3E}">
        <p14:creationId xmlns:p14="http://schemas.microsoft.com/office/powerpoint/2010/main" val="150043759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7544" y="3356992"/>
            <a:ext cx="3934882" cy="2951162"/>
          </a:xfrm>
        </p:spPr>
      </p:pic>
      <p:sp>
        <p:nvSpPr>
          <p:cNvPr id="3" name="Заголовок 2"/>
          <p:cNvSpPr>
            <a:spLocks noGrp="1"/>
          </p:cNvSpPr>
          <p:nvPr>
            <p:ph type="title"/>
          </p:nvPr>
        </p:nvSpPr>
        <p:spPr>
          <a:xfrm>
            <a:off x="467544" y="-315416"/>
            <a:ext cx="8229600" cy="5472608"/>
          </a:xfrm>
        </p:spPr>
        <p:txBody>
          <a:bodyPr>
            <a:normAutofit/>
          </a:bodyPr>
          <a:lstStyle/>
          <a:p>
            <a:r>
              <a:rPr lang="ru-RU" dirty="0" smtClean="0">
                <a:solidFill>
                  <a:srgbClr val="FF99FF"/>
                </a:solidFill>
              </a:rPr>
              <a:t>Уголок психологической разгрузки</a:t>
            </a:r>
            <a:br>
              <a:rPr lang="ru-RU" dirty="0" smtClean="0">
                <a:solidFill>
                  <a:srgbClr val="FF99FF"/>
                </a:solidFill>
              </a:rPr>
            </a:br>
            <a:r>
              <a:rPr lang="ru-RU" sz="1400" dirty="0" smtClean="0">
                <a:solidFill>
                  <a:schemeClr val="tx1"/>
                </a:solidFill>
              </a:rPr>
              <a:t>Благодаря психологическому уголку у ребенка появляется возможность расслабиться, устранить беспокойство, возбуждение, скованность, сбросить излишки напряжения, восстановить силы, увеличить запас энергии, почувствовать себя защищенным, поскольку зачастую бывает такой момент, когда необходимо уединиться.</a:t>
            </a:r>
            <a:r>
              <a:rPr lang="ru-RU" sz="1400" dirty="0" smtClean="0"/>
              <a:t> У нас предоставлена</a:t>
            </a:r>
            <a:r>
              <a:rPr lang="ru-RU" sz="1600" dirty="0"/>
              <a:t/>
            </a:r>
            <a:br>
              <a:rPr lang="ru-RU" sz="1600" dirty="0"/>
            </a:br>
            <a:r>
              <a:rPr lang="ru-RU" dirty="0" smtClean="0">
                <a:solidFill>
                  <a:srgbClr val="FF99FF"/>
                </a:solidFill>
              </a:rPr>
              <a:t/>
            </a:r>
            <a:br>
              <a:rPr lang="ru-RU" dirty="0" smtClean="0">
                <a:solidFill>
                  <a:srgbClr val="FF99FF"/>
                </a:solidFill>
              </a:rPr>
            </a:br>
            <a:endParaRPr lang="ru-RU" dirty="0">
              <a:solidFill>
                <a:srgbClr val="FF99FF"/>
              </a:solidFill>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3356992"/>
            <a:ext cx="3744416" cy="2952328"/>
          </a:xfrm>
          <a:prstGeom prst="rect">
            <a:avLst/>
          </a:prstGeom>
        </p:spPr>
      </p:pic>
    </p:spTree>
    <p:extLst>
      <p:ext uri="{BB962C8B-B14F-4D97-AF65-F5344CB8AC3E}">
        <p14:creationId xmlns:p14="http://schemas.microsoft.com/office/powerpoint/2010/main" val="2326329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5536" y="1916832"/>
            <a:ext cx="2588418" cy="3451225"/>
          </a:xfrm>
        </p:spPr>
      </p:pic>
      <p:sp>
        <p:nvSpPr>
          <p:cNvPr id="3" name="Заголовок 2"/>
          <p:cNvSpPr>
            <a:spLocks noGrp="1"/>
          </p:cNvSpPr>
          <p:nvPr>
            <p:ph type="title"/>
          </p:nvPr>
        </p:nvSpPr>
        <p:spPr/>
        <p:txBody>
          <a:bodyPr>
            <a:normAutofit fontScale="90000"/>
          </a:bodyPr>
          <a:lstStyle/>
          <a:p>
            <a:r>
              <a:rPr lang="ru-RU" dirty="0" smtClean="0">
                <a:solidFill>
                  <a:srgbClr val="FF99FF"/>
                </a:solidFill>
              </a:rPr>
              <a:t>Центр конструирования</a:t>
            </a:r>
            <a:br>
              <a:rPr lang="ru-RU" dirty="0" smtClean="0">
                <a:solidFill>
                  <a:srgbClr val="FF99FF"/>
                </a:solidFill>
              </a:rPr>
            </a:br>
            <a:r>
              <a:rPr lang="ru-RU" sz="2200" dirty="0" smtClean="0">
                <a:solidFill>
                  <a:schemeClr val="tx2"/>
                </a:solidFill>
              </a:rPr>
              <a:t>Любим фантазировать , любим конструировать, строить необъятное, только нам понятное.</a:t>
            </a:r>
            <a:endParaRPr lang="ru-RU" sz="2200" dirty="0">
              <a:solidFill>
                <a:schemeClr val="tx2"/>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5856" y="1916832"/>
            <a:ext cx="2520280" cy="3448217"/>
          </a:xfrm>
          <a:prstGeom prst="rect">
            <a:avLst/>
          </a:prstGeom>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160" y="1912428"/>
            <a:ext cx="2880320" cy="3431557"/>
          </a:xfrm>
          <a:prstGeom prst="rect">
            <a:avLst/>
          </a:prstGeom>
        </p:spPr>
      </p:pic>
    </p:spTree>
    <p:extLst>
      <p:ext uri="{BB962C8B-B14F-4D97-AF65-F5344CB8AC3E}">
        <p14:creationId xmlns:p14="http://schemas.microsoft.com/office/powerpoint/2010/main" val="2048790128"/>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55739" y="4581128"/>
            <a:ext cx="2672646" cy="1944216"/>
          </a:xfrm>
        </p:spPr>
      </p:pic>
      <p:sp>
        <p:nvSpPr>
          <p:cNvPr id="3" name="Заголовок 2"/>
          <p:cNvSpPr>
            <a:spLocks noGrp="1"/>
          </p:cNvSpPr>
          <p:nvPr>
            <p:ph type="title"/>
          </p:nvPr>
        </p:nvSpPr>
        <p:spPr/>
        <p:txBody>
          <a:bodyPr>
            <a:normAutofit fontScale="90000"/>
          </a:bodyPr>
          <a:lstStyle/>
          <a:p>
            <a:r>
              <a:rPr lang="ru-RU" dirty="0" smtClean="0">
                <a:solidFill>
                  <a:srgbClr val="FF99FF"/>
                </a:solidFill>
              </a:rPr>
              <a:t>Центр творчества</a:t>
            </a:r>
            <a:br>
              <a:rPr lang="ru-RU" dirty="0" smtClean="0">
                <a:solidFill>
                  <a:srgbClr val="FF99FF"/>
                </a:solidFill>
              </a:rPr>
            </a:br>
            <a:r>
              <a:rPr lang="ru-RU" sz="2200" dirty="0" smtClean="0">
                <a:solidFill>
                  <a:schemeClr val="tx2"/>
                </a:solidFill>
              </a:rPr>
              <a:t>Ребята очень любят делать различные поделки, вот такие замечательные работы представлены в нашем центре творчества.</a:t>
            </a:r>
            <a:endParaRPr lang="ru-RU" sz="2200" dirty="0">
              <a:solidFill>
                <a:schemeClr val="tx2"/>
              </a:solidFill>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2348880"/>
            <a:ext cx="3528392" cy="3672408"/>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4088" y="2276872"/>
            <a:ext cx="2664296" cy="2088232"/>
          </a:xfrm>
          <a:prstGeom prst="rect">
            <a:avLst/>
          </a:prstGeom>
        </p:spPr>
      </p:pic>
    </p:spTree>
    <p:extLst>
      <p:ext uri="{BB962C8B-B14F-4D97-AF65-F5344CB8AC3E}">
        <p14:creationId xmlns:p14="http://schemas.microsoft.com/office/powerpoint/2010/main" val="3305743380"/>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372200" y="3864910"/>
            <a:ext cx="2376264" cy="2704932"/>
          </a:xfrm>
        </p:spPr>
      </p:pic>
      <p:sp>
        <p:nvSpPr>
          <p:cNvPr id="3" name="Заголовок 2"/>
          <p:cNvSpPr>
            <a:spLocks noGrp="1"/>
          </p:cNvSpPr>
          <p:nvPr>
            <p:ph type="title"/>
          </p:nvPr>
        </p:nvSpPr>
        <p:spPr>
          <a:xfrm>
            <a:off x="457200" y="338328"/>
            <a:ext cx="8229600" cy="3234688"/>
          </a:xfrm>
        </p:spPr>
        <p:txBody>
          <a:bodyPr>
            <a:normAutofit fontScale="90000"/>
          </a:bodyPr>
          <a:lstStyle/>
          <a:p>
            <a:r>
              <a:rPr lang="ru-RU" dirty="0" smtClean="0">
                <a:solidFill>
                  <a:srgbClr val="FF99FF"/>
                </a:solidFill>
              </a:rPr>
              <a:t>Центр социально- личностного развития</a:t>
            </a:r>
            <a:br>
              <a:rPr lang="ru-RU" dirty="0" smtClean="0">
                <a:solidFill>
                  <a:srgbClr val="FF99FF"/>
                </a:solidFill>
              </a:rPr>
            </a:br>
            <a:r>
              <a:rPr lang="ru-RU" sz="2200" dirty="0" err="1" smtClean="0">
                <a:solidFill>
                  <a:schemeClr val="tx1"/>
                </a:solidFill>
              </a:rPr>
              <a:t>Трансформируемость</a:t>
            </a:r>
            <a:r>
              <a:rPr lang="ru-RU" sz="2200" dirty="0" smtClean="0">
                <a:solidFill>
                  <a:schemeClr val="tx1"/>
                </a:solidFill>
              </a:rPr>
              <a:t> среды</a:t>
            </a:r>
            <a:br>
              <a:rPr lang="ru-RU" sz="2200" dirty="0" smtClean="0">
                <a:solidFill>
                  <a:schemeClr val="tx1"/>
                </a:solidFill>
              </a:rPr>
            </a:br>
            <a:r>
              <a:rPr lang="ru-RU" sz="2200" dirty="0">
                <a:solidFill>
                  <a:schemeClr val="tx2"/>
                </a:solidFill>
              </a:rPr>
              <a:t>М</a:t>
            </a:r>
            <a:r>
              <a:rPr lang="ru-RU" sz="2200" dirty="0" smtClean="0">
                <a:solidFill>
                  <a:schemeClr val="tx2"/>
                </a:solidFill>
              </a:rPr>
              <a:t>атериалы </a:t>
            </a:r>
            <a:r>
              <a:rPr lang="ru-RU" sz="2200" dirty="0">
                <a:solidFill>
                  <a:schemeClr val="tx2"/>
                </a:solidFill>
              </a:rPr>
              <a:t>и оборудование из одной образовательной области </a:t>
            </a:r>
            <a:r>
              <a:rPr lang="ru-RU" sz="2200" dirty="0" smtClean="0">
                <a:solidFill>
                  <a:schemeClr val="tx2"/>
                </a:solidFill>
              </a:rPr>
              <a:t>дети </a:t>
            </a:r>
            <a:r>
              <a:rPr lang="ru-RU" sz="2200" dirty="0" smtClean="0">
                <a:solidFill>
                  <a:schemeClr val="tx2"/>
                </a:solidFill>
              </a:rPr>
              <a:t> </a:t>
            </a:r>
            <a:r>
              <a:rPr lang="ru-RU" sz="2200" dirty="0" smtClean="0">
                <a:solidFill>
                  <a:schemeClr val="tx2"/>
                </a:solidFill>
              </a:rPr>
              <a:t>у нас свободно используют в </a:t>
            </a:r>
            <a:r>
              <a:rPr lang="ru-RU" sz="2200" dirty="0">
                <a:solidFill>
                  <a:schemeClr val="tx2"/>
                </a:solidFill>
              </a:rPr>
              <a:t>ходе реализации других </a:t>
            </a:r>
            <a:r>
              <a:rPr lang="ru-RU" sz="2200" dirty="0" smtClean="0">
                <a:solidFill>
                  <a:schemeClr val="tx2"/>
                </a:solidFill>
              </a:rPr>
              <a:t>областей.</a:t>
            </a:r>
            <a:r>
              <a:rPr lang="ru-RU" sz="2200" dirty="0">
                <a:solidFill>
                  <a:schemeClr val="tx2"/>
                </a:solidFill>
              </a:rPr>
              <a:t> </a:t>
            </a:r>
            <a:r>
              <a:rPr lang="ru-RU" sz="2200" dirty="0" smtClean="0">
                <a:solidFill>
                  <a:schemeClr val="tx2"/>
                </a:solidFill>
              </a:rPr>
              <a:t/>
            </a:r>
            <a:br>
              <a:rPr lang="ru-RU" sz="2200" dirty="0" smtClean="0">
                <a:solidFill>
                  <a:schemeClr val="tx2"/>
                </a:solidFill>
              </a:rPr>
            </a:br>
            <a:r>
              <a:rPr lang="ru-RU" sz="2200" dirty="0">
                <a:solidFill>
                  <a:schemeClr val="tx2"/>
                </a:solidFill>
              </a:rPr>
              <a:t/>
            </a:r>
            <a:br>
              <a:rPr lang="ru-RU" sz="2200" dirty="0">
                <a:solidFill>
                  <a:schemeClr val="tx2"/>
                </a:solidFill>
              </a:rPr>
            </a:br>
            <a:r>
              <a:rPr lang="ru-RU" sz="2200" dirty="0" smtClean="0">
                <a:solidFill>
                  <a:schemeClr val="tx2"/>
                </a:solidFill>
              </a:rPr>
              <a:t/>
            </a:r>
            <a:br>
              <a:rPr lang="ru-RU" sz="2200" dirty="0" smtClean="0">
                <a:solidFill>
                  <a:schemeClr val="tx2"/>
                </a:solidFill>
              </a:rPr>
            </a:br>
            <a:r>
              <a:rPr lang="ru-RU" sz="2200" dirty="0" smtClean="0">
                <a:solidFill>
                  <a:schemeClr val="tx2"/>
                </a:solidFill>
              </a:rPr>
              <a:t>Мы продавцы и доктора и парикмахеры с утра , любим наряжаться и в игре общаться.</a:t>
            </a:r>
            <a:endParaRPr lang="ru-RU" sz="2200" dirty="0">
              <a:solidFill>
                <a:schemeClr val="tx2"/>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5921" y="3861048"/>
            <a:ext cx="3384376" cy="2704931"/>
          </a:xfrm>
          <a:prstGeom prst="rect">
            <a:avLst/>
          </a:prstGeom>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861048"/>
            <a:ext cx="2592288" cy="2704932"/>
          </a:xfrm>
          <a:prstGeom prst="rect">
            <a:avLst/>
          </a:prstGeom>
        </p:spPr>
      </p:pic>
    </p:spTree>
    <p:extLst>
      <p:ext uri="{BB962C8B-B14F-4D97-AF65-F5344CB8AC3E}">
        <p14:creationId xmlns:p14="http://schemas.microsoft.com/office/powerpoint/2010/main" val="312957008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5536" y="3146127"/>
            <a:ext cx="2736304" cy="3019177"/>
          </a:xfrm>
        </p:spPr>
      </p:pic>
      <p:sp>
        <p:nvSpPr>
          <p:cNvPr id="3" name="Заголовок 2"/>
          <p:cNvSpPr>
            <a:spLocks noGrp="1"/>
          </p:cNvSpPr>
          <p:nvPr>
            <p:ph type="title"/>
          </p:nvPr>
        </p:nvSpPr>
        <p:spPr>
          <a:xfrm>
            <a:off x="251520" y="548680"/>
            <a:ext cx="8589640" cy="1872208"/>
          </a:xfrm>
        </p:spPr>
        <p:txBody>
          <a:bodyPr>
            <a:normAutofit/>
          </a:bodyPr>
          <a:lstStyle/>
          <a:p>
            <a:r>
              <a:rPr lang="ru-RU" dirty="0" smtClean="0">
                <a:solidFill>
                  <a:srgbClr val="FF99FF"/>
                </a:solidFill>
              </a:rPr>
              <a:t>Центр театра</a:t>
            </a:r>
            <a:br>
              <a:rPr lang="ru-RU" dirty="0" smtClean="0">
                <a:solidFill>
                  <a:srgbClr val="FF99FF"/>
                </a:solidFill>
              </a:rPr>
            </a:br>
            <a:r>
              <a:rPr lang="ru-RU" sz="2200" dirty="0" smtClean="0">
                <a:solidFill>
                  <a:schemeClr val="tx1"/>
                </a:solidFill>
              </a:rPr>
              <a:t>Театр - это мысли свободный полет,</a:t>
            </a:r>
            <a:br>
              <a:rPr lang="ru-RU" sz="2200" dirty="0" smtClean="0">
                <a:solidFill>
                  <a:schemeClr val="tx1"/>
                </a:solidFill>
              </a:rPr>
            </a:br>
            <a:r>
              <a:rPr lang="ru-RU" sz="2200" dirty="0" smtClean="0">
                <a:solidFill>
                  <a:schemeClr val="tx1"/>
                </a:solidFill>
              </a:rPr>
              <a:t>Театр - здесь фантазия щедро цветет.</a:t>
            </a:r>
            <a:br>
              <a:rPr lang="ru-RU" sz="2200" dirty="0" smtClean="0">
                <a:solidFill>
                  <a:schemeClr val="tx1"/>
                </a:solidFill>
              </a:rPr>
            </a:br>
            <a:r>
              <a:rPr lang="ru-RU" sz="2200" dirty="0" smtClean="0">
                <a:solidFill>
                  <a:schemeClr val="tx1"/>
                </a:solidFill>
              </a:rPr>
              <a:t>В театре сердец расплавляется лёд</a:t>
            </a:r>
            <a:endParaRPr lang="ru-RU" sz="2200" dirty="0">
              <a:solidFill>
                <a:schemeClr val="tx1"/>
              </a:solidFill>
            </a:endParaRPr>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1880" y="3130618"/>
            <a:ext cx="2448272" cy="3024336"/>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3130617"/>
            <a:ext cx="2643758" cy="3024337"/>
          </a:xfrm>
          <a:prstGeom prst="rect">
            <a:avLst/>
          </a:prstGeom>
        </p:spPr>
      </p:pic>
    </p:spTree>
    <p:extLst>
      <p:ext uri="{BB962C8B-B14F-4D97-AF65-F5344CB8AC3E}">
        <p14:creationId xmlns:p14="http://schemas.microsoft.com/office/powerpoint/2010/main" val="5114044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5536" y="2420888"/>
            <a:ext cx="2304255" cy="2592288"/>
          </a:xfrm>
        </p:spPr>
      </p:pic>
      <p:sp>
        <p:nvSpPr>
          <p:cNvPr id="3" name="Заголовок 2"/>
          <p:cNvSpPr>
            <a:spLocks noGrp="1"/>
          </p:cNvSpPr>
          <p:nvPr>
            <p:ph type="title"/>
          </p:nvPr>
        </p:nvSpPr>
        <p:spPr>
          <a:xfrm>
            <a:off x="457200" y="338328"/>
            <a:ext cx="8229600" cy="2010552"/>
          </a:xfrm>
        </p:spPr>
        <p:txBody>
          <a:bodyPr>
            <a:normAutofit/>
          </a:bodyPr>
          <a:lstStyle/>
          <a:p>
            <a:r>
              <a:rPr lang="ru-RU" dirty="0" smtClean="0">
                <a:solidFill>
                  <a:srgbClr val="FF99FF"/>
                </a:solidFill>
              </a:rPr>
              <a:t>Центр музыки</a:t>
            </a:r>
            <a:br>
              <a:rPr lang="ru-RU" dirty="0" smtClean="0">
                <a:solidFill>
                  <a:srgbClr val="FF99FF"/>
                </a:solidFill>
              </a:rPr>
            </a:br>
            <a:r>
              <a:rPr lang="ru-RU" sz="1600" dirty="0">
                <a:solidFill>
                  <a:schemeClr val="tx1"/>
                </a:solidFill>
              </a:rPr>
              <a:t>В связи с тем, что игровые замыслы детей </a:t>
            </a:r>
            <a:r>
              <a:rPr lang="ru-RU" sz="1600" dirty="0" smtClean="0">
                <a:solidFill>
                  <a:schemeClr val="tx1"/>
                </a:solidFill>
              </a:rPr>
              <a:t>средней группы </a:t>
            </a:r>
            <a:r>
              <a:rPr lang="ru-RU" sz="1600" dirty="0">
                <a:solidFill>
                  <a:schemeClr val="tx1"/>
                </a:solidFill>
              </a:rPr>
              <a:t>разнообразны, весь </a:t>
            </a:r>
            <a:r>
              <a:rPr lang="ru-RU" sz="1600" dirty="0" smtClean="0">
                <a:solidFill>
                  <a:schemeClr val="tx1"/>
                </a:solidFill>
              </a:rPr>
              <a:t> </a:t>
            </a:r>
            <a:r>
              <a:rPr lang="ru-RU" sz="1600" dirty="0">
                <a:solidFill>
                  <a:schemeClr val="tx1"/>
                </a:solidFill>
              </a:rPr>
              <a:t>материал мы разместили так, чтобы дети могли легко подбирать </a:t>
            </a:r>
            <a:r>
              <a:rPr lang="ru-RU" sz="1600" dirty="0" smtClean="0">
                <a:solidFill>
                  <a:schemeClr val="tx1"/>
                </a:solidFill>
              </a:rPr>
              <a:t>комбинировать </a:t>
            </a:r>
            <a:r>
              <a:rPr lang="ru-RU" sz="1600" dirty="0">
                <a:solidFill>
                  <a:schemeClr val="tx1"/>
                </a:solidFill>
              </a:rPr>
              <a:t>их "под замыслы". Стабильные тематические зоны, которые были раньше  </a:t>
            </a:r>
            <a:r>
              <a:rPr lang="ru-RU" sz="1600" dirty="0" smtClean="0">
                <a:solidFill>
                  <a:schemeClr val="tx1"/>
                </a:solidFill>
              </a:rPr>
              <a:t>полностью </a:t>
            </a:r>
            <a:r>
              <a:rPr lang="ru-RU" sz="1600" dirty="0">
                <a:solidFill>
                  <a:schemeClr val="tx1"/>
                </a:solidFill>
              </a:rPr>
              <a:t>уступают место мобильному материалу </a:t>
            </a:r>
            <a:r>
              <a:rPr lang="ru-RU" sz="1600" dirty="0" smtClean="0">
                <a:solidFill>
                  <a:schemeClr val="tx1"/>
                </a:solidFill>
              </a:rPr>
              <a:t>—которые </a:t>
            </a:r>
            <a:r>
              <a:rPr lang="ru-RU" sz="1600" dirty="0">
                <a:solidFill>
                  <a:schemeClr val="tx1"/>
                </a:solidFill>
              </a:rPr>
              <a:t>легко перемещаются с места на место.  </a:t>
            </a:r>
            <a:r>
              <a:rPr lang="ru-RU" sz="1600" i="1" dirty="0">
                <a:solidFill>
                  <a:schemeClr val="tx1"/>
                </a:solidFill>
              </a:rPr>
              <a:t>  </a:t>
            </a:r>
            <a:endParaRPr lang="ru-RU" sz="1600" dirty="0">
              <a:solidFill>
                <a:schemeClr val="tx1"/>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5816" y="2420888"/>
            <a:ext cx="2664296" cy="2592288"/>
          </a:xfrm>
          <a:prstGeom prst="rect">
            <a:avLst/>
          </a:prstGeom>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0152" y="2420888"/>
            <a:ext cx="2515014" cy="2592288"/>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92080" y="5237513"/>
            <a:ext cx="2443006" cy="1546761"/>
          </a:xfrm>
          <a:prstGeom prst="rect">
            <a:avLst/>
          </a:prstGeom>
        </p:spPr>
      </p:pic>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87624" y="5255286"/>
            <a:ext cx="2520280" cy="1528988"/>
          </a:xfrm>
          <a:prstGeom prst="rect">
            <a:avLst/>
          </a:prstGeom>
        </p:spPr>
      </p:pic>
    </p:spTree>
    <p:extLst>
      <p:ext uri="{BB962C8B-B14F-4D97-AF65-F5344CB8AC3E}">
        <p14:creationId xmlns:p14="http://schemas.microsoft.com/office/powerpoint/2010/main" val="1845857942"/>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99592" y="1988840"/>
            <a:ext cx="7408333" cy="4137323"/>
          </a:xfrm>
        </p:spPr>
        <p:txBody>
          <a:bodyPr>
            <a:normAutofit fontScale="85000" lnSpcReduction="20000"/>
          </a:bodyPr>
          <a:lstStyle/>
          <a:p>
            <a:pPr marL="0" indent="0">
              <a:buNone/>
            </a:pPr>
            <a:r>
              <a:rPr lang="ru-RU" dirty="0"/>
              <a:t>С</a:t>
            </a:r>
            <a:r>
              <a:rPr lang="ru-RU" dirty="0" smtClean="0"/>
              <a:t>оздавая </a:t>
            </a:r>
            <a:r>
              <a:rPr lang="ru-RU" dirty="0"/>
              <a:t>развивающую среду, </a:t>
            </a:r>
            <a:r>
              <a:rPr lang="ru-RU" dirty="0" smtClean="0"/>
              <a:t>мы старались </a:t>
            </a:r>
            <a:r>
              <a:rPr lang="ru-RU" dirty="0"/>
              <a:t>оформить </a:t>
            </a:r>
            <a:r>
              <a:rPr lang="ru-RU" dirty="0" smtClean="0"/>
              <a:t>групповую комнату, </a:t>
            </a:r>
            <a:r>
              <a:rPr lang="ru-RU" dirty="0"/>
              <a:t>учитывая особенности детей, посещающих группу. Это, прежде всего возраст, интересы, склонности, способности, гендерную принадлежность. У ребенка дошкольного возраста есть три основные потребности: в движении, общении, познании. Мы постарались организовать среду так, чтобы у ребенка был самостоятельный выбор: с кем, где, как, во что играть. </a:t>
            </a:r>
            <a:r>
              <a:rPr lang="ru-RU" dirty="0" smtClean="0"/>
              <a:t>Ребенок </a:t>
            </a:r>
            <a:r>
              <a:rPr lang="ru-RU" dirty="0"/>
              <a:t>не просто общается в развивающей среде, он должен чувствовать себя полноправным владельцем пространства, в котором он находится, он становится творцом своего окружения, своего Я. Предметно-развивающая среда должна быть яркой, познавательной, эстетичной, поучительной, гармоничной, доступной, с учетом потребностей и интересов детей</a:t>
            </a:r>
            <a:r>
              <a:rPr lang="ru-RU" dirty="0" smtClean="0"/>
              <a:t>.</a:t>
            </a:r>
            <a:endParaRPr lang="ru-RU" dirty="0"/>
          </a:p>
          <a:p>
            <a:pPr marL="0" indent="0">
              <a:buNone/>
            </a:pPr>
            <a:r>
              <a:rPr lang="ru-RU" dirty="0"/>
              <a:t>О</a:t>
            </a:r>
            <a:r>
              <a:rPr lang="ru-RU" dirty="0" smtClean="0"/>
              <a:t>сновные </a:t>
            </a:r>
            <a:r>
              <a:rPr lang="ru-RU" dirty="0"/>
              <a:t>уголки для развития детей у нас присутствуют.</a:t>
            </a:r>
          </a:p>
          <a:p>
            <a:endParaRPr lang="ru-RU" dirty="0"/>
          </a:p>
        </p:txBody>
      </p:sp>
      <p:sp>
        <p:nvSpPr>
          <p:cNvPr id="2" name="Заголовок 1"/>
          <p:cNvSpPr>
            <a:spLocks noGrp="1"/>
          </p:cNvSpPr>
          <p:nvPr>
            <p:ph type="title"/>
          </p:nvPr>
        </p:nvSpPr>
        <p:spPr/>
        <p:txBody>
          <a:bodyPr/>
          <a:lstStyle/>
          <a:p>
            <a:endParaRPr lang="ru-RU"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5536" y="3145537"/>
            <a:ext cx="2588418" cy="3451225"/>
          </a:xfrm>
        </p:spPr>
      </p:pic>
      <p:sp>
        <p:nvSpPr>
          <p:cNvPr id="3" name="Заголовок 2"/>
          <p:cNvSpPr>
            <a:spLocks noGrp="1"/>
          </p:cNvSpPr>
          <p:nvPr>
            <p:ph type="title"/>
          </p:nvPr>
        </p:nvSpPr>
        <p:spPr>
          <a:xfrm>
            <a:off x="395536" y="980728"/>
            <a:ext cx="8229600" cy="2016224"/>
          </a:xfrm>
        </p:spPr>
        <p:txBody>
          <a:bodyPr>
            <a:normAutofit fontScale="90000"/>
          </a:bodyPr>
          <a:lstStyle/>
          <a:p>
            <a:r>
              <a:rPr lang="ru-RU" dirty="0" smtClean="0">
                <a:solidFill>
                  <a:srgbClr val="FF99FF"/>
                </a:solidFill>
              </a:rPr>
              <a:t>Центр игровой деятельности для мальчиков и девочек</a:t>
            </a:r>
            <a:br>
              <a:rPr lang="ru-RU" dirty="0" smtClean="0">
                <a:solidFill>
                  <a:srgbClr val="FF99FF"/>
                </a:solidFill>
              </a:rPr>
            </a:br>
            <a:r>
              <a:rPr lang="ru-RU" sz="2200" dirty="0">
                <a:solidFill>
                  <a:schemeClr val="tx1"/>
                </a:solidFill>
              </a:rPr>
              <a:t>Игра – это ведущая деятельность ребенка, посредством которой он органично развивается, познает очень важный пласт человеческой культуры – взаимоотношение между взрослыми людьми – в семье, их профессиональной деятельности и т. д. </a:t>
            </a:r>
            <a:r>
              <a:rPr lang="ru-RU" sz="2200" dirty="0" smtClean="0">
                <a:solidFill>
                  <a:schemeClr val="tx1"/>
                </a:solidFill>
              </a:rPr>
              <a:t/>
            </a:r>
            <a:br>
              <a:rPr lang="ru-RU" sz="2200" dirty="0" smtClean="0">
                <a:solidFill>
                  <a:schemeClr val="tx1"/>
                </a:solidFill>
              </a:rPr>
            </a:br>
            <a:r>
              <a:rPr lang="ru-RU" dirty="0" smtClean="0"/>
              <a:t/>
            </a:r>
            <a:br>
              <a:rPr lang="ru-RU" dirty="0" smtClean="0"/>
            </a:br>
            <a:endParaRPr lang="ru-RU" dirty="0"/>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3140967"/>
            <a:ext cx="3024336" cy="3455795"/>
          </a:xfrm>
          <a:prstGeom prst="rect">
            <a:avLst/>
          </a:prstGeom>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44208" y="3140967"/>
            <a:ext cx="2520280" cy="3456384"/>
          </a:xfrm>
          <a:prstGeom prst="rect">
            <a:avLst/>
          </a:prstGeom>
        </p:spPr>
      </p:pic>
    </p:spTree>
    <p:extLst>
      <p:ext uri="{BB962C8B-B14F-4D97-AF65-F5344CB8AC3E}">
        <p14:creationId xmlns:p14="http://schemas.microsoft.com/office/powerpoint/2010/main" val="1766137707"/>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228184" y="2780928"/>
            <a:ext cx="2588418" cy="3355975"/>
          </a:xfrm>
        </p:spPr>
      </p:pic>
      <p:sp>
        <p:nvSpPr>
          <p:cNvPr id="3" name="Заголовок 2"/>
          <p:cNvSpPr>
            <a:spLocks noGrp="1"/>
          </p:cNvSpPr>
          <p:nvPr>
            <p:ph type="title"/>
          </p:nvPr>
        </p:nvSpPr>
        <p:spPr>
          <a:xfrm>
            <a:off x="457200" y="338327"/>
            <a:ext cx="8229600" cy="2442599"/>
          </a:xfrm>
        </p:spPr>
        <p:txBody>
          <a:bodyPr>
            <a:normAutofit fontScale="90000"/>
          </a:bodyPr>
          <a:lstStyle/>
          <a:p>
            <a:r>
              <a:rPr lang="ru-RU" dirty="0" smtClean="0">
                <a:solidFill>
                  <a:srgbClr val="FF99FF"/>
                </a:solidFill>
              </a:rPr>
              <a:t>Спортивный центр</a:t>
            </a:r>
            <a:br>
              <a:rPr lang="ru-RU" dirty="0" smtClean="0">
                <a:solidFill>
                  <a:srgbClr val="FF99FF"/>
                </a:solidFill>
              </a:rPr>
            </a:br>
            <a:r>
              <a:rPr lang="ru-RU" sz="1800" dirty="0" smtClean="0">
                <a:solidFill>
                  <a:schemeClr val="tx1"/>
                </a:solidFill>
              </a:rPr>
              <a:t>В нашем детском саду спортивный уголок находится в другой комнате. Маленькие дети очень  </a:t>
            </a:r>
            <a:r>
              <a:rPr lang="ru-RU" sz="1800" dirty="0">
                <a:solidFill>
                  <a:schemeClr val="tx1"/>
                </a:solidFill>
              </a:rPr>
              <a:t>резвы и </a:t>
            </a:r>
            <a:r>
              <a:rPr lang="ru-RU" sz="1800" dirty="0" smtClean="0">
                <a:solidFill>
                  <a:schemeClr val="tx1"/>
                </a:solidFill>
              </a:rPr>
              <a:t>любознательны. Нашим ребятам нравится </a:t>
            </a:r>
            <a:r>
              <a:rPr lang="ru-RU" sz="1800" dirty="0">
                <a:solidFill>
                  <a:schemeClr val="tx1"/>
                </a:solidFill>
              </a:rPr>
              <a:t>участвовать в подвижных играх и упражняться со спортивным инвентарём. Не только занятия физкультурой имеют целью физическое развитие дошкольников, двигательная активность организуется в различных режимных моментах. </a:t>
            </a:r>
            <a:r>
              <a:rPr lang="ru-RU" sz="1800" b="1" dirty="0">
                <a:solidFill>
                  <a:schemeClr val="tx1"/>
                </a:solidFill>
              </a:rPr>
              <a:t/>
            </a:r>
            <a:br>
              <a:rPr lang="ru-RU" sz="1800" b="1" dirty="0">
                <a:solidFill>
                  <a:schemeClr val="tx1"/>
                </a:solidFill>
              </a:rPr>
            </a:br>
            <a:endParaRPr lang="ru-RU" sz="1800" dirty="0">
              <a:solidFill>
                <a:schemeClr val="tx1"/>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2780927"/>
            <a:ext cx="2952328" cy="3312367"/>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19872" y="2780928"/>
            <a:ext cx="2715766" cy="3355975"/>
          </a:xfrm>
          <a:prstGeom prst="rect">
            <a:avLst/>
          </a:prstGeom>
        </p:spPr>
      </p:pic>
    </p:spTree>
    <p:extLst>
      <p:ext uri="{BB962C8B-B14F-4D97-AF65-F5344CB8AC3E}">
        <p14:creationId xmlns:p14="http://schemas.microsoft.com/office/powerpoint/2010/main" val="1298945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0" indent="0" algn="ctr">
              <a:buNone/>
            </a:pPr>
            <a:r>
              <a:rPr lang="ru-RU" dirty="0" smtClean="0"/>
              <a:t>Таким образом , мы считаем что предметно – развивающая среда в нашей группе , создаёт условия для сотрудничества ,взаимодействия , обеспечивает комфортное состояние ребёнка и его развитие.</a:t>
            </a:r>
            <a:endParaRPr lang="ru-RU" dirty="0"/>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10131776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547664" y="2204864"/>
            <a:ext cx="6040181" cy="3450696"/>
          </a:xfrm>
        </p:spPr>
        <p:txBody>
          <a:bodyPr>
            <a:normAutofit/>
          </a:bodyPr>
          <a:lstStyle/>
          <a:p>
            <a:pPr marL="0" indent="0" algn="ctr">
              <a:buNone/>
            </a:pPr>
            <a:r>
              <a:rPr lang="ru-RU" sz="6000" dirty="0" smtClean="0">
                <a:solidFill>
                  <a:srgbClr val="FF0000"/>
                </a:solidFill>
              </a:rPr>
              <a:t>Спасибо за внимание!!!</a:t>
            </a:r>
            <a:endParaRPr lang="ru-RU" sz="6000" dirty="0">
              <a:solidFill>
                <a:srgbClr val="FF0000"/>
              </a:solidFill>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21490912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i="1" dirty="0" smtClean="0">
                <a:solidFill>
                  <a:srgbClr val="FF99FF"/>
                </a:solidFill>
              </a:rPr>
              <a:t>Наша средняя группа</a:t>
            </a:r>
            <a:endParaRPr lang="ru-RU" i="1" dirty="0">
              <a:solidFill>
                <a:srgbClr val="FF99FF"/>
              </a:solidFill>
            </a:endParaRPr>
          </a:p>
        </p:txBody>
      </p:sp>
      <p:pic>
        <p:nvPicPr>
          <p:cNvPr id="10" name="Объект 9"/>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627784" y="4077072"/>
            <a:ext cx="3168352" cy="2623562"/>
          </a:xfrm>
        </p:spPr>
      </p:pic>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6136" y="4077072"/>
            <a:ext cx="3178768" cy="2664297"/>
          </a:xfrm>
          <a:prstGeom prst="rect">
            <a:avLst/>
          </a:prstGeom>
        </p:spPr>
      </p:pic>
      <p:pic>
        <p:nvPicPr>
          <p:cNvPr id="17" name="Рисунок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7943" y="4077072"/>
            <a:ext cx="2448272" cy="2664297"/>
          </a:xfrm>
          <a:prstGeom prst="rect">
            <a:avLst/>
          </a:prstGeom>
        </p:spPr>
      </p:pic>
      <p:pic>
        <p:nvPicPr>
          <p:cNvPr id="2" name="Рисунок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7943" y="1325327"/>
            <a:ext cx="4276549" cy="2679737"/>
          </a:xfrm>
          <a:prstGeom prst="rect">
            <a:avLst/>
          </a:prstGeom>
        </p:spPr>
      </p:pic>
      <p:pic>
        <p:nvPicPr>
          <p:cNvPr id="5" name="Рисунок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44008" y="1325327"/>
            <a:ext cx="4330896" cy="2679737"/>
          </a:xfrm>
          <a:prstGeom prst="rect">
            <a:avLst/>
          </a:prstGeom>
        </p:spPr>
      </p:pic>
    </p:spTree>
    <p:extLst>
      <p:ext uri="{BB962C8B-B14F-4D97-AF65-F5344CB8AC3E}">
        <p14:creationId xmlns:p14="http://schemas.microsoft.com/office/powerpoint/2010/main" val="1041734929"/>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3250" y="4409728"/>
            <a:ext cx="3528391" cy="2448272"/>
          </a:xfrm>
        </p:spPr>
      </p:pic>
      <p:sp>
        <p:nvSpPr>
          <p:cNvPr id="3" name="Заголовок 2"/>
          <p:cNvSpPr>
            <a:spLocks noGrp="1"/>
          </p:cNvSpPr>
          <p:nvPr>
            <p:ph type="title"/>
          </p:nvPr>
        </p:nvSpPr>
        <p:spPr/>
        <p:txBody>
          <a:bodyPr>
            <a:normAutofit/>
          </a:bodyPr>
          <a:lstStyle/>
          <a:p>
            <a:r>
              <a:rPr lang="ru-RU" sz="3600" dirty="0" smtClean="0">
                <a:solidFill>
                  <a:srgbClr val="FF99FF"/>
                </a:solidFill>
              </a:rPr>
              <a:t>Здесь мы встречаем воспитанников</a:t>
            </a:r>
            <a:endParaRPr lang="ru-RU" sz="3600" dirty="0">
              <a:solidFill>
                <a:srgbClr val="FF99FF"/>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526" y="1556792"/>
            <a:ext cx="3528392" cy="2592288"/>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3968" y="1556792"/>
            <a:ext cx="4176464" cy="2592288"/>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83968" y="4293096"/>
            <a:ext cx="4176464" cy="3068960"/>
          </a:xfrm>
          <a:prstGeom prst="rect">
            <a:avLst/>
          </a:prstGeom>
        </p:spPr>
      </p:pic>
    </p:spTree>
    <p:extLst>
      <p:ext uri="{BB962C8B-B14F-4D97-AF65-F5344CB8AC3E}">
        <p14:creationId xmlns:p14="http://schemas.microsoft.com/office/powerpoint/2010/main" val="1176571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868144" y="4336740"/>
            <a:ext cx="3089465" cy="2376264"/>
          </a:xfrm>
        </p:spPr>
      </p:pic>
      <p:sp>
        <p:nvSpPr>
          <p:cNvPr id="3" name="Заголовок 2"/>
          <p:cNvSpPr>
            <a:spLocks noGrp="1"/>
          </p:cNvSpPr>
          <p:nvPr>
            <p:ph type="title"/>
          </p:nvPr>
        </p:nvSpPr>
        <p:spPr>
          <a:xfrm>
            <a:off x="457200" y="188640"/>
            <a:ext cx="8229600" cy="1402416"/>
          </a:xfrm>
          <a:solidFill>
            <a:schemeClr val="accent2"/>
          </a:solidFill>
        </p:spPr>
        <p:txBody>
          <a:bodyPr>
            <a:normAutofit/>
          </a:bodyPr>
          <a:lstStyle/>
          <a:p>
            <a:r>
              <a:rPr lang="ru-RU" dirty="0" smtClean="0">
                <a:solidFill>
                  <a:srgbClr val="FF99FF"/>
                </a:solidFill>
              </a:rPr>
              <a:t>Центр познания</a:t>
            </a:r>
            <a:br>
              <a:rPr lang="ru-RU" dirty="0" smtClean="0">
                <a:solidFill>
                  <a:srgbClr val="FF99FF"/>
                </a:solidFill>
              </a:rPr>
            </a:br>
            <a:r>
              <a:rPr lang="ru-RU" sz="2200" dirty="0" smtClean="0">
                <a:solidFill>
                  <a:schemeClr val="tx2"/>
                </a:solidFill>
              </a:rPr>
              <a:t> Здесь мы в </a:t>
            </a:r>
            <a:r>
              <a:rPr lang="ru-RU" sz="2200" dirty="0">
                <a:solidFill>
                  <a:schemeClr val="tx2"/>
                </a:solidFill>
              </a:rPr>
              <a:t>игры разные играем, интеллект </a:t>
            </a:r>
            <a:r>
              <a:rPr lang="ru-RU" sz="2000" dirty="0">
                <a:solidFill>
                  <a:schemeClr val="tx2"/>
                </a:solidFill>
              </a:rPr>
              <a:t>свой развиваем.</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5816" y="1700808"/>
            <a:ext cx="3384376" cy="2448272"/>
          </a:xfrm>
          <a:prstGeom prst="rect">
            <a:avLst/>
          </a:prstGeom>
        </p:spPr>
      </p:pic>
      <p:pic>
        <p:nvPicPr>
          <p:cNvPr id="14" name="Рисунок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4293096"/>
            <a:ext cx="3096344" cy="2419908"/>
          </a:xfrm>
          <a:prstGeom prst="rect">
            <a:avLst/>
          </a:prstGeom>
        </p:spPr>
      </p:pic>
    </p:spTree>
    <p:extLst>
      <p:ext uri="{BB962C8B-B14F-4D97-AF65-F5344CB8AC3E}">
        <p14:creationId xmlns:p14="http://schemas.microsoft.com/office/powerpoint/2010/main" val="407818842"/>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99792" y="2420888"/>
            <a:ext cx="3528392" cy="3451225"/>
          </a:xfrm>
        </p:spPr>
      </p:pic>
      <p:sp>
        <p:nvSpPr>
          <p:cNvPr id="3" name="Заголовок 2"/>
          <p:cNvSpPr>
            <a:spLocks noGrp="1"/>
          </p:cNvSpPr>
          <p:nvPr>
            <p:ph type="title"/>
          </p:nvPr>
        </p:nvSpPr>
        <p:spPr>
          <a:xfrm>
            <a:off x="457200" y="338328"/>
            <a:ext cx="8229600" cy="1866536"/>
          </a:xfrm>
        </p:spPr>
        <p:txBody>
          <a:bodyPr>
            <a:normAutofit/>
          </a:bodyPr>
          <a:lstStyle/>
          <a:p>
            <a:r>
              <a:rPr lang="ru-RU" dirty="0" smtClean="0">
                <a:solidFill>
                  <a:srgbClr val="FF99FF"/>
                </a:solidFill>
              </a:rPr>
              <a:t>Центр книги</a:t>
            </a:r>
            <a:r>
              <a:rPr lang="ru-RU" dirty="0">
                <a:solidFill>
                  <a:srgbClr val="FF99FF"/>
                </a:solidFill>
              </a:rPr>
              <a:t/>
            </a:r>
            <a:br>
              <a:rPr lang="ru-RU" dirty="0">
                <a:solidFill>
                  <a:srgbClr val="FF99FF"/>
                </a:solidFill>
              </a:rPr>
            </a:br>
            <a:r>
              <a:rPr lang="ru-RU" sz="2200" dirty="0" smtClean="0">
                <a:solidFill>
                  <a:schemeClr val="tx2"/>
                </a:solidFill>
              </a:rPr>
              <a:t>Добрые </a:t>
            </a:r>
            <a:r>
              <a:rPr lang="ru-RU" sz="2200" dirty="0">
                <a:solidFill>
                  <a:schemeClr val="tx2"/>
                </a:solidFill>
              </a:rPr>
              <a:t>сказки и умные книжки, любят девчонки и любят мальчишки. Если ты хочешь все в мире узнать - надо учиться и много читать!  </a:t>
            </a:r>
          </a:p>
        </p:txBody>
      </p:sp>
    </p:spTree>
    <p:extLst>
      <p:ext uri="{BB962C8B-B14F-4D97-AF65-F5344CB8AC3E}">
        <p14:creationId xmlns:p14="http://schemas.microsoft.com/office/powerpoint/2010/main" val="28165811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32040" y="2924944"/>
            <a:ext cx="3816424" cy="3345235"/>
          </a:xfrm>
        </p:spPr>
      </p:pic>
      <p:sp>
        <p:nvSpPr>
          <p:cNvPr id="3" name="Заголовок 2"/>
          <p:cNvSpPr>
            <a:spLocks noGrp="1"/>
          </p:cNvSpPr>
          <p:nvPr>
            <p:ph type="title"/>
          </p:nvPr>
        </p:nvSpPr>
        <p:spPr/>
        <p:txBody>
          <a:bodyPr>
            <a:normAutofit fontScale="90000"/>
          </a:bodyPr>
          <a:lstStyle/>
          <a:p>
            <a:r>
              <a:rPr lang="ru-RU" dirty="0" smtClean="0">
                <a:solidFill>
                  <a:srgbClr val="FF99FF"/>
                </a:solidFill>
              </a:rPr>
              <a:t>Уголок уединения</a:t>
            </a:r>
            <a:br>
              <a:rPr lang="ru-RU" dirty="0" smtClean="0">
                <a:solidFill>
                  <a:srgbClr val="FF99FF"/>
                </a:solidFill>
              </a:rPr>
            </a:br>
            <a:r>
              <a:rPr lang="ru-RU" sz="2200" dirty="0">
                <a:solidFill>
                  <a:schemeClr val="tx2"/>
                </a:solidFill>
              </a:rPr>
              <a:t>Е</a:t>
            </a:r>
            <a:r>
              <a:rPr lang="ru-RU" sz="2200" dirty="0" smtClean="0">
                <a:solidFill>
                  <a:schemeClr val="tx2"/>
                </a:solidFill>
              </a:rPr>
              <a:t>сли </a:t>
            </a:r>
            <a:r>
              <a:rPr lang="ru-RU" sz="2200" dirty="0">
                <a:solidFill>
                  <a:schemeClr val="tx2"/>
                </a:solidFill>
              </a:rPr>
              <a:t>тебе грустно, ты можешь книжку взять. И в уголочке тихом, спокойно помечтать.</a:t>
            </a:r>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2276872"/>
            <a:ext cx="3600400" cy="3240360"/>
          </a:xfrm>
          <a:prstGeom prst="rect">
            <a:avLst/>
          </a:prstGeom>
        </p:spPr>
      </p:pic>
    </p:spTree>
    <p:extLst>
      <p:ext uri="{BB962C8B-B14F-4D97-AF65-F5344CB8AC3E}">
        <p14:creationId xmlns:p14="http://schemas.microsoft.com/office/powerpoint/2010/main" val="4034780947"/>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18864" y="404664"/>
            <a:ext cx="8229600" cy="2304256"/>
          </a:xfrm>
        </p:spPr>
        <p:txBody>
          <a:bodyPr>
            <a:normAutofit fontScale="90000"/>
          </a:bodyPr>
          <a:lstStyle/>
          <a:p>
            <a:r>
              <a:rPr lang="ru-RU" dirty="0" smtClean="0">
                <a:solidFill>
                  <a:srgbClr val="FF99FF"/>
                </a:solidFill>
              </a:rPr>
              <a:t>Центр природы</a:t>
            </a:r>
            <a:br>
              <a:rPr lang="ru-RU" dirty="0" smtClean="0">
                <a:solidFill>
                  <a:srgbClr val="FF99FF"/>
                </a:solidFill>
              </a:rPr>
            </a:br>
            <a:r>
              <a:rPr lang="ru-RU" sz="2200" dirty="0">
                <a:solidFill>
                  <a:schemeClr val="tx2"/>
                </a:solidFill>
              </a:rPr>
              <a:t>Центр природы – достаточно традиционный элемент развивающей среды .</a:t>
            </a:r>
            <a:r>
              <a:rPr lang="ru-RU" sz="2200" dirty="0" smtClean="0">
                <a:solidFill>
                  <a:schemeClr val="tx2"/>
                </a:solidFill>
              </a:rPr>
              <a:t> Центр природы </a:t>
            </a:r>
            <a:r>
              <a:rPr lang="ru-RU" sz="2200" dirty="0">
                <a:solidFill>
                  <a:schemeClr val="tx2"/>
                </a:solidFill>
              </a:rPr>
              <a:t>очень </a:t>
            </a:r>
            <a:r>
              <a:rPr lang="ru-RU" sz="2200" dirty="0" smtClean="0">
                <a:solidFill>
                  <a:schemeClr val="tx2"/>
                </a:solidFill>
              </a:rPr>
              <a:t>любим </a:t>
            </a:r>
            <a:r>
              <a:rPr lang="ru-RU" sz="2200" dirty="0">
                <a:solidFill>
                  <a:schemeClr val="tx2"/>
                </a:solidFill>
              </a:rPr>
              <a:t>детьми и </a:t>
            </a:r>
            <a:r>
              <a:rPr lang="ru-RU" sz="2200" dirty="0" smtClean="0">
                <a:solidFill>
                  <a:schemeClr val="tx2"/>
                </a:solidFill>
              </a:rPr>
              <a:t>играет </a:t>
            </a:r>
            <a:r>
              <a:rPr lang="ru-RU" sz="2200" dirty="0">
                <a:solidFill>
                  <a:schemeClr val="tx2"/>
                </a:solidFill>
              </a:rPr>
              <a:t>большую роль в воспитании эмоционального отношения </a:t>
            </a:r>
            <a:r>
              <a:rPr lang="ru-RU" sz="2200" dirty="0" smtClean="0">
                <a:solidFill>
                  <a:schemeClr val="tx2"/>
                </a:solidFill>
              </a:rPr>
              <a:t>к природе</a:t>
            </a:r>
            <a:r>
              <a:rPr lang="ru-RU" sz="2200" dirty="0">
                <a:solidFill>
                  <a:schemeClr val="tx2"/>
                </a:solidFill>
              </a:rPr>
              <a:t>, в формировании навыков ухода за животными и </a:t>
            </a:r>
            <a:r>
              <a:rPr lang="ru-RU" sz="2200" dirty="0" smtClean="0">
                <a:solidFill>
                  <a:schemeClr val="tx2"/>
                </a:solidFill>
              </a:rPr>
              <a:t>растениями.</a:t>
            </a:r>
            <a:r>
              <a:rPr lang="en-US" sz="2200" dirty="0" smtClean="0">
                <a:solidFill>
                  <a:schemeClr val="tx2"/>
                </a:solidFill>
              </a:rPr>
              <a:t> </a:t>
            </a:r>
            <a:r>
              <a:rPr lang="ru-RU" sz="2200" dirty="0" smtClean="0">
                <a:solidFill>
                  <a:schemeClr val="tx2"/>
                </a:solidFill>
              </a:rPr>
              <a:t/>
            </a:r>
            <a:br>
              <a:rPr lang="ru-RU" sz="2200" dirty="0" smtClean="0">
                <a:solidFill>
                  <a:schemeClr val="tx2"/>
                </a:solidFill>
              </a:rPr>
            </a:br>
            <a:endParaRPr lang="ru-RU" sz="2200" dirty="0">
              <a:solidFill>
                <a:schemeClr val="tx2"/>
              </a:solidFill>
            </a:endParaRPr>
          </a:p>
        </p:txBody>
      </p:sp>
      <p:pic>
        <p:nvPicPr>
          <p:cNvPr id="8" name="Объект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1560" y="2796251"/>
            <a:ext cx="3024336" cy="3334593"/>
          </a:xfrm>
        </p:spPr>
      </p:pic>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2796251"/>
            <a:ext cx="2808312" cy="3339725"/>
          </a:xfrm>
          <a:prstGeom prst="rect">
            <a:avLst/>
          </a:prstGeom>
        </p:spPr>
      </p:pic>
    </p:spTree>
    <p:extLst>
      <p:ext uri="{BB962C8B-B14F-4D97-AF65-F5344CB8AC3E}">
        <p14:creationId xmlns:p14="http://schemas.microsoft.com/office/powerpoint/2010/main" val="18394108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9552" y="1699629"/>
            <a:ext cx="2880320" cy="2808312"/>
          </a:xfrm>
        </p:spPr>
      </p:pic>
      <p:sp>
        <p:nvSpPr>
          <p:cNvPr id="3" name="Заголовок 2"/>
          <p:cNvSpPr>
            <a:spLocks noGrp="1"/>
          </p:cNvSpPr>
          <p:nvPr>
            <p:ph type="title"/>
          </p:nvPr>
        </p:nvSpPr>
        <p:spPr>
          <a:xfrm>
            <a:off x="457200" y="338327"/>
            <a:ext cx="8229600" cy="1434489"/>
          </a:xfrm>
        </p:spPr>
        <p:txBody>
          <a:bodyPr>
            <a:normAutofit fontScale="90000"/>
          </a:bodyPr>
          <a:lstStyle/>
          <a:p>
            <a:r>
              <a:rPr lang="ru-RU" dirty="0" smtClean="0">
                <a:solidFill>
                  <a:srgbClr val="FF99FF"/>
                </a:solidFill>
              </a:rPr>
              <a:t>Экологический центр</a:t>
            </a:r>
            <a:br>
              <a:rPr lang="ru-RU" dirty="0" smtClean="0">
                <a:solidFill>
                  <a:srgbClr val="FF99FF"/>
                </a:solidFill>
              </a:rPr>
            </a:br>
            <a:r>
              <a:rPr lang="ru-RU" sz="1800" dirty="0">
                <a:solidFill>
                  <a:schemeClr val="tx1"/>
                </a:solidFill>
              </a:rPr>
              <a:t>Экологический уголок </a:t>
            </a:r>
            <a:r>
              <a:rPr lang="ru-RU" sz="1800" dirty="0" smtClean="0">
                <a:solidFill>
                  <a:schemeClr val="tx1"/>
                </a:solidFill>
              </a:rPr>
              <a:t> (центр природы</a:t>
            </a:r>
            <a:r>
              <a:rPr lang="ru-RU" sz="1800" dirty="0">
                <a:solidFill>
                  <a:schemeClr val="tx1"/>
                </a:solidFill>
              </a:rPr>
              <a:t>)</a:t>
            </a:r>
            <a:r>
              <a:rPr lang="ru-RU" sz="1800" dirty="0" smtClean="0">
                <a:solidFill>
                  <a:schemeClr val="tx1"/>
                </a:solidFill>
              </a:rPr>
              <a:t>– </a:t>
            </a:r>
            <a:r>
              <a:rPr lang="ru-RU" sz="1800" dirty="0">
                <a:solidFill>
                  <a:schemeClr val="tx1"/>
                </a:solidFill>
              </a:rPr>
              <a:t>это комбинация наглядных и действенных средств для ознакомления детей с окружающим миро</a:t>
            </a:r>
            <a:r>
              <a:rPr lang="ru-RU" sz="1800" b="1" dirty="0">
                <a:solidFill>
                  <a:schemeClr val="tx1"/>
                </a:solidFill>
              </a:rPr>
              <a:t>м.</a:t>
            </a:r>
            <a:r>
              <a:rPr lang="ru-RU" sz="1800" dirty="0">
                <a:solidFill>
                  <a:schemeClr val="tx1"/>
                </a:solidFill>
              </a:rPr>
              <a:t> Организация природной зоны предметно-развивающей среды группы способствует реализации основных целей экологического воспитания дошкольников.</a:t>
            </a:r>
            <a:r>
              <a:rPr lang="ru-RU" sz="1800" dirty="0" smtClean="0">
                <a:solidFill>
                  <a:schemeClr val="tx1"/>
                </a:solidFill>
              </a:rPr>
              <a:t/>
            </a:r>
            <a:br>
              <a:rPr lang="ru-RU" sz="1800" dirty="0" smtClean="0">
                <a:solidFill>
                  <a:schemeClr val="tx1"/>
                </a:solidFill>
              </a:rPr>
            </a:br>
            <a:endParaRPr lang="ru-RU" sz="1800" dirty="0">
              <a:solidFill>
                <a:schemeClr val="tx1"/>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8744" y="1699993"/>
            <a:ext cx="3013747" cy="2808312"/>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45194" y="4623890"/>
            <a:ext cx="3240360" cy="2232706"/>
          </a:xfrm>
          <a:prstGeom prst="rect">
            <a:avLst/>
          </a:prstGeom>
        </p:spPr>
      </p:pic>
    </p:spTree>
    <p:extLst>
      <p:ext uri="{BB962C8B-B14F-4D97-AF65-F5344CB8AC3E}">
        <p14:creationId xmlns:p14="http://schemas.microsoft.com/office/powerpoint/2010/main" val="6036047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293</TotalTime>
  <Words>242</Words>
  <Application>Microsoft Office PowerPoint</Application>
  <PresentationFormat>Экран (4:3)</PresentationFormat>
  <Paragraphs>27</Paragraphs>
  <Slides>23</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Волна</vt:lpstr>
      <vt:lpstr>  Предметно-пространственная развивающая  среда  в средней группе    МКДОУ «Нижнедевицкий детский сад общеразвивающего вида»   Воспитатель средней группы: Соловьёва Ю.М.</vt:lpstr>
      <vt:lpstr>Презентация PowerPoint</vt:lpstr>
      <vt:lpstr>Наша средняя группа</vt:lpstr>
      <vt:lpstr>Здесь мы встречаем воспитанников</vt:lpstr>
      <vt:lpstr>Центр познания  Здесь мы в игры разные играем, интеллект свой развиваем.</vt:lpstr>
      <vt:lpstr>Центр книги Добрые сказки и умные книжки, любят девчонки и любят мальчишки. Если ты хочешь все в мире узнать - надо учиться и много читать!  </vt:lpstr>
      <vt:lpstr>Уголок уединения Если тебе грустно, ты можешь книжку взять. И в уголочке тихом, спокойно помечтать.</vt:lpstr>
      <vt:lpstr>Центр природы Центр природы – достаточно традиционный элемент развивающей среды . Центр природы очень любим детьми и играет большую роль в воспитании эмоционального отношения к природе, в формировании навыков ухода за животными и растениями.  </vt:lpstr>
      <vt:lpstr>Экологический центр Экологический уголок  (центр природы)– это комбинация наглядных и действенных средств для ознакомления детей с окружающим миром. Организация природной зоны предметно-развивающей среды группы способствует реализации основных целей экологического воспитания дошкольников. </vt:lpstr>
      <vt:lpstr>Уголок патриотического развития Если не мы, то кто же, детям нашим поможет. Россию любить и знать! Как важно не опоздать…</vt:lpstr>
      <vt:lpstr>Центр экспериментирования Это всё – эксперименты – Интересные моменты! Всё, всё, всё хотим узнать! Нужно всё зарисовать! Как наш опыт получился, сколько времени он длился? Удивляемся всему: Как? Зачем? И почему?</vt:lpstr>
      <vt:lpstr>Уголок безопасности Безопасность изучаем, как вести себя МЫ знаем. При пожаре, при потопе, на дороге и в лесу!</vt:lpstr>
      <vt:lpstr>Уголок здоровья Приобщение дошкольников к здоровому образу жизни — одна из важных задач детского сада. И здесь огромную роль играет взаимодействие с семьями воспитанников. Конечно же, родители больше всех заинтересованы в сохранении здоровья своего ребёнка. Однако далеко не все они имеют медицинское образование и являются компетентными в различных вопросах. Поэтому задача воспитателя — помочь мамам и папам, донести до них ценную информацию.   Я здоровье берегу , сам себе я помогу!</vt:lpstr>
      <vt:lpstr>Уголок психологической разгрузки Благодаря психологическому уголку у ребенка появляется возможность расслабиться, устранить беспокойство, возбуждение, скованность, сбросить излишки напряжения, восстановить силы, увеличить запас энергии, почувствовать себя защищенным, поскольку зачастую бывает такой момент, когда необходимо уединиться. У нас предоставлена  </vt:lpstr>
      <vt:lpstr>Центр конструирования Любим фантазировать , любим конструировать, строить необъятное, только нам понятное.</vt:lpstr>
      <vt:lpstr>Центр творчества Ребята очень любят делать различные поделки, вот такие замечательные работы представлены в нашем центре творчества.</vt:lpstr>
      <vt:lpstr>Центр социально- личностного развития Трансформируемость среды Материалы и оборудование из одной образовательной области дети  у нас свободно используют в ходе реализации других областей.    Мы продавцы и доктора и парикмахеры с утра , любим наряжаться и в игре общаться.</vt:lpstr>
      <vt:lpstr>Центр театра Театр - это мысли свободный полет, Театр - здесь фантазия щедро цветет. В театре сердец расплавляется лёд</vt:lpstr>
      <vt:lpstr>Центр музыки В связи с тем, что игровые замыслы детей средней группы разнообразны, весь  материал мы разместили так, чтобы дети могли легко подбирать комбинировать их "под замыслы". Стабильные тематические зоны, которые были раньше  полностью уступают место мобильному материалу —которые легко перемещаются с места на место.    </vt:lpstr>
      <vt:lpstr>Центр игровой деятельности для мальчиков и девочек Игра – это ведущая деятельность ребенка, посредством которой он органично развивается, познает очень важный пласт человеческой культуры – взаимоотношение между взрослыми людьми – в семье, их профессиональной деятельности и т. д.   </vt:lpstr>
      <vt:lpstr>Спортивный центр В нашем детском саду спортивный уголок находится в другой комнате. Маленькие дети очень  резвы и любознательны. Нашим ребятам нравится участвовать в подвижных играх и упражняться со спортивным инвентарём. Не только занятия физкультурой имеют целью физическое развитие дошкольников, двигательная активность организуется в различных режимных моментах.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Предметно-пространственная развивающая  среда  в старшей группе    МКДОУ «Нижнедевицкий детский сад общеразвивающего вида»   Воспитатель старшей группы :Соловьёва Ю.М.</dc:title>
  <dc:creator>Админ</dc:creator>
  <cp:lastModifiedBy>Alexandr</cp:lastModifiedBy>
  <cp:revision>35</cp:revision>
  <dcterms:created xsi:type="dcterms:W3CDTF">2018-11-27T11:12:31Z</dcterms:created>
  <dcterms:modified xsi:type="dcterms:W3CDTF">2018-12-04T18:53:50Z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1124899</vt:lpwstr>
  </property>
  <property fmtid="{D5CDD505-2E9C-101B-9397-08002B2CF9AE}" name="NXPowerLiteSettings" pid="3">
    <vt:lpwstr>C7000400038000</vt:lpwstr>
  </property>
  <property fmtid="{D5CDD505-2E9C-101B-9397-08002B2CF9AE}" name="NXPowerLiteVersion" pid="4">
    <vt:lpwstr>S9.0.1</vt:lpwstr>
  </property>
</Properties>
</file>