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62" r:id="rId4"/>
    <p:sldId id="263" r:id="rId5"/>
    <p:sldId id="257" r:id="rId6"/>
    <p:sldId id="264" r:id="rId7"/>
    <p:sldId id="259" r:id="rId8"/>
    <p:sldId id="261" r:id="rId9"/>
    <p:sldId id="260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2" d="100"/>
          <a:sy n="92" d="100"/>
        </p:scale>
        <p:origin x="230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A6C49-7943-4EF9-B23F-F3A7BA4C4A2E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BED34-F10B-44BD-9F61-C495B42A8D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24805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A6C49-7943-4EF9-B23F-F3A7BA4C4A2E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BED34-F10B-44BD-9F61-C495B42A8D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48601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A6C49-7943-4EF9-B23F-F3A7BA4C4A2E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BED34-F10B-44BD-9F61-C495B42A8D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8380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A6C49-7943-4EF9-B23F-F3A7BA4C4A2E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BED34-F10B-44BD-9F61-C495B42A8D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8767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A6C49-7943-4EF9-B23F-F3A7BA4C4A2E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BED34-F10B-44BD-9F61-C495B42A8D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3757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A6C49-7943-4EF9-B23F-F3A7BA4C4A2E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BED34-F10B-44BD-9F61-C495B42A8D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9747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A6C49-7943-4EF9-B23F-F3A7BA4C4A2E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BED34-F10B-44BD-9F61-C495B42A8D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90405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A6C49-7943-4EF9-B23F-F3A7BA4C4A2E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BED34-F10B-44BD-9F61-C495B42A8D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6281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A6C49-7943-4EF9-B23F-F3A7BA4C4A2E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BED34-F10B-44BD-9F61-C495B42A8D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7966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A6C49-7943-4EF9-B23F-F3A7BA4C4A2E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BED34-F10B-44BD-9F61-C495B42A8D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14414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A6C49-7943-4EF9-B23F-F3A7BA4C4A2E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BED34-F10B-44BD-9F61-C495B42A8D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2051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21000" t="-4000" r="-1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6A6C49-7943-4EF9-B23F-F3A7BA4C4A2E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5BED34-F10B-44BD-9F61-C495B42A8D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0689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2759339"/>
            <a:ext cx="12192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n w="0"/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РАСПРОСТРОНЕННОСТЬ АЛКОГОЛЬНОЙ ЗАВИСИМОСТИ </a:t>
            </a:r>
            <a:endParaRPr lang="ru-RU" sz="3200" dirty="0">
              <a:ln w="0"/>
              <a:solidFill>
                <a:schemeClr val="bg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reflection blurRad="6350" stA="53000" endA="300" endPos="35500" dir="5400000" sy="-9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0" y="1"/>
            <a:ext cx="12192000" cy="914400"/>
          </a:xfrm>
          <a:prstGeom prst="rect">
            <a:avLst/>
          </a:prstGeom>
          <a:solidFill>
            <a:srgbClr val="706B2E">
              <a:alpha val="0"/>
            </a:srgbClr>
          </a:solidFill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профессиональное образовательное учреждение</a:t>
            </a:r>
            <a:b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Тульской области </a:t>
            </a:r>
          </a:p>
          <a:p>
            <a:pPr algn="ctr"/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«Алексинский машиностроительный техникум»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8735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12191999" cy="4053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Распространенность алкоголизма в зависимости от </a:t>
            </a: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социального и семейного положения</a:t>
            </a:r>
            <a:endParaRPr lang="ru-RU" sz="2000" b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" y="508987"/>
            <a:ext cx="12191999" cy="7346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алкоголизм наиболее распространен у лиц разведенных или одиноких, с более низким уровнем образования и антисоциальными тенденциями в подростковом возрасте. </a:t>
            </a:r>
            <a:endParaRPr lang="ru-RU" sz="20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0086" y="1611630"/>
            <a:ext cx="3171825" cy="47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5279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1027" y="171681"/>
            <a:ext cx="11900847" cy="10640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нет систематических данных о роли профессии в возникновении заболевания, однако в исследованиях разных стран отмечено достоверное преобладание случаев цирроза печени у представителей сферы обслуживания и литературно-артистических кругов.</a:t>
            </a:r>
            <a:endParaRPr lang="ru-RU" sz="20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5770" y="1554153"/>
            <a:ext cx="5299710" cy="4807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9251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1027" y="109182"/>
            <a:ext cx="1205097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0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Новозеландские ученые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выяснили: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устойчивую взаимосвязь между продолжительностью рабочего дня и количеством потребляемого алкоголя 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пришли к выводу, что рабочая неделя в 50 часов (10 часов работы в день) стимулирует рост алкоголизма.</a:t>
            </a:r>
            <a:endParaRPr lang="ru-RU" sz="20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014"/>
          <a:stretch/>
        </p:blipFill>
        <p:spPr>
          <a:xfrm>
            <a:off x="4571999" y="2471547"/>
            <a:ext cx="6964681" cy="2877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6018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6840081"/>
              </p:ext>
            </p:extLst>
          </p:nvPr>
        </p:nvGraphicFramePr>
        <p:xfrm>
          <a:off x="1759043" y="433063"/>
          <a:ext cx="8913505" cy="3535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32474"/>
                <a:gridCol w="478103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Великобританские ученые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Российские ученые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стоматологи, врачи, ветеринары и адвокаты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tint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kern="12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 педагоги;</a:t>
                      </a:r>
                      <a:br>
                        <a:rPr lang="ru-RU" sz="2000" kern="12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lang="ru-RU" sz="2000" kern="12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2. бухгалтеры;</a:t>
                      </a:r>
                      <a:br>
                        <a:rPr lang="ru-RU" sz="2000" kern="12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lang="ru-RU" sz="2000" kern="12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3. врачи;</a:t>
                      </a:r>
                      <a:br>
                        <a:rPr lang="ru-RU" sz="2000" kern="12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lang="ru-RU" sz="2000" kern="12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4. полицейские;</a:t>
                      </a:r>
                      <a:br>
                        <a:rPr lang="ru-RU" sz="2000" kern="12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lang="ru-RU" sz="2000" kern="12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5. водители-дальнобойщики;</a:t>
                      </a:r>
                      <a:br>
                        <a:rPr lang="ru-RU" sz="2000" kern="12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lang="ru-RU" sz="2000" kern="12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6. менеджеры низшего и среднего звена;</a:t>
                      </a:r>
                      <a:br>
                        <a:rPr lang="ru-RU" sz="2000" kern="12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lang="ru-RU" sz="2000" kern="12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7. психологи;</a:t>
                      </a:r>
                      <a:br>
                        <a:rPr lang="ru-RU" sz="2000" kern="12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lang="ru-RU" sz="2000" kern="12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8. актеры;</a:t>
                      </a:r>
                      <a:br>
                        <a:rPr lang="ru-RU" sz="2000" kern="12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lang="ru-RU" sz="2000" kern="12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9. журналисты;</a:t>
                      </a:r>
                      <a:br>
                        <a:rPr lang="ru-RU" sz="2000" kern="12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lang="ru-RU" sz="2000" kern="12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10. маклеры.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tint val="40000"/>
                        <a:alpha val="5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94358" y="2590800"/>
            <a:ext cx="4922519" cy="3345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7414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91069"/>
            <a:ext cx="121919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Последствия</a:t>
            </a:r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3772" y="700015"/>
            <a:ext cx="11864453" cy="30339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Алкогольные напитки способствуют: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257300" lvl="2" indent="-342900" algn="just">
              <a:lnSpc>
                <a:spcPct val="107000"/>
              </a:lnSpc>
              <a:buFont typeface="Wingdings" panose="05000000000000000000" pitchFamily="2" charset="2"/>
              <a:buChar char=""/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формированию зависимости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257300" lvl="2" indent="-342900">
              <a:lnSpc>
                <a:spcPct val="107000"/>
              </a:lnSpc>
              <a:buFont typeface="Wingdings" panose="05000000000000000000" pitchFamily="2" charset="2"/>
              <a:buChar char=""/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развитию более чем 200 болезней, включая цирроз печени и целый ряд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провоцируемых алкоголизацией общесоматических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заболеваний, укорачивающих жизнь на 10 лет по сравнению со здоровым населением;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257300" lvl="2" indent="-342900">
              <a:lnSpc>
                <a:spcPct val="107000"/>
              </a:lnSpc>
              <a:buFont typeface="Wingdings" panose="05000000000000000000" pitchFamily="2" charset="2"/>
              <a:buChar char=""/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насилию и травмам , предшествующим: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086100" lvl="6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дорожно-транспортным происшествиям (50%);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086100" lvl="6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убийствам (50%);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086100" lvl="6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самоубийствам (25%).</a:t>
            </a:r>
            <a:endParaRPr lang="ru-RU" sz="20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6372" y="3304638"/>
            <a:ext cx="4750308" cy="3248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7251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206751"/>
            <a:ext cx="12192000" cy="20682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07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 последствий злоупотребления спиртным ежегодно умирает </a:t>
            </a:r>
            <a:r>
              <a:rPr lang="ru-RU" sz="2000" b="1" u="sng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больше 3 миллионов человек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что превышает количество летальных исходов от СПИДа.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fontAlgn="base">
              <a:lnSpc>
                <a:spcPct val="107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fontAlgn="base">
              <a:lnSpc>
                <a:spcPct val="107000"/>
              </a:lnSpc>
              <a:spcAft>
                <a:spcPts val="0"/>
              </a:spcAft>
            </a:pP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нашей стране 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23,5% </a:t>
            </a: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смертельных случаев произошли в результате неумеренного употребления алкоголя. В случае сохранения такого уровня смертности через десятилетия численность страны уменьшится на 13-14 миллионов человек.</a:t>
            </a:r>
            <a:endParaRPr lang="ru-RU" sz="20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7440" y="2743200"/>
            <a:ext cx="4897120" cy="3672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3393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8448" y="218415"/>
            <a:ext cx="11691582" cy="4021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Алкоголизм -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одна из важнейших социально-медицинских проблем, так как </a:t>
            </a: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алкоголь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наиболее широко используемое в населении </a:t>
            </a:r>
            <a:r>
              <a:rPr lang="ru-RU" sz="2000" dirty="0" err="1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психоактивное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вещество.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ru-RU" sz="2000" b="1" dirty="0" smtClean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3">
              <a:lnSpc>
                <a:spcPct val="107000"/>
              </a:lnSpc>
            </a:pP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Эпидемиологические </a:t>
            </a: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данные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об алкоголизации населения основаны на:</a:t>
            </a:r>
          </a:p>
          <a:p>
            <a:pPr marL="2114550" lvl="4" indent="-285750">
              <a:lnSpc>
                <a:spcPct val="107000"/>
              </a:lnSpc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численности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пациентов с соответствующим диагнозом;</a:t>
            </a:r>
          </a:p>
          <a:p>
            <a:pPr marL="2114550" lvl="4" indent="-285750">
              <a:lnSpc>
                <a:spcPct val="107000"/>
              </a:lnSpc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душевом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потреблении; </a:t>
            </a:r>
          </a:p>
          <a:p>
            <a:pPr marL="2114550" lvl="4" indent="-285750">
              <a:lnSpc>
                <a:spcPct val="107000"/>
              </a:lnSpc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наличии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зародышевого алкогольного синдрома;</a:t>
            </a:r>
          </a:p>
          <a:p>
            <a:pPr marL="2114550" lvl="4" indent="-285750">
              <a:lnSpc>
                <a:spcPct val="107000"/>
              </a:lnSpc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распространенности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цирроза печени;</a:t>
            </a:r>
          </a:p>
          <a:p>
            <a:pPr marL="2114550" lvl="4" indent="-285750">
              <a:lnSpc>
                <a:spcPct val="107000"/>
              </a:lnSpc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средней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продолжительности жизни; </a:t>
            </a:r>
          </a:p>
          <a:p>
            <a:pPr marL="2114550" lvl="4" indent="-285750">
              <a:lnSpc>
                <a:spcPct val="107000"/>
              </a:lnSpc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уровне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суицидов; </a:t>
            </a:r>
          </a:p>
          <a:p>
            <a:pPr marL="2114550" lvl="4" indent="-285750">
              <a:lnSpc>
                <a:spcPct val="107000"/>
              </a:lnSpc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стоимости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затрат на лечение вызванных алкоголизмом соматических заболеваний;</a:t>
            </a:r>
          </a:p>
          <a:p>
            <a:pPr marL="2114550" lvl="4" indent="-285750">
              <a:lnSpc>
                <a:spcPct val="107000"/>
              </a:lnSpc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стоимости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потерянного в результате алкоголизации рабочего времени.</a:t>
            </a:r>
            <a:endParaRPr lang="ru-RU" sz="20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9342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7420" y="149583"/>
            <a:ext cx="11791666" cy="31365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 err="1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Морбидность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наличие нескольких хронических заболеваний, связанных между собой единым патогенетическим механизмом, т.е. алкоголизм часто взаимодополняется и взаимоутяжеляется:</a:t>
            </a:r>
          </a:p>
          <a:p>
            <a:pPr marL="3028950" lvl="6" indent="-285750">
              <a:lnSpc>
                <a:spcPct val="107000"/>
              </a:lnSpc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ЧМТ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другими экзогенно-органическими заболеваниями;</a:t>
            </a:r>
          </a:p>
          <a:p>
            <a:pPr marL="3028950" lvl="6" indent="-285750">
              <a:lnSpc>
                <a:spcPct val="107000"/>
              </a:lnSpc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эпилепсией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</a:p>
          <a:p>
            <a:pPr marL="3028950" lvl="6" indent="-285750">
              <a:lnSpc>
                <a:spcPct val="107000"/>
              </a:lnSpc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психопатиями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</a:p>
          <a:p>
            <a:pPr marL="3028950" lvl="6" indent="-285750">
              <a:lnSpc>
                <a:spcPct val="107000"/>
              </a:lnSpc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шизофрениями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</a:p>
          <a:p>
            <a:pPr marL="3028950" lvl="6" indent="-285750">
              <a:lnSpc>
                <a:spcPct val="107000"/>
              </a:lnSpc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аффективными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расстройствами;</a:t>
            </a:r>
          </a:p>
          <a:p>
            <a:pPr marL="3028950" lvl="6" indent="-285750">
              <a:lnSpc>
                <a:spcPct val="107000"/>
              </a:lnSpc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олигофренией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</a:p>
          <a:p>
            <a:pPr marL="3028950" lvl="6" indent="-285750">
              <a:lnSpc>
                <a:spcPct val="107000"/>
              </a:lnSpc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неврозами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 </a:t>
            </a:r>
            <a:endParaRPr lang="ru-RU" sz="20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8295" y="2869808"/>
            <a:ext cx="5229225" cy="3499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8512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1069" y="156089"/>
            <a:ext cx="11859903" cy="1409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7">
              <a:lnSpc>
                <a:spcPct val="107000"/>
              </a:lnSpc>
            </a:pPr>
            <a:r>
              <a:rPr lang="ru-RU" sz="2000" b="1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Морбидность</a:t>
            </a: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резко варьирует в зависимости от:</a:t>
            </a:r>
          </a:p>
          <a:p>
            <a:pPr lvl="7">
              <a:lnSpc>
                <a:spcPct val="107000"/>
              </a:lnSpc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 географических и межкультурных условий; </a:t>
            </a:r>
          </a:p>
          <a:p>
            <a:pPr lvl="7">
              <a:lnSpc>
                <a:spcPct val="107000"/>
              </a:lnSpc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 возраста и пола личности;</a:t>
            </a:r>
          </a:p>
          <a:p>
            <a:pPr lvl="7">
              <a:lnSpc>
                <a:spcPct val="107000"/>
              </a:lnSpc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 социального и семейного положения.</a:t>
            </a:r>
            <a:endParaRPr lang="ru-RU" sz="20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8600" y="1992630"/>
            <a:ext cx="5684520" cy="4263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0622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12191999" cy="4053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Распространенность алкоголизма в зависимости от географических и межкультурных </a:t>
            </a: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условий</a:t>
            </a:r>
            <a:endParaRPr lang="ru-RU" sz="2000" b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32945" y="491865"/>
            <a:ext cx="2762296" cy="4053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000" b="1" u="sng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потребление алкоголя</a:t>
            </a:r>
            <a:endParaRPr lang="ru-RU" sz="2000" b="1" u="sng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627313" y="954964"/>
            <a:ext cx="1910395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Высокое: 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- Россия;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- Франция; 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- Скандинавия; 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- Ирландия;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- Корея.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442578" y="954964"/>
            <a:ext cx="6096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Низкое: 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- Китай;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- Страны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исламского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мира;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- Страны средиземноморского бассейна.</a:t>
            </a:r>
            <a:endParaRPr lang="ru-RU" sz="2000" dirty="0"/>
          </a:p>
        </p:txBody>
      </p:sp>
      <p:cxnSp>
        <p:nvCxnSpPr>
          <p:cNvPr id="10" name="Прямая со стрелкой 9"/>
          <p:cNvCxnSpPr>
            <a:stCxn id="3" idx="3"/>
          </p:cNvCxnSpPr>
          <p:nvPr/>
        </p:nvCxnSpPr>
        <p:spPr>
          <a:xfrm>
            <a:off x="6995241" y="694549"/>
            <a:ext cx="447337" cy="26041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3" idx="1"/>
          </p:cNvCxnSpPr>
          <p:nvPr/>
        </p:nvCxnSpPr>
        <p:spPr>
          <a:xfrm flipH="1">
            <a:off x="3753135" y="694549"/>
            <a:ext cx="479810" cy="26041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-1" y="4201020"/>
            <a:ext cx="12191999" cy="3063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ts val="1560"/>
              </a:lnSpc>
              <a:spcAft>
                <a:spcPts val="0"/>
              </a:spcAft>
            </a:pPr>
            <a:r>
              <a:rPr lang="ru-RU" sz="2000" b="1" spc="-55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Рейтинг стран согласно статистике за 2016–2017 года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408949" y="4682948"/>
            <a:ext cx="7922406" cy="10802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07000"/>
              </a:lnSpc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средний мировой показатель употребления этанола составляет 6,2 л;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base">
              <a:lnSpc>
                <a:spcPct val="107000"/>
              </a:lnSpc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- 60% людей в мире вообще не пьют;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base">
              <a:lnSpc>
                <a:spcPct val="107000"/>
              </a:lnSpc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- 16% людей в мире страдают хроническим алкоголизмом.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3426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51"/>
          <a:stretch/>
        </p:blipFill>
        <p:spPr>
          <a:xfrm>
            <a:off x="2511188" y="2784142"/>
            <a:ext cx="6127845" cy="380772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12192000" cy="75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07000"/>
              </a:lnSpc>
              <a:spcAft>
                <a:spcPts val="0"/>
              </a:spcAft>
            </a:pPr>
            <a:r>
              <a:rPr lang="ru-RU" sz="2000" u="sng" dirty="0" smtClean="0">
                <a:solidFill>
                  <a:schemeClr val="bg1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Учитываемый </a:t>
            </a:r>
            <a:r>
              <a:rPr lang="ru-RU" sz="2000" u="sng" dirty="0">
                <a:solidFill>
                  <a:schemeClr val="bg1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критерий</a:t>
            </a:r>
            <a:r>
              <a:rPr lang="ru-RU" sz="2000" dirty="0">
                <a:solidFill>
                  <a:schemeClr val="bg1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литры чистого этилового спирта, выпиваемые в год на душу населения возрастом старше 15 лет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903027" y="728726"/>
            <a:ext cx="10849970" cy="20682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Литва - 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16,2 л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при этом 46% пиво, 34% крепкий алкоголь и 8% вино;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fontAlgn="base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Белоруссия  - 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15 л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при этом 47% крепкий алкоголь, 17%  пиво и 5% вино; 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fontAlgn="base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Латвия - 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12,8 л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в основном пиво; 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fontAlgn="base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Россия и Польша - 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12,2 л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при этом в России крепкий алкоголь, а в Польше водка, медовуха и пиво;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fontAlgn="base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Эстония - 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11 л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при этом 37% крепкий алкоголь и 41% пиво.</a:t>
            </a:r>
            <a:endParaRPr lang="ru-RU" sz="20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25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3730" y="0"/>
            <a:ext cx="12078269" cy="75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u="sng" dirty="0">
                <a:solidFill>
                  <a:schemeClr val="bg1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Дополнительные учитываемые </a:t>
            </a:r>
            <a:r>
              <a:rPr lang="ru-RU" sz="2000" u="sng" dirty="0" smtClean="0">
                <a:solidFill>
                  <a:schemeClr val="bg1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критерии:</a:t>
            </a:r>
            <a:r>
              <a:rPr lang="ru-RU" sz="2000" dirty="0" smtClean="0">
                <a:solidFill>
                  <a:schemeClr val="bg1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ультура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употребления алкогольных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напитков, их качество и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принимаемые лечебные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мероприятия.</a:t>
            </a:r>
            <a:endParaRPr lang="ru-RU" sz="2000" dirty="0">
              <a:solidFill>
                <a:schemeClr val="bg1"/>
              </a:solidFill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6817225"/>
              </p:ext>
            </p:extLst>
          </p:nvPr>
        </p:nvGraphicFramePr>
        <p:xfrm>
          <a:off x="1105469" y="734688"/>
          <a:ext cx="10317707" cy="1706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00814"/>
                <a:gridCol w="551689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Россия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Европа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alpha val="5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2000" kern="12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дешевый алкоголь;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2000" kern="12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доступность алкоголя;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2000" kern="12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празднования до беспамятства;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2000" kern="12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абстинентный синдром.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2000" kern="12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специализированный магазины (НОРВЕГИЯ);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2000" kern="12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дорогой алкоголь (ШВЕЦИЯ);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2000" kern="12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пропаганда ЗОЖ (ГЕРМАНИЯ И ИТАЛИЯ).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alpha val="5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4" name="Рисунок 3" descr="Алкогольная карта мира ВОЗ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1135" y="2552131"/>
            <a:ext cx="5503458" cy="41762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02793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12191999" cy="4053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Распространенность алкоголизма в зависимости от </a:t>
            </a: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возраста и пола личности</a:t>
            </a:r>
            <a:endParaRPr lang="ru-RU" sz="2000" b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09265" y="388696"/>
            <a:ext cx="11982734" cy="1409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большей степени выражен мужской алкоголизм;</a:t>
            </a:r>
          </a:p>
          <a:p>
            <a:pPr marL="285750" lvl="0" indent="-28575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рост женского алкоголизма (алкоголизация начинается позднее, спонтанные ремиссии мало вероятны,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↑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привыкание, ↑ деградация и ↑ психозы);</a:t>
            </a:r>
          </a:p>
          <a:p>
            <a:pPr marL="285750" lvl="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омоложение алкоголизма (15 – 30 лет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).</a:t>
            </a:r>
            <a:endParaRPr lang="ru-RU" sz="20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ÐÐ°ÑÑÐ¸Ð½ÐºÐ¸ Ð¿Ð¾ Ð·Ð°Ð¿ÑÐ¾ÑÑ Ð°Ð»ÐºÐ¾Ð³Ð¾Ð»Ð¸Ð·Ð¼ Ð¼ÑÐ¶ÑÐ¸Ð½Ñ Ð¶ÐµÐ½ÑÐ¸Ð½Ñ Ð¸ Ð´ÐµÑ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5305" y="2187949"/>
            <a:ext cx="5407026" cy="3037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4810" y="1354031"/>
            <a:ext cx="3897630" cy="292322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712"/>
          <a:stretch/>
        </p:blipFill>
        <p:spPr>
          <a:xfrm>
            <a:off x="6472906" y="3413796"/>
            <a:ext cx="4819934" cy="3152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5006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4843" y="278763"/>
            <a:ext cx="11559653" cy="17173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Чем раньше организм встречается с алкоголем, тем быстрее развивается алкоголизм как болезнь.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Первое потребление алкоголя происходит ребенку с подачи родителей.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2017 году количество подростков-алкоголиков на 100 тысяч составило 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20,8% * 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0" y="2484120"/>
            <a:ext cx="3520440" cy="352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740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627</Words>
  <Application>Microsoft Office PowerPoint</Application>
  <PresentationFormat>Широкоэкранный</PresentationFormat>
  <Paragraphs>88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Arial</vt:lpstr>
      <vt:lpstr>Calibri</vt:lpstr>
      <vt:lpstr>Calibri Light</vt:lpstr>
      <vt:lpstr>Symbol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</dc:creator>
  <cp:lastModifiedBy>Ирина</cp:lastModifiedBy>
  <cp:revision>64</cp:revision>
  <dcterms:created xsi:type="dcterms:W3CDTF">2018-04-22T12:00:34Z</dcterms:created>
  <dcterms:modified xsi:type="dcterms:W3CDTF">2020-04-09T16:55:15Z</dcterms:modified>
</cp:coreProperties>
</file>