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60" r:id="rId5"/>
    <p:sldId id="259" r:id="rId6"/>
    <p:sldId id="262" r:id="rId7"/>
    <p:sldId id="261" r:id="rId8"/>
    <p:sldId id="264" r:id="rId9"/>
    <p:sldId id="263" r:id="rId10"/>
    <p:sldId id="267" r:id="rId11"/>
    <p:sldId id="265" r:id="rId12"/>
    <p:sldId id="266" r:id="rId1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Calibri" panose="020F0502020204030204" pitchFamily="34" charset="0"/>
        <a:ea typeface="+mn-ea"/>
        <a:cs typeface="+mn-cs"/>
      </a:defRPr>
    </a:lvl1pPr>
    <a:lvl2pPr marL="457200" algn="l" rtl="0" fontAlgn="base">
      <a:spcBef>
        <a:spcPct val="0"/>
      </a:spcBef>
      <a:spcAft>
        <a:spcPct val="0"/>
      </a:spcAft>
      <a:defRPr kern="1200">
        <a:solidFill>
          <a:schemeClr val="tx1"/>
        </a:solidFill>
        <a:latin typeface="Calibri" panose="020F0502020204030204" pitchFamily="34" charset="0"/>
        <a:ea typeface="+mn-ea"/>
        <a:cs typeface="+mn-cs"/>
      </a:defRPr>
    </a:lvl2pPr>
    <a:lvl3pPr marL="914400" algn="l" rtl="0" fontAlgn="base">
      <a:spcBef>
        <a:spcPct val="0"/>
      </a:spcBef>
      <a:spcAft>
        <a:spcPct val="0"/>
      </a:spcAft>
      <a:defRPr kern="1200">
        <a:solidFill>
          <a:schemeClr val="tx1"/>
        </a:solidFill>
        <a:latin typeface="Calibri" panose="020F0502020204030204" pitchFamily="34" charset="0"/>
        <a:ea typeface="+mn-ea"/>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4646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Стиль из темы 1 - акцент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44" autoAdjust="0"/>
    <p:restoredTop sz="94660"/>
  </p:normalViewPr>
  <p:slideViewPr>
    <p:cSldViewPr>
      <p:cViewPr varScale="1">
        <p:scale>
          <a:sx n="75" d="100"/>
          <a:sy n="75" d="100"/>
        </p:scale>
        <p:origin x="1092"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DD8444-6455-4861-9EBE-C47AB8106B0F}" type="datetimeFigureOut">
              <a:rPr lang="ru-RU" smtClean="0"/>
              <a:t>09.04.2020</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73225A-D8E8-4F84-B590-89C48A6B6D9F}" type="slidenum">
              <a:rPr lang="ru-RU" smtClean="0"/>
              <a:t>‹#›</a:t>
            </a:fld>
            <a:endParaRPr lang="ru-RU"/>
          </a:p>
        </p:txBody>
      </p:sp>
    </p:spTree>
    <p:extLst>
      <p:ext uri="{BB962C8B-B14F-4D97-AF65-F5344CB8AC3E}">
        <p14:creationId xmlns:p14="http://schemas.microsoft.com/office/powerpoint/2010/main" val="993391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lvl="0"/>
            <a:r>
              <a:rPr lang="ru-RU" sz="1200" kern="1200" dirty="0" smtClean="0">
                <a:solidFill>
                  <a:schemeClr val="tx1"/>
                </a:solidFill>
                <a:effectLst/>
                <a:latin typeface="+mn-lt"/>
                <a:ea typeface="+mn-ea"/>
                <a:cs typeface="+mn-cs"/>
              </a:rPr>
              <a:t>сгибание (обучение начинается с раннего возраста);</a:t>
            </a:r>
          </a:p>
          <a:p>
            <a:pPr lvl="0"/>
            <a:r>
              <a:rPr lang="ru-RU" sz="1200" kern="1200" dirty="0" err="1" smtClean="0">
                <a:solidFill>
                  <a:schemeClr val="tx1"/>
                </a:solidFill>
                <a:effectLst/>
                <a:latin typeface="+mn-lt"/>
                <a:ea typeface="+mn-ea"/>
                <a:cs typeface="+mn-cs"/>
              </a:rPr>
              <a:t>сминание</a:t>
            </a:r>
            <a:r>
              <a:rPr lang="ru-RU" sz="1200" kern="1200" dirty="0" smtClean="0">
                <a:solidFill>
                  <a:schemeClr val="tx1"/>
                </a:solidFill>
                <a:effectLst/>
                <a:latin typeface="+mn-lt"/>
                <a:ea typeface="+mn-ea"/>
                <a:cs typeface="+mn-cs"/>
              </a:rPr>
              <a:t> (обучение начинается с раннего возраста);</a:t>
            </a:r>
          </a:p>
          <a:p>
            <a:pPr lvl="0"/>
            <a:r>
              <a:rPr lang="ru-RU" sz="1200" kern="1200" dirty="0" smtClean="0">
                <a:solidFill>
                  <a:schemeClr val="tx1"/>
                </a:solidFill>
                <a:effectLst/>
                <a:latin typeface="+mn-lt"/>
                <a:ea typeface="+mn-ea"/>
                <a:cs typeface="+mn-cs"/>
              </a:rPr>
              <a:t>сложение (многократное сгибание) (обучение начинается с младшей группы);</a:t>
            </a:r>
          </a:p>
          <a:p>
            <a:pPr lvl="0"/>
            <a:r>
              <a:rPr lang="ru-RU" sz="1200" kern="1200" dirty="0" smtClean="0">
                <a:solidFill>
                  <a:schemeClr val="tx1"/>
                </a:solidFill>
                <a:effectLst/>
                <a:latin typeface="+mn-lt"/>
                <a:ea typeface="+mn-ea"/>
                <a:cs typeface="+mn-cs"/>
              </a:rPr>
              <a:t>выгибание (обучение начинается со средней группы);</a:t>
            </a:r>
          </a:p>
          <a:p>
            <a:pPr lvl="0"/>
            <a:r>
              <a:rPr lang="ru-RU" sz="1200" kern="1200" dirty="0" err="1" smtClean="0">
                <a:solidFill>
                  <a:schemeClr val="tx1"/>
                </a:solidFill>
                <a:effectLst/>
                <a:latin typeface="+mn-lt"/>
                <a:ea typeface="+mn-ea"/>
                <a:cs typeface="+mn-cs"/>
              </a:rPr>
              <a:t>выщипывание</a:t>
            </a:r>
            <a:r>
              <a:rPr lang="ru-RU" sz="1200" kern="1200" dirty="0" smtClean="0">
                <a:solidFill>
                  <a:schemeClr val="tx1"/>
                </a:solidFill>
                <a:effectLst/>
                <a:latin typeface="+mn-lt"/>
                <a:ea typeface="+mn-ea"/>
                <a:cs typeface="+mn-cs"/>
              </a:rPr>
              <a:t> (от целого листа бумаги отрываются маленькие бесформенные кусочки, из которых потом составляется либо фон для работы, либо отдельный образ) (обучение начинается с раннего возраста);</a:t>
            </a:r>
          </a:p>
          <a:p>
            <a:pPr lvl="0"/>
            <a:r>
              <a:rPr lang="ru-RU" sz="1200" kern="1200" dirty="0" smtClean="0">
                <a:solidFill>
                  <a:schemeClr val="tx1"/>
                </a:solidFill>
                <a:effectLst/>
                <a:latin typeface="+mn-lt"/>
                <a:ea typeface="+mn-ea"/>
                <a:cs typeface="+mn-cs"/>
              </a:rPr>
              <a:t>обрывание (на лист бумаги наносится контур, который потом освобождается от лишнего фона путем многократных, аккуратных надрывов) (обучение начинается с младшей группы);</a:t>
            </a:r>
          </a:p>
          <a:p>
            <a:pPr lvl="0"/>
            <a:r>
              <a:rPr lang="ru-RU" sz="1200" kern="1200" dirty="0" smtClean="0">
                <a:solidFill>
                  <a:schemeClr val="tx1"/>
                </a:solidFill>
                <a:effectLst/>
                <a:latin typeface="+mn-lt"/>
                <a:ea typeface="+mn-ea"/>
                <a:cs typeface="+mn-cs"/>
              </a:rPr>
              <a:t>накручивание (с использованием какой-либо основы) (обучение начинается со средней группы);</a:t>
            </a:r>
          </a:p>
          <a:p>
            <a:pPr lvl="0"/>
            <a:r>
              <a:rPr lang="ru-RU" sz="1200" kern="1200" dirty="0" smtClean="0">
                <a:solidFill>
                  <a:schemeClr val="tx1"/>
                </a:solidFill>
                <a:effectLst/>
                <a:latin typeface="+mn-lt"/>
                <a:ea typeface="+mn-ea"/>
                <a:cs typeface="+mn-cs"/>
              </a:rPr>
              <a:t>скручивание (многократное накручивание, позволяющее получить </a:t>
            </a:r>
            <a:r>
              <a:rPr lang="ru-RU" sz="1200" kern="1200" dirty="0" err="1" smtClean="0">
                <a:solidFill>
                  <a:schemeClr val="tx1"/>
                </a:solidFill>
                <a:effectLst/>
                <a:latin typeface="+mn-lt"/>
                <a:ea typeface="+mn-ea"/>
                <a:cs typeface="+mn-cs"/>
              </a:rPr>
              <a:t>многозвеньевую</a:t>
            </a:r>
            <a:r>
              <a:rPr lang="ru-RU" sz="1200" kern="1200" dirty="0" smtClean="0">
                <a:solidFill>
                  <a:schemeClr val="tx1"/>
                </a:solidFill>
                <a:effectLst/>
                <a:latin typeface="+mn-lt"/>
                <a:ea typeface="+mn-ea"/>
                <a:cs typeface="+mn-cs"/>
              </a:rPr>
              <a:t> спираль) (обучение начинается со средней группы);</a:t>
            </a:r>
          </a:p>
          <a:p>
            <a:pPr lvl="0"/>
            <a:r>
              <a:rPr lang="ru-RU" sz="1200" kern="1200" dirty="0" smtClean="0">
                <a:solidFill>
                  <a:schemeClr val="tx1"/>
                </a:solidFill>
                <a:effectLst/>
                <a:latin typeface="+mn-lt"/>
                <a:ea typeface="+mn-ea"/>
                <a:cs typeface="+mn-cs"/>
              </a:rPr>
              <a:t>надрезание (выполняется ножницами, при этом бумага не разрезается полностью, ножницы делают только одно движение, оставляя незначительный надрез на листе (или форме, заготовке) (обучение начинается с младшей группы);</a:t>
            </a:r>
          </a:p>
          <a:p>
            <a:pPr lvl="0"/>
            <a:r>
              <a:rPr lang="ru-RU" sz="1200" kern="1200" dirty="0" smtClean="0">
                <a:solidFill>
                  <a:schemeClr val="tx1"/>
                </a:solidFill>
                <a:effectLst/>
                <a:latin typeface="+mn-lt"/>
                <a:ea typeface="+mn-ea"/>
                <a:cs typeface="+mn-cs"/>
              </a:rPr>
              <a:t>разрезание (используется для того, чтобы получить из одного листа бумаги две части) (обучение начинается с младшей группы);</a:t>
            </a:r>
          </a:p>
          <a:p>
            <a:pPr lvl="0"/>
            <a:r>
              <a:rPr lang="ru-RU" sz="1200" kern="1200" dirty="0" err="1" smtClean="0">
                <a:solidFill>
                  <a:schemeClr val="tx1"/>
                </a:solidFill>
                <a:effectLst/>
                <a:latin typeface="+mn-lt"/>
                <a:ea typeface="+mn-ea"/>
                <a:cs typeface="+mn-cs"/>
              </a:rPr>
              <a:t>прорезание</a:t>
            </a:r>
            <a:r>
              <a:rPr lang="ru-RU" sz="1200" kern="1200" dirty="0" smtClean="0">
                <a:solidFill>
                  <a:schemeClr val="tx1"/>
                </a:solidFill>
                <a:effectLst/>
                <a:latin typeface="+mn-lt"/>
                <a:ea typeface="+mn-ea"/>
                <a:cs typeface="+mn-cs"/>
              </a:rPr>
              <a:t> (получение надреза внутри листа) (обучение начинается со средней группы);</a:t>
            </a:r>
          </a:p>
          <a:p>
            <a:pPr lvl="0"/>
            <a:r>
              <a:rPr lang="ru-RU" sz="1200" kern="1200" dirty="0" smtClean="0">
                <a:solidFill>
                  <a:schemeClr val="tx1"/>
                </a:solidFill>
                <a:effectLst/>
                <a:latin typeface="+mn-lt"/>
                <a:ea typeface="+mn-ea"/>
                <a:cs typeface="+mn-cs"/>
              </a:rPr>
              <a:t>вырезывание (получение с помощью ножниц любой детали, любой формы) (обучение начинается со средней группы);</a:t>
            </a:r>
          </a:p>
          <a:p>
            <a:pPr lvl="0"/>
            <a:r>
              <a:rPr lang="ru-RU" sz="1200" kern="1200" dirty="0" smtClean="0">
                <a:solidFill>
                  <a:schemeClr val="tx1"/>
                </a:solidFill>
                <a:effectLst/>
                <a:latin typeface="+mn-lt"/>
                <a:ea typeface="+mn-ea"/>
                <a:cs typeface="+mn-cs"/>
              </a:rPr>
              <a:t>наклеивание (присоединение деталей к основе с помощью клея) (обучение начинается с раннего возраста);</a:t>
            </a:r>
          </a:p>
          <a:p>
            <a:pPr lvl="0"/>
            <a:r>
              <a:rPr lang="ru-RU" sz="1200" kern="1200" dirty="0" smtClean="0">
                <a:solidFill>
                  <a:schemeClr val="tx1"/>
                </a:solidFill>
                <a:effectLst/>
                <a:latin typeface="+mn-lt"/>
                <a:ea typeface="+mn-ea"/>
                <a:cs typeface="+mn-cs"/>
              </a:rPr>
              <a:t>приклеивание (соединение деталей друг с другом с помощью клея) (обучение начинается с раннего возраста);</a:t>
            </a:r>
          </a:p>
          <a:p>
            <a:pPr lvl="0"/>
            <a:r>
              <a:rPr lang="ru-RU" sz="1200" kern="1200" dirty="0" smtClean="0">
                <a:solidFill>
                  <a:schemeClr val="tx1"/>
                </a:solidFill>
                <a:effectLst/>
                <a:latin typeface="+mn-lt"/>
                <a:ea typeface="+mn-ea"/>
                <a:cs typeface="+mn-cs"/>
              </a:rPr>
              <a:t>заклеивание (закрывание щели с помощью детали путем приклеивания ее на эту щель) (обучение начинается со средней группы);</a:t>
            </a:r>
          </a:p>
          <a:p>
            <a:pPr lvl="0"/>
            <a:r>
              <a:rPr lang="ru-RU" sz="1200" kern="1200" dirty="0" smtClean="0">
                <a:solidFill>
                  <a:schemeClr val="tx1"/>
                </a:solidFill>
                <a:effectLst/>
                <a:latin typeface="+mn-lt"/>
                <a:ea typeface="+mn-ea"/>
                <a:cs typeface="+mn-cs"/>
              </a:rPr>
              <a:t>присоединение (соединение деталей с помощью дополнительных материалов: глины, пластилина, воска и т.д.) (обучение начинается с раннего возраста);</a:t>
            </a:r>
          </a:p>
          <a:p>
            <a:pPr lvl="0"/>
            <a:r>
              <a:rPr lang="ru-RU" sz="1200" kern="1200" dirty="0" smtClean="0">
                <a:solidFill>
                  <a:schemeClr val="tx1"/>
                </a:solidFill>
                <a:effectLst/>
                <a:latin typeface="+mn-lt"/>
                <a:ea typeface="+mn-ea"/>
                <a:cs typeface="+mn-cs"/>
              </a:rPr>
              <a:t>пришивание (присоединение деталей с помощью ниток и иголки) (обучение начинается со старших групп).</a:t>
            </a:r>
          </a:p>
          <a:p>
            <a:endParaRPr lang="ru-RU" dirty="0"/>
          </a:p>
        </p:txBody>
      </p:sp>
      <p:sp>
        <p:nvSpPr>
          <p:cNvPr id="4" name="Номер слайда 3"/>
          <p:cNvSpPr>
            <a:spLocks noGrp="1"/>
          </p:cNvSpPr>
          <p:nvPr>
            <p:ph type="sldNum" sz="quarter" idx="10"/>
          </p:nvPr>
        </p:nvSpPr>
        <p:spPr/>
        <p:txBody>
          <a:bodyPr/>
          <a:lstStyle/>
          <a:p>
            <a:fld id="{3E73225A-D8E8-4F84-B590-89C48A6B6D9F}" type="slidenum">
              <a:rPr lang="ru-RU" smtClean="0"/>
              <a:t>5</a:t>
            </a:fld>
            <a:endParaRPr lang="ru-RU"/>
          </a:p>
        </p:txBody>
      </p:sp>
    </p:spTree>
    <p:extLst>
      <p:ext uri="{BB962C8B-B14F-4D97-AF65-F5344CB8AC3E}">
        <p14:creationId xmlns:p14="http://schemas.microsoft.com/office/powerpoint/2010/main" val="1200635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Строительный материал</a:t>
            </a:r>
            <a:r>
              <a:rPr lang="ru-RU" sz="1200" kern="1200" dirty="0" smtClean="0">
                <a:solidFill>
                  <a:schemeClr val="tx1"/>
                </a:solidFill>
                <a:effectLst/>
                <a:latin typeface="+mn-lt"/>
                <a:ea typeface="+mn-ea"/>
                <a:cs typeface="+mn-cs"/>
              </a:rPr>
              <a:t> представляет собой набор разнообразных геометрических тел (куб, цилиндр, призма и т.д.). Он делится на мелкий (настольный) и крупный. На занятиях используются в основном разнообразные наборы мелкого (настольного) строительного материала, за исключением коллективных крупногабаритных построек, где применяется крупный набор.</a:t>
            </a:r>
          </a:p>
          <a:p>
            <a:r>
              <a:rPr lang="ru-RU" sz="1200" b="1" kern="1200" dirty="0" smtClean="0">
                <a:solidFill>
                  <a:schemeClr val="tx1"/>
                </a:solidFill>
                <a:effectLst/>
                <a:latin typeface="+mn-lt"/>
                <a:ea typeface="+mn-ea"/>
                <a:cs typeface="+mn-cs"/>
              </a:rPr>
              <a:t>Конструкторы</a:t>
            </a:r>
            <a:r>
              <a:rPr lang="ru-RU" sz="1200" kern="1200" dirty="0" smtClean="0">
                <a:solidFill>
                  <a:schemeClr val="tx1"/>
                </a:solidFill>
                <a:effectLst/>
                <a:latin typeface="+mn-lt"/>
                <a:ea typeface="+mn-ea"/>
                <a:cs typeface="+mn-cs"/>
              </a:rPr>
              <a:t>. Сегодня дошкольник имеет возможность работать с различными конструкторами.</a:t>
            </a:r>
          </a:p>
          <a:p>
            <a:r>
              <a:rPr lang="ru-RU" sz="1200" kern="1200" dirty="0" smtClean="0">
                <a:solidFill>
                  <a:schemeClr val="tx1"/>
                </a:solidFill>
                <a:effectLst/>
                <a:latin typeface="+mn-lt"/>
                <a:ea typeface="+mn-ea"/>
                <a:cs typeface="+mn-cs"/>
              </a:rPr>
              <a:t>По характеру использования различают конструкторы:</a:t>
            </a:r>
          </a:p>
          <a:p>
            <a:pPr lvl="0"/>
            <a:r>
              <a:rPr lang="ru-RU" sz="1200" kern="1200" dirty="0" smtClean="0">
                <a:solidFill>
                  <a:schemeClr val="tx1"/>
                </a:solidFill>
                <a:effectLst/>
                <a:latin typeface="+mn-lt"/>
                <a:ea typeface="+mn-ea"/>
                <a:cs typeface="+mn-cs"/>
              </a:rPr>
              <a:t>предполагающие одноразовое изготовление постройки (склеивание деталей, после чего конструктор нельзя повторно использовать);</a:t>
            </a:r>
          </a:p>
          <a:p>
            <a:pPr lvl="0"/>
            <a:r>
              <a:rPr lang="ru-RU" sz="1200" kern="1200" dirty="0" smtClean="0">
                <a:solidFill>
                  <a:schemeClr val="tx1"/>
                </a:solidFill>
                <a:effectLst/>
                <a:latin typeface="+mn-lt"/>
                <a:ea typeface="+mn-ea"/>
                <a:cs typeface="+mn-cs"/>
              </a:rPr>
              <a:t>ограниченные в содержании построек (состоят из элементов (форм), которые можно использовать только для получения определенных видов построек);</a:t>
            </a:r>
          </a:p>
          <a:p>
            <a:pPr lvl="0"/>
            <a:r>
              <a:rPr lang="ru-RU" sz="1200" kern="1200" dirty="0" smtClean="0">
                <a:solidFill>
                  <a:schemeClr val="tx1"/>
                </a:solidFill>
                <a:effectLst/>
                <a:latin typeface="+mn-lt"/>
                <a:ea typeface="+mn-ea"/>
                <a:cs typeface="+mn-cs"/>
              </a:rPr>
              <a:t>универсальные (не ограничены ни в содержании построек, ни в возможности многократного использования).</a:t>
            </a:r>
          </a:p>
          <a:p>
            <a:r>
              <a:rPr lang="ru-RU" sz="1200" kern="1200" dirty="0" smtClean="0">
                <a:solidFill>
                  <a:schemeClr val="tx1"/>
                </a:solidFill>
                <a:effectLst/>
                <a:latin typeface="+mn-lt"/>
                <a:ea typeface="+mn-ea"/>
                <a:cs typeface="+mn-cs"/>
              </a:rPr>
              <a:t>По материалу: деревянные; пластмассовые; металлические; керамические.</a:t>
            </a:r>
          </a:p>
          <a:p>
            <a:endParaRPr lang="ru-RU" dirty="0"/>
          </a:p>
        </p:txBody>
      </p:sp>
      <p:sp>
        <p:nvSpPr>
          <p:cNvPr id="4" name="Номер слайда 3"/>
          <p:cNvSpPr>
            <a:spLocks noGrp="1"/>
          </p:cNvSpPr>
          <p:nvPr>
            <p:ph type="sldNum" sz="quarter" idx="10"/>
          </p:nvPr>
        </p:nvSpPr>
        <p:spPr/>
        <p:txBody>
          <a:bodyPr/>
          <a:lstStyle/>
          <a:p>
            <a:fld id="{3E73225A-D8E8-4F84-B590-89C48A6B6D9F}" type="slidenum">
              <a:rPr lang="ru-RU" smtClean="0"/>
              <a:t>7</a:t>
            </a:fld>
            <a:endParaRPr lang="ru-RU"/>
          </a:p>
        </p:txBody>
      </p:sp>
    </p:spTree>
    <p:extLst>
      <p:ext uri="{BB962C8B-B14F-4D97-AF65-F5344CB8AC3E}">
        <p14:creationId xmlns:p14="http://schemas.microsoft.com/office/powerpoint/2010/main" val="12920542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Техника лепки так проста, что доступна детям даже раннего возраста. Занимаясь лепкой, ребенок знакомится с объемной формой предмета, взаимосвязанностью его частей, у него формируются навыки работы двумя руками, умение координировать движение рук, очень активно развиваются мелкая моторика пальцев, глазомер, пространственное мышление. Чем чаще ребенок занимается лепкой, чем разнообразнее материал, из которого он лепит, тем активнее у него развиваются общие и изобразительные способности. </a:t>
            </a:r>
          </a:p>
        </p:txBody>
      </p:sp>
      <p:sp>
        <p:nvSpPr>
          <p:cNvPr id="4" name="Номер слайда 3"/>
          <p:cNvSpPr>
            <a:spLocks noGrp="1"/>
          </p:cNvSpPr>
          <p:nvPr>
            <p:ph type="sldNum" sz="quarter" idx="10"/>
          </p:nvPr>
        </p:nvSpPr>
        <p:spPr/>
        <p:txBody>
          <a:bodyPr/>
          <a:lstStyle/>
          <a:p>
            <a:fld id="{3E73225A-D8E8-4F84-B590-89C48A6B6D9F}" type="slidenum">
              <a:rPr lang="ru-RU" smtClean="0"/>
              <a:t>9</a:t>
            </a:fld>
            <a:endParaRPr lang="ru-RU"/>
          </a:p>
        </p:txBody>
      </p:sp>
    </p:spTree>
    <p:extLst>
      <p:ext uri="{BB962C8B-B14F-4D97-AF65-F5344CB8AC3E}">
        <p14:creationId xmlns:p14="http://schemas.microsoft.com/office/powerpoint/2010/main" val="1762634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В зависимости от степени несовпадения с плоскостью различают следующие виды рельефа:</a:t>
            </a:r>
          </a:p>
          <a:p>
            <a:pPr lvl="0"/>
            <a:r>
              <a:rPr lang="ru-RU" sz="1200" kern="1200" dirty="0" smtClean="0">
                <a:solidFill>
                  <a:schemeClr val="tx1"/>
                </a:solidFill>
                <a:effectLst/>
                <a:latin typeface="+mn-lt"/>
                <a:ea typeface="+mn-ea"/>
                <a:cs typeface="+mn-cs"/>
              </a:rPr>
              <a:t>барельеф </a:t>
            </a:r>
            <a:r>
              <a:rPr lang="ru-RU" sz="1200" kern="1200" dirty="0" smtClean="0">
                <a:solidFill>
                  <a:schemeClr val="tx1"/>
                </a:solidFill>
                <a:effectLst/>
                <a:latin typeface="+mn-lt"/>
                <a:ea typeface="+mn-ea"/>
                <a:cs typeface="+mn-cs"/>
                <a:sym typeface="Symbol" panose="05050102010706020507" pitchFamily="18" charset="2"/>
              </a:rPr>
              <a:t></a:t>
            </a:r>
            <a:r>
              <a:rPr lang="ru-RU" sz="1200" kern="1200" dirty="0" smtClean="0">
                <a:solidFill>
                  <a:schemeClr val="tx1"/>
                </a:solidFill>
                <a:effectLst/>
                <a:latin typeface="+mn-lt"/>
                <a:ea typeface="+mn-ea"/>
                <a:cs typeface="+mn-cs"/>
              </a:rPr>
              <a:t> изображение выступает менее чем на половину своего объема;</a:t>
            </a:r>
          </a:p>
          <a:p>
            <a:pPr lvl="0"/>
            <a:r>
              <a:rPr lang="ru-RU" sz="1200" kern="1200" dirty="0" smtClean="0">
                <a:solidFill>
                  <a:schemeClr val="tx1"/>
                </a:solidFill>
                <a:effectLst/>
                <a:latin typeface="+mn-lt"/>
                <a:ea typeface="+mn-ea"/>
                <a:cs typeface="+mn-cs"/>
              </a:rPr>
              <a:t>горельеф </a:t>
            </a:r>
            <a:r>
              <a:rPr lang="ru-RU" sz="1200" kern="1200" dirty="0" smtClean="0">
                <a:solidFill>
                  <a:schemeClr val="tx1"/>
                </a:solidFill>
                <a:effectLst/>
                <a:latin typeface="+mn-lt"/>
                <a:ea typeface="+mn-ea"/>
                <a:cs typeface="+mn-cs"/>
                <a:sym typeface="Symbol" panose="05050102010706020507" pitchFamily="18" charset="2"/>
              </a:rPr>
              <a:t></a:t>
            </a:r>
            <a:r>
              <a:rPr lang="ru-RU" sz="1200" kern="1200" dirty="0" smtClean="0">
                <a:solidFill>
                  <a:schemeClr val="tx1"/>
                </a:solidFill>
                <a:effectLst/>
                <a:latin typeface="+mn-lt"/>
                <a:ea typeface="+mn-ea"/>
                <a:cs typeface="+mn-cs"/>
              </a:rPr>
              <a:t> изображение выступает над плоскостью основы более чем на половину своего объема;</a:t>
            </a:r>
          </a:p>
          <a:p>
            <a:pPr lvl="0"/>
            <a:r>
              <a:rPr lang="ru-RU" sz="1200" kern="1200" dirty="0" smtClean="0">
                <a:solidFill>
                  <a:schemeClr val="tx1"/>
                </a:solidFill>
                <a:effectLst/>
                <a:latin typeface="+mn-lt"/>
                <a:ea typeface="+mn-ea"/>
                <a:cs typeface="+mn-cs"/>
              </a:rPr>
              <a:t>контррельеф </a:t>
            </a:r>
            <a:r>
              <a:rPr lang="ru-RU" sz="1200" kern="1200" dirty="0" smtClean="0">
                <a:solidFill>
                  <a:schemeClr val="tx1"/>
                </a:solidFill>
                <a:effectLst/>
                <a:latin typeface="+mn-lt"/>
                <a:ea typeface="+mn-ea"/>
                <a:cs typeface="+mn-cs"/>
                <a:sym typeface="Symbol" panose="05050102010706020507" pitchFamily="18" charset="2"/>
              </a:rPr>
              <a:t></a:t>
            </a:r>
            <a:r>
              <a:rPr lang="ru-RU" sz="1200" kern="1200" dirty="0" smtClean="0">
                <a:solidFill>
                  <a:schemeClr val="tx1"/>
                </a:solidFill>
                <a:effectLst/>
                <a:latin typeface="+mn-lt"/>
                <a:ea typeface="+mn-ea"/>
                <a:cs typeface="+mn-cs"/>
              </a:rPr>
              <a:t> изображение не выступает над основой, а, напротив, углубляется в нее.</a:t>
            </a:r>
          </a:p>
        </p:txBody>
      </p:sp>
      <p:sp>
        <p:nvSpPr>
          <p:cNvPr id="4" name="Номер слайда 3"/>
          <p:cNvSpPr>
            <a:spLocks noGrp="1"/>
          </p:cNvSpPr>
          <p:nvPr>
            <p:ph type="sldNum" sz="quarter" idx="10"/>
          </p:nvPr>
        </p:nvSpPr>
        <p:spPr/>
        <p:txBody>
          <a:bodyPr/>
          <a:lstStyle/>
          <a:p>
            <a:fld id="{3E73225A-D8E8-4F84-B590-89C48A6B6D9F}" type="slidenum">
              <a:rPr lang="ru-RU" smtClean="0"/>
              <a:t>11</a:t>
            </a:fld>
            <a:endParaRPr lang="ru-RU"/>
          </a:p>
        </p:txBody>
      </p:sp>
    </p:spTree>
    <p:extLst>
      <p:ext uri="{BB962C8B-B14F-4D97-AF65-F5344CB8AC3E}">
        <p14:creationId xmlns:p14="http://schemas.microsoft.com/office/powerpoint/2010/main" val="23397397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Picture 2" descr="K:\ProPowerPoint\Шаблоны\ДЕТСКИЕ\Кисти карандаши\Kisti.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ctrTitle"/>
          </p:nvPr>
        </p:nvSpPr>
        <p:spPr>
          <a:xfrm>
            <a:off x="899592" y="548680"/>
            <a:ext cx="7272808" cy="1440159"/>
          </a:xfrm>
        </p:spPr>
        <p:txBody>
          <a:bodyPr>
            <a:normAutofit/>
          </a:bodyPr>
          <a:lstStyle>
            <a:lvl1pPr>
              <a:defRPr sz="4800" b="1">
                <a:solidFill>
                  <a:schemeClr val="bg1"/>
                </a:solidFill>
              </a:defRPr>
            </a:lvl1pPr>
          </a:lstStyle>
          <a:p>
            <a:r>
              <a:rPr lang="ru-RU" smtClean="0"/>
              <a:t>Образец заголовка</a:t>
            </a:r>
            <a:endParaRPr lang="ru-RU" dirty="0"/>
          </a:p>
        </p:txBody>
      </p:sp>
      <p:sp>
        <p:nvSpPr>
          <p:cNvPr id="3" name="Подзаголовок 2"/>
          <p:cNvSpPr>
            <a:spLocks noGrp="1"/>
          </p:cNvSpPr>
          <p:nvPr>
            <p:ph type="subTitle" idx="1"/>
          </p:nvPr>
        </p:nvSpPr>
        <p:spPr>
          <a:xfrm>
            <a:off x="1907704" y="2348880"/>
            <a:ext cx="5688632" cy="1296144"/>
          </a:xfrm>
        </p:spPr>
        <p:txBody>
          <a:bodyPr/>
          <a:lstStyle>
            <a:lvl1pPr marL="0" indent="0" algn="ctr">
              <a:buNone/>
              <a:defRPr b="1">
                <a:solidFill>
                  <a:schemeClr val="accent6">
                    <a:lumMod val="20000"/>
                    <a:lumOff val="8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dirty="0"/>
          </a:p>
        </p:txBody>
      </p:sp>
    </p:spTree>
    <p:extLst>
      <p:ext uri="{BB962C8B-B14F-4D97-AF65-F5344CB8AC3E}">
        <p14:creationId xmlns:p14="http://schemas.microsoft.com/office/powerpoint/2010/main" val="1806462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TextBox 4"/>
          <p:cNvSpPr txBox="1">
            <a:spLocks noChangeArrowheads="1"/>
          </p:cNvSpPr>
          <p:nvPr/>
        </p:nvSpPr>
        <p:spPr bwMode="auto">
          <a:xfrm>
            <a:off x="7524750" y="6597650"/>
            <a:ext cx="16160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ru-RU" sz="1400">
                <a:latin typeface="Ariston" pitchFamily="66" charset="0"/>
              </a:rPr>
              <a:t>ProPowerPoint.Ru</a:t>
            </a:r>
            <a:endParaRPr lang="ru-RU" altLang="ru-RU" sz="1400">
              <a:latin typeface="Ariston" pitchFamily="66" charset="0"/>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21776268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K:\ProPowerPoint\Шаблоны\ДЕТСКИЕ\Кисти карандаши\KistiSlide.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Заголовок 1"/>
          <p:cNvSpPr>
            <a:spLocks noGrp="1"/>
          </p:cNvSpPr>
          <p:nvPr>
            <p:ph type="title"/>
          </p:nvPr>
        </p:nvSpPr>
        <p:spPr bwMode="auto">
          <a:xfrm>
            <a:off x="457200" y="274638"/>
            <a:ext cx="822960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8" name="Текст 2"/>
          <p:cNvSpPr>
            <a:spLocks noGrp="1"/>
          </p:cNvSpPr>
          <p:nvPr>
            <p:ph type="body" idx="1"/>
          </p:nvPr>
        </p:nvSpPr>
        <p:spPr bwMode="auto">
          <a:xfrm>
            <a:off x="457200" y="1268413"/>
            <a:ext cx="8229600" cy="485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anose="020F0502020204030204" pitchFamily="34" charset="0"/>
        </a:defRPr>
      </a:lvl2pPr>
      <a:lvl3pPr algn="ctr" rtl="0" eaLnBrk="1" fontAlgn="base" hangingPunct="1">
        <a:spcBef>
          <a:spcPct val="0"/>
        </a:spcBef>
        <a:spcAft>
          <a:spcPct val="0"/>
        </a:spcAft>
        <a:defRPr sz="4400">
          <a:solidFill>
            <a:schemeClr val="tx1"/>
          </a:solidFill>
          <a:latin typeface="Calibri" panose="020F0502020204030204" pitchFamily="34" charset="0"/>
        </a:defRPr>
      </a:lvl3pPr>
      <a:lvl4pPr algn="ctr" rtl="0" eaLnBrk="1" fontAlgn="base" hangingPunct="1">
        <a:spcBef>
          <a:spcPct val="0"/>
        </a:spcBef>
        <a:spcAft>
          <a:spcPct val="0"/>
        </a:spcAft>
        <a:defRPr sz="4400">
          <a:solidFill>
            <a:schemeClr val="tx1"/>
          </a:solidFill>
          <a:latin typeface="Calibri" panose="020F0502020204030204" pitchFamily="34" charset="0"/>
        </a:defRPr>
      </a:lvl4pPr>
      <a:lvl5pPr algn="ctr" rtl="0" eaLnBrk="1" fontAlgn="base" hangingPunct="1">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 Id="rId9" Type="http://schemas.openxmlformats.org/officeDocument/2006/relationships/image" Target="../media/image2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14.jpeg"/><Relationship Id="rId3" Type="http://schemas.openxmlformats.org/officeDocument/2006/relationships/image" Target="../media/image4.jpeg"/><Relationship Id="rId7" Type="http://schemas.openxmlformats.org/officeDocument/2006/relationships/image" Target="../media/image8.jpeg"/><Relationship Id="rId12" Type="http://schemas.openxmlformats.org/officeDocument/2006/relationships/image" Target="../media/image13.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11" Type="http://schemas.openxmlformats.org/officeDocument/2006/relationships/image" Target="../media/image12.jpe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1040;&#1087;&#1087;&#1083;&#1080;&#1082;&#1072;&#1094;&#1080;&#1103;.ppt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1050;&#1086;&#1085;&#1089;&#1090;&#1088;&#1091;&#1080;&#1088;&#1086;&#1074;&#1072;&#1085;&#1080;&#1077;.ppt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Заголовок 1"/>
          <p:cNvSpPr>
            <a:spLocks noGrp="1"/>
          </p:cNvSpPr>
          <p:nvPr>
            <p:ph type="ctrTitle"/>
          </p:nvPr>
        </p:nvSpPr>
        <p:spPr>
          <a:xfrm>
            <a:off x="899592" y="476672"/>
            <a:ext cx="7560890" cy="1439863"/>
          </a:xfrm>
        </p:spPr>
        <p:txBody>
          <a:bodyPr>
            <a:noAutofit/>
          </a:bodyPr>
          <a:lstStyle/>
          <a:p>
            <a:r>
              <a:rPr lang="ru-RU" altLang="ru-RU" sz="3600" dirty="0" smtClean="0">
                <a:solidFill>
                  <a:srgbClr val="FFFF00"/>
                </a:solidFill>
              </a:rPr>
              <a:t>Разнообразие техник и материалов в работе с детьми </a:t>
            </a:r>
            <a:br>
              <a:rPr lang="ru-RU" altLang="ru-RU" sz="3600" dirty="0" smtClean="0">
                <a:solidFill>
                  <a:srgbClr val="FFFF00"/>
                </a:solidFill>
              </a:rPr>
            </a:br>
            <a:r>
              <a:rPr lang="ru-RU" altLang="ru-RU" sz="3600" dirty="0" smtClean="0">
                <a:solidFill>
                  <a:srgbClr val="FFFF00"/>
                </a:solidFill>
              </a:rPr>
              <a:t>по изодеятельности</a:t>
            </a:r>
          </a:p>
        </p:txBody>
      </p:sp>
      <p:sp>
        <p:nvSpPr>
          <p:cNvPr id="3" name="Подзаголовок 2"/>
          <p:cNvSpPr>
            <a:spLocks noGrp="1"/>
          </p:cNvSpPr>
          <p:nvPr>
            <p:ph type="subTitle" idx="1"/>
          </p:nvPr>
        </p:nvSpPr>
        <p:spPr>
          <a:xfrm>
            <a:off x="1900961" y="2348880"/>
            <a:ext cx="5688013" cy="1295400"/>
          </a:xfrm>
        </p:spPr>
        <p:txBody>
          <a:bodyPr rtlCol="0">
            <a:normAutofit fontScale="62500" lnSpcReduction="20000"/>
          </a:bodyPr>
          <a:lstStyle/>
          <a:p>
            <a:pPr fontAlgn="auto">
              <a:spcAft>
                <a:spcPts val="0"/>
              </a:spcAft>
              <a:defRPr/>
            </a:pPr>
            <a:r>
              <a:rPr lang="ru-RU" dirty="0" smtClean="0">
                <a:solidFill>
                  <a:srgbClr val="FFFF00"/>
                </a:solidFill>
              </a:rPr>
              <a:t>Рисование </a:t>
            </a:r>
          </a:p>
          <a:p>
            <a:pPr fontAlgn="auto">
              <a:spcAft>
                <a:spcPts val="0"/>
              </a:spcAft>
              <a:defRPr/>
            </a:pPr>
            <a:r>
              <a:rPr lang="ru-RU" dirty="0">
                <a:solidFill>
                  <a:srgbClr val="FFFF00"/>
                </a:solidFill>
              </a:rPr>
              <a:t>Аппликация </a:t>
            </a:r>
          </a:p>
          <a:p>
            <a:pPr fontAlgn="auto">
              <a:spcAft>
                <a:spcPts val="0"/>
              </a:spcAft>
              <a:defRPr/>
            </a:pPr>
            <a:r>
              <a:rPr lang="ru-RU" dirty="0">
                <a:solidFill>
                  <a:srgbClr val="FFFF00"/>
                </a:solidFill>
              </a:rPr>
              <a:t>Конструирование </a:t>
            </a:r>
          </a:p>
          <a:p>
            <a:pPr fontAlgn="auto">
              <a:spcAft>
                <a:spcPts val="0"/>
              </a:spcAft>
              <a:defRPr/>
            </a:pPr>
            <a:r>
              <a:rPr lang="ru-RU" dirty="0" smtClean="0">
                <a:solidFill>
                  <a:srgbClr val="FFFF00"/>
                </a:solidFill>
              </a:rPr>
              <a:t>Пластическое творчество (лепка)</a:t>
            </a:r>
          </a:p>
        </p:txBody>
      </p:sp>
      <p:sp>
        <p:nvSpPr>
          <p:cNvPr id="4" name="TextBox 3"/>
          <p:cNvSpPr txBox="1"/>
          <p:nvPr/>
        </p:nvSpPr>
        <p:spPr>
          <a:xfrm>
            <a:off x="6660232" y="4869160"/>
            <a:ext cx="2317109" cy="1477328"/>
          </a:xfrm>
          <a:prstGeom prst="rect">
            <a:avLst/>
          </a:prstGeom>
          <a:noFill/>
        </p:spPr>
        <p:txBody>
          <a:bodyPr wrap="none" rtlCol="0">
            <a:spAutoFit/>
          </a:bodyPr>
          <a:lstStyle/>
          <a:p>
            <a:r>
              <a:rPr lang="ru-RU" b="1" dirty="0" smtClean="0">
                <a:ln>
                  <a:solidFill>
                    <a:schemeClr val="accent2">
                      <a:lumMod val="50000"/>
                    </a:schemeClr>
                  </a:solidFill>
                </a:ln>
                <a:solidFill>
                  <a:schemeClr val="accent2">
                    <a:lumMod val="50000"/>
                  </a:schemeClr>
                </a:solidFill>
              </a:rPr>
              <a:t>Выполнил:</a:t>
            </a:r>
          </a:p>
          <a:p>
            <a:r>
              <a:rPr lang="ru-RU" b="1" dirty="0">
                <a:ln>
                  <a:solidFill>
                    <a:schemeClr val="accent2">
                      <a:lumMod val="50000"/>
                    </a:schemeClr>
                  </a:solidFill>
                </a:ln>
                <a:solidFill>
                  <a:schemeClr val="accent2">
                    <a:lumMod val="50000"/>
                  </a:schemeClr>
                </a:solidFill>
              </a:rPr>
              <a:t>с</a:t>
            </a:r>
            <a:r>
              <a:rPr lang="ru-RU" b="1" dirty="0" smtClean="0">
                <a:ln>
                  <a:solidFill>
                    <a:schemeClr val="accent2">
                      <a:lumMod val="50000"/>
                    </a:schemeClr>
                  </a:solidFill>
                </a:ln>
                <a:solidFill>
                  <a:schemeClr val="accent2">
                    <a:lumMod val="50000"/>
                  </a:schemeClr>
                </a:solidFill>
              </a:rPr>
              <a:t>тарший воспитатель</a:t>
            </a:r>
          </a:p>
          <a:p>
            <a:r>
              <a:rPr lang="ru-RU" b="1" dirty="0" smtClean="0">
                <a:ln>
                  <a:solidFill>
                    <a:schemeClr val="accent2">
                      <a:lumMod val="50000"/>
                    </a:schemeClr>
                  </a:solidFill>
                </a:ln>
                <a:solidFill>
                  <a:schemeClr val="accent2">
                    <a:lumMod val="50000"/>
                  </a:schemeClr>
                </a:solidFill>
              </a:rPr>
              <a:t>МБДОУ д/с № 35</a:t>
            </a:r>
            <a:r>
              <a:rPr lang="ru-RU" b="1" dirty="0" smtClean="0">
                <a:ln>
                  <a:solidFill>
                    <a:schemeClr val="accent2">
                      <a:lumMod val="50000"/>
                    </a:schemeClr>
                  </a:solidFill>
                </a:ln>
                <a:solidFill>
                  <a:schemeClr val="accent2">
                    <a:lumMod val="50000"/>
                  </a:schemeClr>
                </a:solidFill>
              </a:rPr>
              <a:t> </a:t>
            </a:r>
            <a:endParaRPr lang="ru-RU" b="1" dirty="0" smtClean="0">
              <a:ln>
                <a:solidFill>
                  <a:schemeClr val="accent2">
                    <a:lumMod val="50000"/>
                  </a:schemeClr>
                </a:solidFill>
              </a:ln>
              <a:solidFill>
                <a:schemeClr val="accent2">
                  <a:lumMod val="50000"/>
                </a:schemeClr>
              </a:solidFill>
            </a:endParaRPr>
          </a:p>
          <a:p>
            <a:r>
              <a:rPr lang="ru-RU" b="1" dirty="0" smtClean="0">
                <a:ln>
                  <a:solidFill>
                    <a:schemeClr val="accent2">
                      <a:lumMod val="50000"/>
                    </a:schemeClr>
                  </a:solidFill>
                </a:ln>
                <a:solidFill>
                  <a:schemeClr val="accent2">
                    <a:lumMod val="50000"/>
                  </a:schemeClr>
                </a:solidFill>
              </a:rPr>
              <a:t>Хрипкова </a:t>
            </a:r>
          </a:p>
          <a:p>
            <a:r>
              <a:rPr lang="ru-RU" b="1" dirty="0" smtClean="0">
                <a:ln>
                  <a:solidFill>
                    <a:schemeClr val="accent2">
                      <a:lumMod val="50000"/>
                    </a:schemeClr>
                  </a:solidFill>
                </a:ln>
                <a:solidFill>
                  <a:schemeClr val="accent2">
                    <a:lumMod val="50000"/>
                  </a:schemeClr>
                </a:solidFill>
              </a:rPr>
              <a:t>Наталья Васильевна</a:t>
            </a:r>
            <a:endParaRPr lang="ru-RU" b="1" dirty="0">
              <a:ln>
                <a:solidFill>
                  <a:schemeClr val="accent2">
                    <a:lumMod val="50000"/>
                  </a:schemeClr>
                </a:solidFill>
              </a:ln>
              <a:solidFill>
                <a:schemeClr val="accent2">
                  <a:lumMod val="50000"/>
                </a:schemeClr>
              </a:solidFill>
            </a:endParaRPr>
          </a:p>
        </p:txBody>
      </p:sp>
      <p:sp>
        <p:nvSpPr>
          <p:cNvPr id="5" name="TextBox 4"/>
          <p:cNvSpPr txBox="1"/>
          <p:nvPr/>
        </p:nvSpPr>
        <p:spPr>
          <a:xfrm>
            <a:off x="4609162" y="6237312"/>
            <a:ext cx="1075038" cy="646331"/>
          </a:xfrm>
          <a:prstGeom prst="rect">
            <a:avLst/>
          </a:prstGeom>
          <a:noFill/>
        </p:spPr>
        <p:txBody>
          <a:bodyPr wrap="none" rtlCol="0">
            <a:spAutoFit/>
          </a:bodyPr>
          <a:lstStyle/>
          <a:p>
            <a:pPr algn="ctr"/>
            <a:r>
              <a:rPr lang="ru-RU" b="1" dirty="0" smtClean="0">
                <a:solidFill>
                  <a:schemeClr val="accent2">
                    <a:lumMod val="50000"/>
                  </a:schemeClr>
                </a:solidFill>
              </a:rPr>
              <a:t>Шахунья</a:t>
            </a:r>
            <a:endParaRPr lang="ru-RU" b="1" dirty="0" smtClean="0">
              <a:solidFill>
                <a:schemeClr val="accent2">
                  <a:lumMod val="50000"/>
                </a:schemeClr>
              </a:solidFill>
            </a:endParaRPr>
          </a:p>
          <a:p>
            <a:pPr algn="ctr"/>
            <a:r>
              <a:rPr lang="ru-RU" b="1" dirty="0" smtClean="0">
                <a:solidFill>
                  <a:schemeClr val="accent2">
                    <a:lumMod val="50000"/>
                  </a:schemeClr>
                </a:solidFill>
              </a:rPr>
              <a:t>2020</a:t>
            </a:r>
            <a:endParaRPr lang="ru-RU" b="1" dirty="0">
              <a:solidFill>
                <a:schemeClr val="accent2">
                  <a:lumMod val="50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1000"/>
                                        <p:tgtEl>
                                          <p:spTgt spid="4098"/>
                                        </p:tgtEl>
                                      </p:cBhvr>
                                    </p:animEffect>
                                    <p:anim calcmode="lin" valueType="num">
                                      <p:cBhvr>
                                        <p:cTn id="8" dur="1000" fill="hold"/>
                                        <p:tgtEl>
                                          <p:spTgt spid="4098"/>
                                        </p:tgtEl>
                                        <p:attrNameLst>
                                          <p:attrName>ppt_x</p:attrName>
                                        </p:attrNameLst>
                                      </p:cBhvr>
                                      <p:tavLst>
                                        <p:tav tm="0">
                                          <p:val>
                                            <p:strVal val="#ppt_x"/>
                                          </p:val>
                                        </p:tav>
                                        <p:tav tm="100000">
                                          <p:val>
                                            <p:strVal val="#ppt_x"/>
                                          </p:val>
                                        </p:tav>
                                      </p:tavLst>
                                    </p:anim>
                                    <p:anim calcmode="lin" valueType="num">
                                      <p:cBhvr>
                                        <p:cTn id="9"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b="1" dirty="0">
                <a:solidFill>
                  <a:srgbClr val="FFFF00"/>
                </a:solidFill>
              </a:rPr>
              <a:t>Пластическое творчество (лепка)</a:t>
            </a:r>
            <a:endParaRPr lang="ru-RU" dirty="0"/>
          </a:p>
        </p:txBody>
      </p:sp>
      <p:sp>
        <p:nvSpPr>
          <p:cNvPr id="3" name="Объект 2"/>
          <p:cNvSpPr>
            <a:spLocks noGrp="1"/>
          </p:cNvSpPr>
          <p:nvPr>
            <p:ph idx="1"/>
          </p:nvPr>
        </p:nvSpPr>
        <p:spPr>
          <a:xfrm>
            <a:off x="1547664" y="1412776"/>
            <a:ext cx="6209828" cy="4752528"/>
          </a:xfrm>
        </p:spPr>
        <p:txBody>
          <a:bodyPr/>
          <a:lstStyle/>
          <a:p>
            <a:pPr marL="0" indent="0" algn="ctr">
              <a:buNone/>
            </a:pPr>
            <a:r>
              <a:rPr lang="ru-RU" sz="2400" b="1" dirty="0">
                <a:latin typeface="+mj-lt"/>
              </a:rPr>
              <a:t>Приемы </a:t>
            </a:r>
            <a:r>
              <a:rPr lang="ru-RU" sz="2400" b="1" dirty="0" smtClean="0">
                <a:latin typeface="+mj-lt"/>
              </a:rPr>
              <a:t>лепки</a:t>
            </a:r>
          </a:p>
          <a:p>
            <a:pPr marL="0" indent="0" algn="ctr">
              <a:buNone/>
            </a:pPr>
            <a:endParaRPr lang="ru-RU" sz="1800" b="1" dirty="0">
              <a:latin typeface="+mj-lt"/>
            </a:endParaRPr>
          </a:p>
          <a:p>
            <a:pPr lvl="0"/>
            <a:r>
              <a:rPr lang="ru-RU" sz="2000" b="1" dirty="0" err="1">
                <a:latin typeface="+mj-lt"/>
              </a:rPr>
              <a:t>сминание</a:t>
            </a:r>
            <a:r>
              <a:rPr lang="ru-RU" sz="2000" b="1" dirty="0">
                <a:latin typeface="+mj-lt"/>
              </a:rPr>
              <a:t> (обучение с раннего возраста);</a:t>
            </a:r>
          </a:p>
          <a:p>
            <a:pPr lvl="0"/>
            <a:r>
              <a:rPr lang="ru-RU" sz="2000" b="1" dirty="0" err="1">
                <a:latin typeface="+mj-lt"/>
              </a:rPr>
              <a:t>отщипывание</a:t>
            </a:r>
            <a:r>
              <a:rPr lang="ru-RU" sz="2000" b="1" dirty="0">
                <a:latin typeface="+mj-lt"/>
              </a:rPr>
              <a:t> (обучение с раннего возраста);</a:t>
            </a:r>
          </a:p>
          <a:p>
            <a:pPr lvl="0"/>
            <a:r>
              <a:rPr lang="ru-RU" sz="2000" b="1" dirty="0">
                <a:latin typeface="+mj-lt"/>
              </a:rPr>
              <a:t>прижимание (обучение с раннего возраста);</a:t>
            </a:r>
          </a:p>
          <a:p>
            <a:pPr lvl="0"/>
            <a:r>
              <a:rPr lang="ru-RU" sz="2000" b="1" dirty="0">
                <a:latin typeface="+mj-lt"/>
              </a:rPr>
              <a:t>раскатывание (обучение с раннего возраста);</a:t>
            </a:r>
          </a:p>
          <a:p>
            <a:pPr lvl="0"/>
            <a:r>
              <a:rPr lang="ru-RU" sz="2000" b="1" dirty="0">
                <a:latin typeface="+mj-lt"/>
              </a:rPr>
              <a:t>соединение (обучение с раннего возраста);</a:t>
            </a:r>
          </a:p>
          <a:p>
            <a:pPr lvl="0"/>
            <a:r>
              <a:rPr lang="ru-RU" sz="2000" b="1" dirty="0">
                <a:latin typeface="+mj-lt"/>
              </a:rPr>
              <a:t>скатывание (обучение с раннего возраста);</a:t>
            </a:r>
          </a:p>
          <a:p>
            <a:pPr lvl="0"/>
            <a:r>
              <a:rPr lang="ru-RU" sz="2000" b="1" dirty="0">
                <a:latin typeface="+mj-lt"/>
              </a:rPr>
              <a:t>вытягивание (обучение с младшей группы); </a:t>
            </a:r>
            <a:endParaRPr lang="ru-RU" sz="2000" b="1" dirty="0" smtClean="0">
              <a:latin typeface="+mj-lt"/>
            </a:endParaRPr>
          </a:p>
          <a:p>
            <a:pPr lvl="0"/>
            <a:r>
              <a:rPr lang="ru-RU" sz="2000" b="1" dirty="0" smtClean="0">
                <a:latin typeface="+mj-lt"/>
              </a:rPr>
              <a:t>расплющивание </a:t>
            </a:r>
            <a:r>
              <a:rPr lang="ru-RU" sz="2000" b="1" dirty="0">
                <a:latin typeface="+mj-lt"/>
              </a:rPr>
              <a:t>(обучение с раннего возраста);</a:t>
            </a:r>
          </a:p>
          <a:p>
            <a:pPr lvl="0"/>
            <a:r>
              <a:rPr lang="ru-RU" sz="2000" b="1" dirty="0">
                <a:latin typeface="+mj-lt"/>
              </a:rPr>
              <a:t>сглаживание (обучение со средней группы);</a:t>
            </a:r>
          </a:p>
          <a:p>
            <a:pPr lvl="0"/>
            <a:r>
              <a:rPr lang="ru-RU" sz="2000" b="1" dirty="0" err="1">
                <a:latin typeface="+mj-lt"/>
              </a:rPr>
              <a:t>примазывание</a:t>
            </a:r>
            <a:r>
              <a:rPr lang="ru-RU" sz="2000" b="1" dirty="0">
                <a:latin typeface="+mj-lt"/>
              </a:rPr>
              <a:t> (обучение со средней группы). </a:t>
            </a:r>
          </a:p>
          <a:p>
            <a:endParaRPr lang="ru-RU" sz="2000" b="1" dirty="0">
              <a:latin typeface="+mj-lt"/>
            </a:endParaRPr>
          </a:p>
        </p:txBody>
      </p:sp>
    </p:spTree>
    <p:extLst>
      <p:ext uri="{BB962C8B-B14F-4D97-AF65-F5344CB8AC3E}">
        <p14:creationId xmlns:p14="http://schemas.microsoft.com/office/powerpoint/2010/main" val="166583962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58133"/>
            <a:ext cx="8229600" cy="633412"/>
          </a:xfrm>
        </p:spPr>
        <p:txBody>
          <a:bodyPr/>
          <a:lstStyle/>
          <a:p>
            <a:r>
              <a:rPr lang="ru-RU" sz="4000" b="1" dirty="0">
                <a:solidFill>
                  <a:srgbClr val="FFFF00"/>
                </a:solidFill>
              </a:rPr>
              <a:t>Пластическое творчество (лепка)</a:t>
            </a:r>
            <a:endParaRPr lang="ru-RU" dirty="0"/>
          </a:p>
        </p:txBody>
      </p:sp>
      <p:sp>
        <p:nvSpPr>
          <p:cNvPr id="12" name="AutoShape 8" descr="http://etotdom.com/wp-content/uploads/2016/11/Foto-6-Neslozhnaja-kartinka-narisovannaja-palchikovym-metodom1.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AutoShape 10" descr="http://etotdom.com/wp-content/uploads/2016/11/Foto-6-Neslozhnaja-kartinka-narisovannaja-palchikovym-metodom1.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AutoShape 12" descr="http://etotdom.com/wp-content/uploads/2016/11/Foto-6-Neslozhnaja-kartinka-narisovannaja-palchikovym-metodom1.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Прямоугольник 5"/>
          <p:cNvSpPr/>
          <p:nvPr/>
        </p:nvSpPr>
        <p:spPr>
          <a:xfrm>
            <a:off x="3358238" y="1092655"/>
            <a:ext cx="2427524" cy="461665"/>
          </a:xfrm>
          <a:prstGeom prst="rect">
            <a:avLst/>
          </a:prstGeom>
          <a:ln>
            <a:noFill/>
          </a:ln>
        </p:spPr>
        <p:style>
          <a:lnRef idx="2">
            <a:schemeClr val="accent2"/>
          </a:lnRef>
          <a:fillRef idx="1">
            <a:schemeClr val="lt1"/>
          </a:fillRef>
          <a:effectRef idx="0">
            <a:schemeClr val="accent2"/>
          </a:effectRef>
          <a:fontRef idx="minor">
            <a:schemeClr val="dk1"/>
          </a:fontRef>
        </p:style>
        <p:txBody>
          <a:bodyPr wrap="none">
            <a:spAutoFit/>
          </a:bodyPr>
          <a:lstStyle/>
          <a:p>
            <a:r>
              <a:rPr lang="ru-RU" sz="2400" b="1" dirty="0"/>
              <a:t>Объемная лепка</a:t>
            </a:r>
          </a:p>
        </p:txBody>
      </p:sp>
      <p:pic>
        <p:nvPicPr>
          <p:cNvPr id="28" name="Picture 4" descr="http://900igr.net/up/datai/113202/0008-01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03648" y="1554320"/>
            <a:ext cx="6336704" cy="5089746"/>
          </a:xfrm>
          <a:prstGeom prst="rect">
            <a:avLst/>
          </a:prstGeom>
          <a:noFill/>
          <a:ln w="28575">
            <a:solidFill>
              <a:srgbClr val="990000"/>
            </a:solidFill>
          </a:ln>
          <a:extLst>
            <a:ext uri="{909E8E84-426E-40DD-AFC4-6F175D3DCCD1}">
              <a14:hiddenFill xmlns:a14="http://schemas.microsoft.com/office/drawing/2010/main">
                <a:solidFill>
                  <a:srgbClr val="FFFFFF"/>
                </a:solidFill>
              </a14:hiddenFill>
            </a:ext>
          </a:extLst>
        </p:spPr>
      </p:pic>
      <p:sp>
        <p:nvSpPr>
          <p:cNvPr id="29" name="Прямоугольник 28"/>
          <p:cNvSpPr/>
          <p:nvPr/>
        </p:nvSpPr>
        <p:spPr>
          <a:xfrm>
            <a:off x="1403648" y="5997735"/>
            <a:ext cx="4032448" cy="646331"/>
          </a:xfrm>
          <a:prstGeom prst="rect">
            <a:avLst/>
          </a:prstGeom>
          <a:solidFill>
            <a:srgbClr val="C00000"/>
          </a:solidFill>
        </p:spPr>
        <p:txBody>
          <a:bodyPr wrap="square">
            <a:spAutoFit/>
          </a:bodyPr>
          <a:lstStyle/>
          <a:p>
            <a:pPr algn="ctr"/>
            <a:r>
              <a:rPr lang="ru-RU" b="1" dirty="0">
                <a:solidFill>
                  <a:srgbClr val="FFFF00"/>
                </a:solidFill>
              </a:rPr>
              <a:t>Лепка предмета из отдельных частей </a:t>
            </a:r>
            <a:endParaRPr lang="ru-RU" b="1" dirty="0" smtClean="0">
              <a:solidFill>
                <a:srgbClr val="FFFF00"/>
              </a:solidFill>
            </a:endParaRPr>
          </a:p>
          <a:p>
            <a:pPr algn="ctr"/>
            <a:r>
              <a:rPr lang="ru-RU" b="1" dirty="0" smtClean="0">
                <a:solidFill>
                  <a:srgbClr val="FFFF00"/>
                </a:solidFill>
              </a:rPr>
              <a:t>(</a:t>
            </a:r>
            <a:r>
              <a:rPr lang="ru-RU" b="1" dirty="0">
                <a:solidFill>
                  <a:srgbClr val="FFFF00"/>
                </a:solidFill>
              </a:rPr>
              <a:t>конструктивный способ)</a:t>
            </a:r>
          </a:p>
        </p:txBody>
      </p:sp>
      <p:pic>
        <p:nvPicPr>
          <p:cNvPr id="30" name="Picture 6" descr="http://kristalllove.ru/images/detskiy_psihol/slon.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403648" y="1558959"/>
            <a:ext cx="6335615" cy="5085107"/>
          </a:xfrm>
          <a:prstGeom prst="rect">
            <a:avLst/>
          </a:prstGeom>
          <a:noFill/>
          <a:ln w="28575">
            <a:solidFill>
              <a:srgbClr val="990000"/>
            </a:solidFill>
          </a:ln>
          <a:extLst>
            <a:ext uri="{909E8E84-426E-40DD-AFC4-6F175D3DCCD1}">
              <a14:hiddenFill xmlns:a14="http://schemas.microsoft.com/office/drawing/2010/main">
                <a:solidFill>
                  <a:srgbClr val="FFFFFF"/>
                </a:solidFill>
              </a14:hiddenFill>
            </a:ext>
          </a:extLst>
        </p:spPr>
      </p:pic>
      <p:sp>
        <p:nvSpPr>
          <p:cNvPr id="31" name="Прямоугольник 30"/>
          <p:cNvSpPr/>
          <p:nvPr/>
        </p:nvSpPr>
        <p:spPr>
          <a:xfrm>
            <a:off x="1380855" y="5966957"/>
            <a:ext cx="3839217" cy="707886"/>
          </a:xfrm>
          <a:prstGeom prst="rect">
            <a:avLst/>
          </a:prstGeom>
          <a:solidFill>
            <a:srgbClr val="C00000"/>
          </a:solidFill>
        </p:spPr>
        <p:txBody>
          <a:bodyPr wrap="square">
            <a:spAutoFit/>
          </a:bodyPr>
          <a:lstStyle/>
          <a:p>
            <a:pPr algn="ctr"/>
            <a:r>
              <a:rPr lang="ru-RU" sz="2000" b="1" dirty="0">
                <a:solidFill>
                  <a:srgbClr val="FFFF00"/>
                </a:solidFill>
              </a:rPr>
              <a:t>Лепка предмета пластическим способом (скульптурным) </a:t>
            </a:r>
          </a:p>
        </p:txBody>
      </p:sp>
      <p:pic>
        <p:nvPicPr>
          <p:cNvPr id="32" name="Picture 8" descr="http://900igr.net/datai/tekhnologija/Lepka-dlja-detej/0017-041-2.Plasticheskij-sposob-lepki.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402559" y="1554319"/>
            <a:ext cx="6336703" cy="5089747"/>
          </a:xfrm>
          <a:prstGeom prst="rect">
            <a:avLst/>
          </a:prstGeom>
          <a:noFill/>
          <a:extLst>
            <a:ext uri="{909E8E84-426E-40DD-AFC4-6F175D3DCCD1}">
              <a14:hiddenFill xmlns:a14="http://schemas.microsoft.com/office/drawing/2010/main">
                <a:solidFill>
                  <a:srgbClr val="FFFFFF"/>
                </a:solidFill>
              </a14:hiddenFill>
            </a:ext>
          </a:extLst>
        </p:spPr>
      </p:pic>
      <p:sp>
        <p:nvSpPr>
          <p:cNvPr id="33" name="Прямоугольник 32"/>
          <p:cNvSpPr/>
          <p:nvPr/>
        </p:nvSpPr>
        <p:spPr>
          <a:xfrm>
            <a:off x="1409916" y="6259345"/>
            <a:ext cx="3160994" cy="400110"/>
          </a:xfrm>
          <a:prstGeom prst="rect">
            <a:avLst/>
          </a:prstGeom>
          <a:solidFill>
            <a:srgbClr val="C00000"/>
          </a:solidFill>
        </p:spPr>
        <p:txBody>
          <a:bodyPr wrap="none">
            <a:spAutoFit/>
          </a:bodyPr>
          <a:lstStyle/>
          <a:p>
            <a:pPr algn="ctr"/>
            <a:r>
              <a:rPr lang="ru-RU" sz="2000" b="1" dirty="0">
                <a:solidFill>
                  <a:srgbClr val="FFFF00"/>
                </a:solidFill>
              </a:rPr>
              <a:t>Комбинированный способ</a:t>
            </a:r>
          </a:p>
        </p:txBody>
      </p:sp>
      <p:pic>
        <p:nvPicPr>
          <p:cNvPr id="34" name="Picture 10" descr="http://www.golandart.ru/images/mk/plastika_10.jp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409916" y="1554273"/>
            <a:ext cx="6336546" cy="5086561"/>
          </a:xfrm>
          <a:prstGeom prst="rect">
            <a:avLst/>
          </a:prstGeom>
          <a:noFill/>
          <a:ln w="28575">
            <a:solidFill>
              <a:srgbClr val="990000"/>
            </a:solidFill>
          </a:ln>
          <a:extLst>
            <a:ext uri="{909E8E84-426E-40DD-AFC4-6F175D3DCCD1}">
              <a14:hiddenFill xmlns:a14="http://schemas.microsoft.com/office/drawing/2010/main">
                <a:solidFill>
                  <a:srgbClr val="FFFFFF"/>
                </a:solidFill>
              </a14:hiddenFill>
            </a:ext>
          </a:extLst>
        </p:spPr>
      </p:pic>
      <p:sp>
        <p:nvSpPr>
          <p:cNvPr id="35" name="Прямоугольник 34"/>
          <p:cNvSpPr/>
          <p:nvPr/>
        </p:nvSpPr>
        <p:spPr>
          <a:xfrm>
            <a:off x="1409915" y="6267039"/>
            <a:ext cx="2335383" cy="400110"/>
          </a:xfrm>
          <a:prstGeom prst="rect">
            <a:avLst/>
          </a:prstGeom>
          <a:solidFill>
            <a:srgbClr val="C00000"/>
          </a:solidFill>
        </p:spPr>
        <p:txBody>
          <a:bodyPr wrap="none">
            <a:spAutoFit/>
          </a:bodyPr>
          <a:lstStyle/>
          <a:p>
            <a:pPr algn="ctr"/>
            <a:r>
              <a:rPr lang="ru-RU" sz="2000" b="1" dirty="0">
                <a:solidFill>
                  <a:srgbClr val="FFFF00"/>
                </a:solidFill>
              </a:rPr>
              <a:t>Кольцевой способ  </a:t>
            </a:r>
          </a:p>
        </p:txBody>
      </p:sp>
      <p:sp>
        <p:nvSpPr>
          <p:cNvPr id="38" name="Прямоугольник 37"/>
          <p:cNvSpPr/>
          <p:nvPr/>
        </p:nvSpPr>
        <p:spPr>
          <a:xfrm>
            <a:off x="3081185" y="1022350"/>
            <a:ext cx="2994007" cy="461665"/>
          </a:xfrm>
          <a:prstGeom prst="rect">
            <a:avLst/>
          </a:prstGeom>
          <a:solidFill>
            <a:schemeClr val="bg1"/>
          </a:solidFill>
        </p:spPr>
        <p:txBody>
          <a:bodyPr wrap="square">
            <a:spAutoFit/>
          </a:bodyPr>
          <a:lstStyle/>
          <a:p>
            <a:pPr algn="ctr"/>
            <a:r>
              <a:rPr lang="ru-RU" sz="2400" b="1" dirty="0"/>
              <a:t>Рельефная лепка</a:t>
            </a:r>
          </a:p>
        </p:txBody>
      </p:sp>
      <p:pic>
        <p:nvPicPr>
          <p:cNvPr id="1044" name="Picture 20" descr="http://www.gerdavlad.ru/pic/products/pic3/132145.jp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409914" y="1598315"/>
            <a:ext cx="6329348" cy="5042519"/>
          </a:xfrm>
          <a:prstGeom prst="rect">
            <a:avLst/>
          </a:prstGeom>
          <a:noFill/>
          <a:extLst>
            <a:ext uri="{909E8E84-426E-40DD-AFC4-6F175D3DCCD1}">
              <a14:hiddenFill xmlns:a14="http://schemas.microsoft.com/office/drawing/2010/main">
                <a:solidFill>
                  <a:srgbClr val="FFFFFF"/>
                </a:solidFill>
              </a14:hiddenFill>
            </a:ext>
          </a:extLst>
        </p:spPr>
      </p:pic>
      <p:sp>
        <p:nvSpPr>
          <p:cNvPr id="40" name="Прямоугольник 39"/>
          <p:cNvSpPr/>
          <p:nvPr/>
        </p:nvSpPr>
        <p:spPr>
          <a:xfrm>
            <a:off x="1423178" y="6240724"/>
            <a:ext cx="1339534" cy="400110"/>
          </a:xfrm>
          <a:prstGeom prst="rect">
            <a:avLst/>
          </a:prstGeom>
          <a:solidFill>
            <a:srgbClr val="C00000"/>
          </a:solidFill>
        </p:spPr>
        <p:txBody>
          <a:bodyPr wrap="none">
            <a:spAutoFit/>
          </a:bodyPr>
          <a:lstStyle/>
          <a:p>
            <a:pPr algn="ctr"/>
            <a:r>
              <a:rPr lang="ru-RU" sz="2000" b="1" dirty="0" smtClean="0">
                <a:solidFill>
                  <a:srgbClr val="FFFF00"/>
                </a:solidFill>
                <a:latin typeface="+mj-lt"/>
                <a:ea typeface="Times New Roman" panose="02020603050405020304" pitchFamily="18" charset="0"/>
                <a:cs typeface="Times New Roman" panose="02020603050405020304" pitchFamily="18" charset="0"/>
              </a:rPr>
              <a:t>Барельеф </a:t>
            </a:r>
            <a:endParaRPr lang="ru-RU" sz="2000" dirty="0">
              <a:solidFill>
                <a:srgbClr val="FFFF00"/>
              </a:solidFill>
              <a:latin typeface="+mj-lt"/>
            </a:endParaRPr>
          </a:p>
        </p:txBody>
      </p:sp>
      <p:pic>
        <p:nvPicPr>
          <p:cNvPr id="41" name="Picture 16" descr="https://ds04.infourok.ru/uploads/ex/0c53/0002defa-ea1e3088/hello_html_4b144578.jpg"/>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406249" y="1537683"/>
            <a:ext cx="6336706" cy="5086561"/>
          </a:xfrm>
          <a:prstGeom prst="rect">
            <a:avLst/>
          </a:prstGeom>
          <a:noFill/>
          <a:extLst>
            <a:ext uri="{909E8E84-426E-40DD-AFC4-6F175D3DCCD1}">
              <a14:hiddenFill xmlns:a14="http://schemas.microsoft.com/office/drawing/2010/main">
                <a:solidFill>
                  <a:srgbClr val="FFFFFF"/>
                </a:solidFill>
              </a14:hiddenFill>
            </a:ext>
          </a:extLst>
        </p:spPr>
      </p:pic>
      <p:sp>
        <p:nvSpPr>
          <p:cNvPr id="42" name="Прямоугольник 41"/>
          <p:cNvSpPr/>
          <p:nvPr/>
        </p:nvSpPr>
        <p:spPr>
          <a:xfrm>
            <a:off x="1364065" y="6217641"/>
            <a:ext cx="1237583" cy="400110"/>
          </a:xfrm>
          <a:prstGeom prst="rect">
            <a:avLst/>
          </a:prstGeom>
          <a:solidFill>
            <a:srgbClr val="C00000"/>
          </a:solidFill>
        </p:spPr>
        <p:txBody>
          <a:bodyPr wrap="none">
            <a:spAutoFit/>
          </a:bodyPr>
          <a:lstStyle/>
          <a:p>
            <a:r>
              <a:rPr lang="ru-RU" sz="2000" b="1" dirty="0" smtClean="0">
                <a:solidFill>
                  <a:srgbClr val="FFFF00"/>
                </a:solidFill>
                <a:latin typeface="+mj-lt"/>
                <a:ea typeface="Times New Roman" panose="02020603050405020304" pitchFamily="18" charset="0"/>
                <a:cs typeface="Times New Roman" panose="02020603050405020304" pitchFamily="18" charset="0"/>
              </a:rPr>
              <a:t>Горельеф</a:t>
            </a:r>
            <a:endParaRPr lang="ru-RU" sz="2000" dirty="0">
              <a:solidFill>
                <a:srgbClr val="FFFF00"/>
              </a:solidFill>
              <a:latin typeface="+mj-lt"/>
            </a:endParaRPr>
          </a:p>
        </p:txBody>
      </p:sp>
      <p:pic>
        <p:nvPicPr>
          <p:cNvPr id="43" name="Picture 18" descr="http://www.dok.znaimo.com.ua/pars_docs/refs/17/16916/img11.jpg"/>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a:stretch/>
        </p:blipFill>
        <p:spPr bwMode="auto">
          <a:xfrm>
            <a:off x="1389878" y="1573973"/>
            <a:ext cx="6336076" cy="5091202"/>
          </a:xfrm>
          <a:prstGeom prst="rect">
            <a:avLst/>
          </a:prstGeom>
          <a:noFill/>
          <a:ln w="28575">
            <a:solidFill>
              <a:srgbClr val="C00000"/>
            </a:solidFill>
          </a:ln>
          <a:extLst>
            <a:ext uri="{909E8E84-426E-40DD-AFC4-6F175D3DCCD1}">
              <a14:hiddenFill xmlns:a14="http://schemas.microsoft.com/office/drawing/2010/main">
                <a:solidFill>
                  <a:srgbClr val="FFFFFF"/>
                </a:solidFill>
              </a14:hiddenFill>
            </a:ext>
          </a:extLst>
        </p:spPr>
      </p:pic>
      <p:sp>
        <p:nvSpPr>
          <p:cNvPr id="44" name="Прямоугольник 43"/>
          <p:cNvSpPr/>
          <p:nvPr/>
        </p:nvSpPr>
        <p:spPr>
          <a:xfrm>
            <a:off x="1380175" y="6266052"/>
            <a:ext cx="1725409" cy="400110"/>
          </a:xfrm>
          <a:prstGeom prst="rect">
            <a:avLst/>
          </a:prstGeom>
          <a:solidFill>
            <a:srgbClr val="C00000"/>
          </a:solidFill>
        </p:spPr>
        <p:txBody>
          <a:bodyPr wrap="none">
            <a:spAutoFit/>
          </a:bodyPr>
          <a:lstStyle/>
          <a:p>
            <a:pPr algn="ctr"/>
            <a:r>
              <a:rPr lang="ru-RU" sz="2000" b="1" dirty="0" smtClean="0">
                <a:solidFill>
                  <a:srgbClr val="FFFF00"/>
                </a:solidFill>
                <a:latin typeface="+mj-lt"/>
                <a:ea typeface="Times New Roman" panose="02020603050405020304" pitchFamily="18" charset="0"/>
              </a:rPr>
              <a:t>Контррельеф </a:t>
            </a:r>
            <a:endParaRPr lang="ru-RU" sz="2000" b="1" dirty="0">
              <a:solidFill>
                <a:srgbClr val="FFFF00"/>
              </a:solidFill>
              <a:latin typeface="+mj-lt"/>
            </a:endParaRPr>
          </a:p>
        </p:txBody>
      </p:sp>
    </p:spTree>
    <p:extLst>
      <p:ext uri="{BB962C8B-B14F-4D97-AF65-F5344CB8AC3E}">
        <p14:creationId xmlns:p14="http://schemas.microsoft.com/office/powerpoint/2010/main" val="55274374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1000" fill="hold"/>
                                        <p:tgtEl>
                                          <p:spTgt spid="28"/>
                                        </p:tgtEl>
                                        <p:attrNameLst>
                                          <p:attrName>ppt_w</p:attrName>
                                        </p:attrNameLst>
                                      </p:cBhvr>
                                      <p:tavLst>
                                        <p:tav tm="0">
                                          <p:val>
                                            <p:fltVal val="0"/>
                                          </p:val>
                                        </p:tav>
                                        <p:tav tm="100000">
                                          <p:val>
                                            <p:strVal val="#ppt_w"/>
                                          </p:val>
                                        </p:tav>
                                      </p:tavLst>
                                    </p:anim>
                                    <p:anim calcmode="lin" valueType="num">
                                      <p:cBhvr>
                                        <p:cTn id="16" dur="1000" fill="hold"/>
                                        <p:tgtEl>
                                          <p:spTgt spid="28"/>
                                        </p:tgtEl>
                                        <p:attrNameLst>
                                          <p:attrName>ppt_h</p:attrName>
                                        </p:attrNameLst>
                                      </p:cBhvr>
                                      <p:tavLst>
                                        <p:tav tm="0">
                                          <p:val>
                                            <p:fltVal val="0"/>
                                          </p:val>
                                        </p:tav>
                                        <p:tav tm="100000">
                                          <p:val>
                                            <p:strVal val="#ppt_h"/>
                                          </p:val>
                                        </p:tav>
                                      </p:tavLst>
                                    </p:anim>
                                    <p:anim calcmode="lin" valueType="num">
                                      <p:cBhvr>
                                        <p:cTn id="17" dur="1000" fill="hold"/>
                                        <p:tgtEl>
                                          <p:spTgt spid="28"/>
                                        </p:tgtEl>
                                        <p:attrNameLst>
                                          <p:attrName>style.rotation</p:attrName>
                                        </p:attrNameLst>
                                      </p:cBhvr>
                                      <p:tavLst>
                                        <p:tav tm="0">
                                          <p:val>
                                            <p:fltVal val="90"/>
                                          </p:val>
                                        </p:tav>
                                        <p:tav tm="100000">
                                          <p:val>
                                            <p:fltVal val="0"/>
                                          </p:val>
                                        </p:tav>
                                      </p:tavLst>
                                    </p:anim>
                                    <p:animEffect transition="in" filter="fade">
                                      <p:cBhvr>
                                        <p:cTn id="18" dur="1000"/>
                                        <p:tgtEl>
                                          <p:spTgt spid="28"/>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p:cTn id="23" dur="1000" fill="hold"/>
                                        <p:tgtEl>
                                          <p:spTgt spid="29"/>
                                        </p:tgtEl>
                                        <p:attrNameLst>
                                          <p:attrName>ppt_w</p:attrName>
                                        </p:attrNameLst>
                                      </p:cBhvr>
                                      <p:tavLst>
                                        <p:tav tm="0">
                                          <p:val>
                                            <p:fltVal val="0"/>
                                          </p:val>
                                        </p:tav>
                                        <p:tav tm="100000">
                                          <p:val>
                                            <p:strVal val="#ppt_w"/>
                                          </p:val>
                                        </p:tav>
                                      </p:tavLst>
                                    </p:anim>
                                    <p:anim calcmode="lin" valueType="num">
                                      <p:cBhvr>
                                        <p:cTn id="24" dur="1000" fill="hold"/>
                                        <p:tgtEl>
                                          <p:spTgt spid="29"/>
                                        </p:tgtEl>
                                        <p:attrNameLst>
                                          <p:attrName>ppt_h</p:attrName>
                                        </p:attrNameLst>
                                      </p:cBhvr>
                                      <p:tavLst>
                                        <p:tav tm="0">
                                          <p:val>
                                            <p:fltVal val="0"/>
                                          </p:val>
                                        </p:tav>
                                        <p:tav tm="100000">
                                          <p:val>
                                            <p:strVal val="#ppt_h"/>
                                          </p:val>
                                        </p:tav>
                                      </p:tavLst>
                                    </p:anim>
                                    <p:anim calcmode="lin" valueType="num">
                                      <p:cBhvr>
                                        <p:cTn id="25" dur="1000" fill="hold"/>
                                        <p:tgtEl>
                                          <p:spTgt spid="29"/>
                                        </p:tgtEl>
                                        <p:attrNameLst>
                                          <p:attrName>style.rotation</p:attrName>
                                        </p:attrNameLst>
                                      </p:cBhvr>
                                      <p:tavLst>
                                        <p:tav tm="0">
                                          <p:val>
                                            <p:fltVal val="90"/>
                                          </p:val>
                                        </p:tav>
                                        <p:tav tm="100000">
                                          <p:val>
                                            <p:fltVal val="0"/>
                                          </p:val>
                                        </p:tav>
                                      </p:tavLst>
                                    </p:anim>
                                    <p:animEffect transition="in" filter="fade">
                                      <p:cBhvr>
                                        <p:cTn id="26" dur="1000"/>
                                        <p:tgtEl>
                                          <p:spTgt spid="29"/>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1000" fill="hold"/>
                                        <p:tgtEl>
                                          <p:spTgt spid="30"/>
                                        </p:tgtEl>
                                        <p:attrNameLst>
                                          <p:attrName>ppt_w</p:attrName>
                                        </p:attrNameLst>
                                      </p:cBhvr>
                                      <p:tavLst>
                                        <p:tav tm="0">
                                          <p:val>
                                            <p:fltVal val="0"/>
                                          </p:val>
                                        </p:tav>
                                        <p:tav tm="100000">
                                          <p:val>
                                            <p:strVal val="#ppt_w"/>
                                          </p:val>
                                        </p:tav>
                                      </p:tavLst>
                                    </p:anim>
                                    <p:anim calcmode="lin" valueType="num">
                                      <p:cBhvr>
                                        <p:cTn id="32" dur="1000" fill="hold"/>
                                        <p:tgtEl>
                                          <p:spTgt spid="30"/>
                                        </p:tgtEl>
                                        <p:attrNameLst>
                                          <p:attrName>ppt_h</p:attrName>
                                        </p:attrNameLst>
                                      </p:cBhvr>
                                      <p:tavLst>
                                        <p:tav tm="0">
                                          <p:val>
                                            <p:fltVal val="0"/>
                                          </p:val>
                                        </p:tav>
                                        <p:tav tm="100000">
                                          <p:val>
                                            <p:strVal val="#ppt_h"/>
                                          </p:val>
                                        </p:tav>
                                      </p:tavLst>
                                    </p:anim>
                                    <p:anim calcmode="lin" valueType="num">
                                      <p:cBhvr>
                                        <p:cTn id="33" dur="1000" fill="hold"/>
                                        <p:tgtEl>
                                          <p:spTgt spid="30"/>
                                        </p:tgtEl>
                                        <p:attrNameLst>
                                          <p:attrName>style.rotation</p:attrName>
                                        </p:attrNameLst>
                                      </p:cBhvr>
                                      <p:tavLst>
                                        <p:tav tm="0">
                                          <p:val>
                                            <p:fltVal val="90"/>
                                          </p:val>
                                        </p:tav>
                                        <p:tav tm="100000">
                                          <p:val>
                                            <p:fltVal val="0"/>
                                          </p:val>
                                        </p:tav>
                                      </p:tavLst>
                                    </p:anim>
                                    <p:animEffect transition="in" filter="fade">
                                      <p:cBhvr>
                                        <p:cTn id="34" dur="1000"/>
                                        <p:tgtEl>
                                          <p:spTgt spid="30"/>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p:cTn id="39" dur="1000" fill="hold"/>
                                        <p:tgtEl>
                                          <p:spTgt spid="31"/>
                                        </p:tgtEl>
                                        <p:attrNameLst>
                                          <p:attrName>ppt_w</p:attrName>
                                        </p:attrNameLst>
                                      </p:cBhvr>
                                      <p:tavLst>
                                        <p:tav tm="0">
                                          <p:val>
                                            <p:fltVal val="0"/>
                                          </p:val>
                                        </p:tav>
                                        <p:tav tm="100000">
                                          <p:val>
                                            <p:strVal val="#ppt_w"/>
                                          </p:val>
                                        </p:tav>
                                      </p:tavLst>
                                    </p:anim>
                                    <p:anim calcmode="lin" valueType="num">
                                      <p:cBhvr>
                                        <p:cTn id="40" dur="1000" fill="hold"/>
                                        <p:tgtEl>
                                          <p:spTgt spid="31"/>
                                        </p:tgtEl>
                                        <p:attrNameLst>
                                          <p:attrName>ppt_h</p:attrName>
                                        </p:attrNameLst>
                                      </p:cBhvr>
                                      <p:tavLst>
                                        <p:tav tm="0">
                                          <p:val>
                                            <p:fltVal val="0"/>
                                          </p:val>
                                        </p:tav>
                                        <p:tav tm="100000">
                                          <p:val>
                                            <p:strVal val="#ppt_h"/>
                                          </p:val>
                                        </p:tav>
                                      </p:tavLst>
                                    </p:anim>
                                    <p:anim calcmode="lin" valueType="num">
                                      <p:cBhvr>
                                        <p:cTn id="41" dur="1000" fill="hold"/>
                                        <p:tgtEl>
                                          <p:spTgt spid="31"/>
                                        </p:tgtEl>
                                        <p:attrNameLst>
                                          <p:attrName>style.rotation</p:attrName>
                                        </p:attrNameLst>
                                      </p:cBhvr>
                                      <p:tavLst>
                                        <p:tav tm="0">
                                          <p:val>
                                            <p:fltVal val="90"/>
                                          </p:val>
                                        </p:tav>
                                        <p:tav tm="100000">
                                          <p:val>
                                            <p:fltVal val="0"/>
                                          </p:val>
                                        </p:tav>
                                      </p:tavLst>
                                    </p:anim>
                                    <p:animEffect transition="in" filter="fade">
                                      <p:cBhvr>
                                        <p:cTn id="42" dur="1000"/>
                                        <p:tgtEl>
                                          <p:spTgt spid="31"/>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nodeType="click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p:cTn id="47" dur="1000" fill="hold"/>
                                        <p:tgtEl>
                                          <p:spTgt spid="32"/>
                                        </p:tgtEl>
                                        <p:attrNameLst>
                                          <p:attrName>ppt_w</p:attrName>
                                        </p:attrNameLst>
                                      </p:cBhvr>
                                      <p:tavLst>
                                        <p:tav tm="0">
                                          <p:val>
                                            <p:fltVal val="0"/>
                                          </p:val>
                                        </p:tav>
                                        <p:tav tm="100000">
                                          <p:val>
                                            <p:strVal val="#ppt_w"/>
                                          </p:val>
                                        </p:tav>
                                      </p:tavLst>
                                    </p:anim>
                                    <p:anim calcmode="lin" valueType="num">
                                      <p:cBhvr>
                                        <p:cTn id="48" dur="1000" fill="hold"/>
                                        <p:tgtEl>
                                          <p:spTgt spid="32"/>
                                        </p:tgtEl>
                                        <p:attrNameLst>
                                          <p:attrName>ppt_h</p:attrName>
                                        </p:attrNameLst>
                                      </p:cBhvr>
                                      <p:tavLst>
                                        <p:tav tm="0">
                                          <p:val>
                                            <p:fltVal val="0"/>
                                          </p:val>
                                        </p:tav>
                                        <p:tav tm="100000">
                                          <p:val>
                                            <p:strVal val="#ppt_h"/>
                                          </p:val>
                                        </p:tav>
                                      </p:tavLst>
                                    </p:anim>
                                    <p:anim calcmode="lin" valueType="num">
                                      <p:cBhvr>
                                        <p:cTn id="49" dur="1000" fill="hold"/>
                                        <p:tgtEl>
                                          <p:spTgt spid="32"/>
                                        </p:tgtEl>
                                        <p:attrNameLst>
                                          <p:attrName>style.rotation</p:attrName>
                                        </p:attrNameLst>
                                      </p:cBhvr>
                                      <p:tavLst>
                                        <p:tav tm="0">
                                          <p:val>
                                            <p:fltVal val="90"/>
                                          </p:val>
                                        </p:tav>
                                        <p:tav tm="100000">
                                          <p:val>
                                            <p:fltVal val="0"/>
                                          </p:val>
                                        </p:tav>
                                      </p:tavLst>
                                    </p:anim>
                                    <p:animEffect transition="in" filter="fade">
                                      <p:cBhvr>
                                        <p:cTn id="50" dur="1000"/>
                                        <p:tgtEl>
                                          <p:spTgt spid="32"/>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p:cTn id="55" dur="1000" fill="hold"/>
                                        <p:tgtEl>
                                          <p:spTgt spid="33"/>
                                        </p:tgtEl>
                                        <p:attrNameLst>
                                          <p:attrName>ppt_w</p:attrName>
                                        </p:attrNameLst>
                                      </p:cBhvr>
                                      <p:tavLst>
                                        <p:tav tm="0">
                                          <p:val>
                                            <p:fltVal val="0"/>
                                          </p:val>
                                        </p:tav>
                                        <p:tav tm="100000">
                                          <p:val>
                                            <p:strVal val="#ppt_w"/>
                                          </p:val>
                                        </p:tav>
                                      </p:tavLst>
                                    </p:anim>
                                    <p:anim calcmode="lin" valueType="num">
                                      <p:cBhvr>
                                        <p:cTn id="56" dur="1000" fill="hold"/>
                                        <p:tgtEl>
                                          <p:spTgt spid="33"/>
                                        </p:tgtEl>
                                        <p:attrNameLst>
                                          <p:attrName>ppt_h</p:attrName>
                                        </p:attrNameLst>
                                      </p:cBhvr>
                                      <p:tavLst>
                                        <p:tav tm="0">
                                          <p:val>
                                            <p:fltVal val="0"/>
                                          </p:val>
                                        </p:tav>
                                        <p:tav tm="100000">
                                          <p:val>
                                            <p:strVal val="#ppt_h"/>
                                          </p:val>
                                        </p:tav>
                                      </p:tavLst>
                                    </p:anim>
                                    <p:anim calcmode="lin" valueType="num">
                                      <p:cBhvr>
                                        <p:cTn id="57" dur="1000" fill="hold"/>
                                        <p:tgtEl>
                                          <p:spTgt spid="33"/>
                                        </p:tgtEl>
                                        <p:attrNameLst>
                                          <p:attrName>style.rotation</p:attrName>
                                        </p:attrNameLst>
                                      </p:cBhvr>
                                      <p:tavLst>
                                        <p:tav tm="0">
                                          <p:val>
                                            <p:fltVal val="90"/>
                                          </p:val>
                                        </p:tav>
                                        <p:tav tm="100000">
                                          <p:val>
                                            <p:fltVal val="0"/>
                                          </p:val>
                                        </p:tav>
                                      </p:tavLst>
                                    </p:anim>
                                    <p:animEffect transition="in" filter="fade">
                                      <p:cBhvr>
                                        <p:cTn id="58" dur="1000"/>
                                        <p:tgtEl>
                                          <p:spTgt spid="33"/>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nodeType="clickEffect">
                                  <p:stCondLst>
                                    <p:cond delay="0"/>
                                  </p:stCondLst>
                                  <p:childTnLst>
                                    <p:set>
                                      <p:cBhvr>
                                        <p:cTn id="62" dur="1" fill="hold">
                                          <p:stCondLst>
                                            <p:cond delay="0"/>
                                          </p:stCondLst>
                                        </p:cTn>
                                        <p:tgtEl>
                                          <p:spTgt spid="34"/>
                                        </p:tgtEl>
                                        <p:attrNameLst>
                                          <p:attrName>style.visibility</p:attrName>
                                        </p:attrNameLst>
                                      </p:cBhvr>
                                      <p:to>
                                        <p:strVal val="visible"/>
                                      </p:to>
                                    </p:set>
                                    <p:anim calcmode="lin" valueType="num">
                                      <p:cBhvr>
                                        <p:cTn id="63" dur="1000" fill="hold"/>
                                        <p:tgtEl>
                                          <p:spTgt spid="34"/>
                                        </p:tgtEl>
                                        <p:attrNameLst>
                                          <p:attrName>ppt_w</p:attrName>
                                        </p:attrNameLst>
                                      </p:cBhvr>
                                      <p:tavLst>
                                        <p:tav tm="0">
                                          <p:val>
                                            <p:fltVal val="0"/>
                                          </p:val>
                                        </p:tav>
                                        <p:tav tm="100000">
                                          <p:val>
                                            <p:strVal val="#ppt_w"/>
                                          </p:val>
                                        </p:tav>
                                      </p:tavLst>
                                    </p:anim>
                                    <p:anim calcmode="lin" valueType="num">
                                      <p:cBhvr>
                                        <p:cTn id="64" dur="1000" fill="hold"/>
                                        <p:tgtEl>
                                          <p:spTgt spid="34"/>
                                        </p:tgtEl>
                                        <p:attrNameLst>
                                          <p:attrName>ppt_h</p:attrName>
                                        </p:attrNameLst>
                                      </p:cBhvr>
                                      <p:tavLst>
                                        <p:tav tm="0">
                                          <p:val>
                                            <p:fltVal val="0"/>
                                          </p:val>
                                        </p:tav>
                                        <p:tav tm="100000">
                                          <p:val>
                                            <p:strVal val="#ppt_h"/>
                                          </p:val>
                                        </p:tav>
                                      </p:tavLst>
                                    </p:anim>
                                    <p:anim calcmode="lin" valueType="num">
                                      <p:cBhvr>
                                        <p:cTn id="65" dur="1000" fill="hold"/>
                                        <p:tgtEl>
                                          <p:spTgt spid="34"/>
                                        </p:tgtEl>
                                        <p:attrNameLst>
                                          <p:attrName>style.rotation</p:attrName>
                                        </p:attrNameLst>
                                      </p:cBhvr>
                                      <p:tavLst>
                                        <p:tav tm="0">
                                          <p:val>
                                            <p:fltVal val="90"/>
                                          </p:val>
                                        </p:tav>
                                        <p:tav tm="100000">
                                          <p:val>
                                            <p:fltVal val="0"/>
                                          </p:val>
                                        </p:tav>
                                      </p:tavLst>
                                    </p:anim>
                                    <p:animEffect transition="in" filter="fade">
                                      <p:cBhvr>
                                        <p:cTn id="66" dur="1000"/>
                                        <p:tgtEl>
                                          <p:spTgt spid="34"/>
                                        </p:tgtEl>
                                      </p:cBhvr>
                                    </p:animEffect>
                                  </p:childTnLst>
                                </p:cTn>
                              </p:par>
                            </p:childTnLst>
                          </p:cTn>
                        </p:par>
                      </p:childTnLst>
                    </p:cTn>
                  </p:par>
                  <p:par>
                    <p:cTn id="67" fill="hold">
                      <p:stCondLst>
                        <p:cond delay="indefinite"/>
                      </p:stCondLst>
                      <p:childTnLst>
                        <p:par>
                          <p:cTn id="68" fill="hold">
                            <p:stCondLst>
                              <p:cond delay="0"/>
                            </p:stCondLst>
                            <p:childTnLst>
                              <p:par>
                                <p:cTn id="69" presetID="31" presetClass="entr" presetSubtype="0" fill="hold" grpId="0" nodeType="clickEffect">
                                  <p:stCondLst>
                                    <p:cond delay="0"/>
                                  </p:stCondLst>
                                  <p:childTnLst>
                                    <p:set>
                                      <p:cBhvr>
                                        <p:cTn id="70" dur="1" fill="hold">
                                          <p:stCondLst>
                                            <p:cond delay="0"/>
                                          </p:stCondLst>
                                        </p:cTn>
                                        <p:tgtEl>
                                          <p:spTgt spid="35"/>
                                        </p:tgtEl>
                                        <p:attrNameLst>
                                          <p:attrName>style.visibility</p:attrName>
                                        </p:attrNameLst>
                                      </p:cBhvr>
                                      <p:to>
                                        <p:strVal val="visible"/>
                                      </p:to>
                                    </p:set>
                                    <p:anim calcmode="lin" valueType="num">
                                      <p:cBhvr>
                                        <p:cTn id="71" dur="1000" fill="hold"/>
                                        <p:tgtEl>
                                          <p:spTgt spid="35"/>
                                        </p:tgtEl>
                                        <p:attrNameLst>
                                          <p:attrName>ppt_w</p:attrName>
                                        </p:attrNameLst>
                                      </p:cBhvr>
                                      <p:tavLst>
                                        <p:tav tm="0">
                                          <p:val>
                                            <p:fltVal val="0"/>
                                          </p:val>
                                        </p:tav>
                                        <p:tav tm="100000">
                                          <p:val>
                                            <p:strVal val="#ppt_w"/>
                                          </p:val>
                                        </p:tav>
                                      </p:tavLst>
                                    </p:anim>
                                    <p:anim calcmode="lin" valueType="num">
                                      <p:cBhvr>
                                        <p:cTn id="72" dur="1000" fill="hold"/>
                                        <p:tgtEl>
                                          <p:spTgt spid="35"/>
                                        </p:tgtEl>
                                        <p:attrNameLst>
                                          <p:attrName>ppt_h</p:attrName>
                                        </p:attrNameLst>
                                      </p:cBhvr>
                                      <p:tavLst>
                                        <p:tav tm="0">
                                          <p:val>
                                            <p:fltVal val="0"/>
                                          </p:val>
                                        </p:tav>
                                        <p:tav tm="100000">
                                          <p:val>
                                            <p:strVal val="#ppt_h"/>
                                          </p:val>
                                        </p:tav>
                                      </p:tavLst>
                                    </p:anim>
                                    <p:anim calcmode="lin" valueType="num">
                                      <p:cBhvr>
                                        <p:cTn id="73" dur="1000" fill="hold"/>
                                        <p:tgtEl>
                                          <p:spTgt spid="35"/>
                                        </p:tgtEl>
                                        <p:attrNameLst>
                                          <p:attrName>style.rotation</p:attrName>
                                        </p:attrNameLst>
                                      </p:cBhvr>
                                      <p:tavLst>
                                        <p:tav tm="0">
                                          <p:val>
                                            <p:fltVal val="90"/>
                                          </p:val>
                                        </p:tav>
                                        <p:tav tm="100000">
                                          <p:val>
                                            <p:fltVal val="0"/>
                                          </p:val>
                                        </p:tav>
                                      </p:tavLst>
                                    </p:anim>
                                    <p:animEffect transition="in" filter="fade">
                                      <p:cBhvr>
                                        <p:cTn id="74" dur="1000"/>
                                        <p:tgtEl>
                                          <p:spTgt spid="35"/>
                                        </p:tgtEl>
                                      </p:cBhvr>
                                    </p:animEffect>
                                  </p:childTnLst>
                                </p:cTn>
                              </p:par>
                            </p:childTnLst>
                          </p:cTn>
                        </p:par>
                      </p:childTnLst>
                    </p:cTn>
                  </p:par>
                  <p:par>
                    <p:cTn id="75" fill="hold">
                      <p:stCondLst>
                        <p:cond delay="indefinite"/>
                      </p:stCondLst>
                      <p:childTnLst>
                        <p:par>
                          <p:cTn id="76" fill="hold">
                            <p:stCondLst>
                              <p:cond delay="0"/>
                            </p:stCondLst>
                            <p:childTnLst>
                              <p:par>
                                <p:cTn id="77" presetID="31" presetClass="entr" presetSubtype="0" fill="hold" grpId="0" nodeType="clickEffect">
                                  <p:stCondLst>
                                    <p:cond delay="0"/>
                                  </p:stCondLst>
                                  <p:childTnLst>
                                    <p:set>
                                      <p:cBhvr>
                                        <p:cTn id="78" dur="1" fill="hold">
                                          <p:stCondLst>
                                            <p:cond delay="0"/>
                                          </p:stCondLst>
                                        </p:cTn>
                                        <p:tgtEl>
                                          <p:spTgt spid="38"/>
                                        </p:tgtEl>
                                        <p:attrNameLst>
                                          <p:attrName>style.visibility</p:attrName>
                                        </p:attrNameLst>
                                      </p:cBhvr>
                                      <p:to>
                                        <p:strVal val="visible"/>
                                      </p:to>
                                    </p:set>
                                    <p:anim calcmode="lin" valueType="num">
                                      <p:cBhvr>
                                        <p:cTn id="79" dur="1000" fill="hold"/>
                                        <p:tgtEl>
                                          <p:spTgt spid="38"/>
                                        </p:tgtEl>
                                        <p:attrNameLst>
                                          <p:attrName>ppt_w</p:attrName>
                                        </p:attrNameLst>
                                      </p:cBhvr>
                                      <p:tavLst>
                                        <p:tav tm="0">
                                          <p:val>
                                            <p:fltVal val="0"/>
                                          </p:val>
                                        </p:tav>
                                        <p:tav tm="100000">
                                          <p:val>
                                            <p:strVal val="#ppt_w"/>
                                          </p:val>
                                        </p:tav>
                                      </p:tavLst>
                                    </p:anim>
                                    <p:anim calcmode="lin" valueType="num">
                                      <p:cBhvr>
                                        <p:cTn id="80" dur="1000" fill="hold"/>
                                        <p:tgtEl>
                                          <p:spTgt spid="38"/>
                                        </p:tgtEl>
                                        <p:attrNameLst>
                                          <p:attrName>ppt_h</p:attrName>
                                        </p:attrNameLst>
                                      </p:cBhvr>
                                      <p:tavLst>
                                        <p:tav tm="0">
                                          <p:val>
                                            <p:fltVal val="0"/>
                                          </p:val>
                                        </p:tav>
                                        <p:tav tm="100000">
                                          <p:val>
                                            <p:strVal val="#ppt_h"/>
                                          </p:val>
                                        </p:tav>
                                      </p:tavLst>
                                    </p:anim>
                                    <p:anim calcmode="lin" valueType="num">
                                      <p:cBhvr>
                                        <p:cTn id="81" dur="1000" fill="hold"/>
                                        <p:tgtEl>
                                          <p:spTgt spid="38"/>
                                        </p:tgtEl>
                                        <p:attrNameLst>
                                          <p:attrName>style.rotation</p:attrName>
                                        </p:attrNameLst>
                                      </p:cBhvr>
                                      <p:tavLst>
                                        <p:tav tm="0">
                                          <p:val>
                                            <p:fltVal val="90"/>
                                          </p:val>
                                        </p:tav>
                                        <p:tav tm="100000">
                                          <p:val>
                                            <p:fltVal val="0"/>
                                          </p:val>
                                        </p:tav>
                                      </p:tavLst>
                                    </p:anim>
                                    <p:animEffect transition="in" filter="fade">
                                      <p:cBhvr>
                                        <p:cTn id="82" dur="1000"/>
                                        <p:tgtEl>
                                          <p:spTgt spid="38"/>
                                        </p:tgtEl>
                                      </p:cBhvr>
                                    </p:animEffect>
                                  </p:childTnLst>
                                </p:cTn>
                              </p:par>
                            </p:childTnLst>
                          </p:cTn>
                        </p:par>
                      </p:childTnLst>
                    </p:cTn>
                  </p:par>
                  <p:par>
                    <p:cTn id="83" fill="hold">
                      <p:stCondLst>
                        <p:cond delay="indefinite"/>
                      </p:stCondLst>
                      <p:childTnLst>
                        <p:par>
                          <p:cTn id="84" fill="hold">
                            <p:stCondLst>
                              <p:cond delay="0"/>
                            </p:stCondLst>
                            <p:childTnLst>
                              <p:par>
                                <p:cTn id="85" presetID="31" presetClass="entr" presetSubtype="0" fill="hold" nodeType="clickEffect">
                                  <p:stCondLst>
                                    <p:cond delay="0"/>
                                  </p:stCondLst>
                                  <p:childTnLst>
                                    <p:set>
                                      <p:cBhvr>
                                        <p:cTn id="86" dur="1" fill="hold">
                                          <p:stCondLst>
                                            <p:cond delay="0"/>
                                          </p:stCondLst>
                                        </p:cTn>
                                        <p:tgtEl>
                                          <p:spTgt spid="1044"/>
                                        </p:tgtEl>
                                        <p:attrNameLst>
                                          <p:attrName>style.visibility</p:attrName>
                                        </p:attrNameLst>
                                      </p:cBhvr>
                                      <p:to>
                                        <p:strVal val="visible"/>
                                      </p:to>
                                    </p:set>
                                    <p:anim calcmode="lin" valueType="num">
                                      <p:cBhvr>
                                        <p:cTn id="87" dur="1000" fill="hold"/>
                                        <p:tgtEl>
                                          <p:spTgt spid="1044"/>
                                        </p:tgtEl>
                                        <p:attrNameLst>
                                          <p:attrName>ppt_w</p:attrName>
                                        </p:attrNameLst>
                                      </p:cBhvr>
                                      <p:tavLst>
                                        <p:tav tm="0">
                                          <p:val>
                                            <p:fltVal val="0"/>
                                          </p:val>
                                        </p:tav>
                                        <p:tav tm="100000">
                                          <p:val>
                                            <p:strVal val="#ppt_w"/>
                                          </p:val>
                                        </p:tav>
                                      </p:tavLst>
                                    </p:anim>
                                    <p:anim calcmode="lin" valueType="num">
                                      <p:cBhvr>
                                        <p:cTn id="88" dur="1000" fill="hold"/>
                                        <p:tgtEl>
                                          <p:spTgt spid="1044"/>
                                        </p:tgtEl>
                                        <p:attrNameLst>
                                          <p:attrName>ppt_h</p:attrName>
                                        </p:attrNameLst>
                                      </p:cBhvr>
                                      <p:tavLst>
                                        <p:tav tm="0">
                                          <p:val>
                                            <p:fltVal val="0"/>
                                          </p:val>
                                        </p:tav>
                                        <p:tav tm="100000">
                                          <p:val>
                                            <p:strVal val="#ppt_h"/>
                                          </p:val>
                                        </p:tav>
                                      </p:tavLst>
                                    </p:anim>
                                    <p:anim calcmode="lin" valueType="num">
                                      <p:cBhvr>
                                        <p:cTn id="89" dur="1000" fill="hold"/>
                                        <p:tgtEl>
                                          <p:spTgt spid="1044"/>
                                        </p:tgtEl>
                                        <p:attrNameLst>
                                          <p:attrName>style.rotation</p:attrName>
                                        </p:attrNameLst>
                                      </p:cBhvr>
                                      <p:tavLst>
                                        <p:tav tm="0">
                                          <p:val>
                                            <p:fltVal val="90"/>
                                          </p:val>
                                        </p:tav>
                                        <p:tav tm="100000">
                                          <p:val>
                                            <p:fltVal val="0"/>
                                          </p:val>
                                        </p:tav>
                                      </p:tavLst>
                                    </p:anim>
                                    <p:animEffect transition="in" filter="fade">
                                      <p:cBhvr>
                                        <p:cTn id="90" dur="1000"/>
                                        <p:tgtEl>
                                          <p:spTgt spid="1044"/>
                                        </p:tgtEl>
                                      </p:cBhvr>
                                    </p:animEffect>
                                  </p:childTnLst>
                                </p:cTn>
                              </p:par>
                            </p:childTnLst>
                          </p:cTn>
                        </p:par>
                      </p:childTnLst>
                    </p:cTn>
                  </p:par>
                  <p:par>
                    <p:cTn id="91" fill="hold">
                      <p:stCondLst>
                        <p:cond delay="indefinite"/>
                      </p:stCondLst>
                      <p:childTnLst>
                        <p:par>
                          <p:cTn id="92" fill="hold">
                            <p:stCondLst>
                              <p:cond delay="0"/>
                            </p:stCondLst>
                            <p:childTnLst>
                              <p:par>
                                <p:cTn id="93" presetID="31" presetClass="entr" presetSubtype="0" fill="hold" grpId="0" nodeType="clickEffect">
                                  <p:stCondLst>
                                    <p:cond delay="0"/>
                                  </p:stCondLst>
                                  <p:childTnLst>
                                    <p:set>
                                      <p:cBhvr>
                                        <p:cTn id="94" dur="1" fill="hold">
                                          <p:stCondLst>
                                            <p:cond delay="0"/>
                                          </p:stCondLst>
                                        </p:cTn>
                                        <p:tgtEl>
                                          <p:spTgt spid="40"/>
                                        </p:tgtEl>
                                        <p:attrNameLst>
                                          <p:attrName>style.visibility</p:attrName>
                                        </p:attrNameLst>
                                      </p:cBhvr>
                                      <p:to>
                                        <p:strVal val="visible"/>
                                      </p:to>
                                    </p:set>
                                    <p:anim calcmode="lin" valueType="num">
                                      <p:cBhvr>
                                        <p:cTn id="95" dur="1000" fill="hold"/>
                                        <p:tgtEl>
                                          <p:spTgt spid="40"/>
                                        </p:tgtEl>
                                        <p:attrNameLst>
                                          <p:attrName>ppt_w</p:attrName>
                                        </p:attrNameLst>
                                      </p:cBhvr>
                                      <p:tavLst>
                                        <p:tav tm="0">
                                          <p:val>
                                            <p:fltVal val="0"/>
                                          </p:val>
                                        </p:tav>
                                        <p:tav tm="100000">
                                          <p:val>
                                            <p:strVal val="#ppt_w"/>
                                          </p:val>
                                        </p:tav>
                                      </p:tavLst>
                                    </p:anim>
                                    <p:anim calcmode="lin" valueType="num">
                                      <p:cBhvr>
                                        <p:cTn id="96" dur="1000" fill="hold"/>
                                        <p:tgtEl>
                                          <p:spTgt spid="40"/>
                                        </p:tgtEl>
                                        <p:attrNameLst>
                                          <p:attrName>ppt_h</p:attrName>
                                        </p:attrNameLst>
                                      </p:cBhvr>
                                      <p:tavLst>
                                        <p:tav tm="0">
                                          <p:val>
                                            <p:fltVal val="0"/>
                                          </p:val>
                                        </p:tav>
                                        <p:tav tm="100000">
                                          <p:val>
                                            <p:strVal val="#ppt_h"/>
                                          </p:val>
                                        </p:tav>
                                      </p:tavLst>
                                    </p:anim>
                                    <p:anim calcmode="lin" valueType="num">
                                      <p:cBhvr>
                                        <p:cTn id="97" dur="1000" fill="hold"/>
                                        <p:tgtEl>
                                          <p:spTgt spid="40"/>
                                        </p:tgtEl>
                                        <p:attrNameLst>
                                          <p:attrName>style.rotation</p:attrName>
                                        </p:attrNameLst>
                                      </p:cBhvr>
                                      <p:tavLst>
                                        <p:tav tm="0">
                                          <p:val>
                                            <p:fltVal val="90"/>
                                          </p:val>
                                        </p:tav>
                                        <p:tav tm="100000">
                                          <p:val>
                                            <p:fltVal val="0"/>
                                          </p:val>
                                        </p:tav>
                                      </p:tavLst>
                                    </p:anim>
                                    <p:animEffect transition="in" filter="fade">
                                      <p:cBhvr>
                                        <p:cTn id="98" dur="1000"/>
                                        <p:tgtEl>
                                          <p:spTgt spid="40"/>
                                        </p:tgtEl>
                                      </p:cBhvr>
                                    </p:animEffect>
                                  </p:childTnLst>
                                </p:cTn>
                              </p:par>
                            </p:childTnLst>
                          </p:cTn>
                        </p:par>
                      </p:childTnLst>
                    </p:cTn>
                  </p:par>
                  <p:par>
                    <p:cTn id="99" fill="hold">
                      <p:stCondLst>
                        <p:cond delay="indefinite"/>
                      </p:stCondLst>
                      <p:childTnLst>
                        <p:par>
                          <p:cTn id="100" fill="hold">
                            <p:stCondLst>
                              <p:cond delay="0"/>
                            </p:stCondLst>
                            <p:childTnLst>
                              <p:par>
                                <p:cTn id="101" presetID="31" presetClass="entr" presetSubtype="0" fill="hold" nodeType="clickEffect">
                                  <p:stCondLst>
                                    <p:cond delay="0"/>
                                  </p:stCondLst>
                                  <p:childTnLst>
                                    <p:set>
                                      <p:cBhvr>
                                        <p:cTn id="102" dur="1" fill="hold">
                                          <p:stCondLst>
                                            <p:cond delay="0"/>
                                          </p:stCondLst>
                                        </p:cTn>
                                        <p:tgtEl>
                                          <p:spTgt spid="41"/>
                                        </p:tgtEl>
                                        <p:attrNameLst>
                                          <p:attrName>style.visibility</p:attrName>
                                        </p:attrNameLst>
                                      </p:cBhvr>
                                      <p:to>
                                        <p:strVal val="visible"/>
                                      </p:to>
                                    </p:set>
                                    <p:anim calcmode="lin" valueType="num">
                                      <p:cBhvr>
                                        <p:cTn id="103" dur="1000" fill="hold"/>
                                        <p:tgtEl>
                                          <p:spTgt spid="41"/>
                                        </p:tgtEl>
                                        <p:attrNameLst>
                                          <p:attrName>ppt_w</p:attrName>
                                        </p:attrNameLst>
                                      </p:cBhvr>
                                      <p:tavLst>
                                        <p:tav tm="0">
                                          <p:val>
                                            <p:fltVal val="0"/>
                                          </p:val>
                                        </p:tav>
                                        <p:tav tm="100000">
                                          <p:val>
                                            <p:strVal val="#ppt_w"/>
                                          </p:val>
                                        </p:tav>
                                      </p:tavLst>
                                    </p:anim>
                                    <p:anim calcmode="lin" valueType="num">
                                      <p:cBhvr>
                                        <p:cTn id="104" dur="1000" fill="hold"/>
                                        <p:tgtEl>
                                          <p:spTgt spid="41"/>
                                        </p:tgtEl>
                                        <p:attrNameLst>
                                          <p:attrName>ppt_h</p:attrName>
                                        </p:attrNameLst>
                                      </p:cBhvr>
                                      <p:tavLst>
                                        <p:tav tm="0">
                                          <p:val>
                                            <p:fltVal val="0"/>
                                          </p:val>
                                        </p:tav>
                                        <p:tav tm="100000">
                                          <p:val>
                                            <p:strVal val="#ppt_h"/>
                                          </p:val>
                                        </p:tav>
                                      </p:tavLst>
                                    </p:anim>
                                    <p:anim calcmode="lin" valueType="num">
                                      <p:cBhvr>
                                        <p:cTn id="105" dur="1000" fill="hold"/>
                                        <p:tgtEl>
                                          <p:spTgt spid="41"/>
                                        </p:tgtEl>
                                        <p:attrNameLst>
                                          <p:attrName>style.rotation</p:attrName>
                                        </p:attrNameLst>
                                      </p:cBhvr>
                                      <p:tavLst>
                                        <p:tav tm="0">
                                          <p:val>
                                            <p:fltVal val="90"/>
                                          </p:val>
                                        </p:tav>
                                        <p:tav tm="100000">
                                          <p:val>
                                            <p:fltVal val="0"/>
                                          </p:val>
                                        </p:tav>
                                      </p:tavLst>
                                    </p:anim>
                                    <p:animEffect transition="in" filter="fade">
                                      <p:cBhvr>
                                        <p:cTn id="106" dur="1000"/>
                                        <p:tgtEl>
                                          <p:spTgt spid="41"/>
                                        </p:tgtEl>
                                      </p:cBhvr>
                                    </p:animEffect>
                                  </p:childTnLst>
                                </p:cTn>
                              </p:par>
                            </p:childTnLst>
                          </p:cTn>
                        </p:par>
                      </p:childTnLst>
                    </p:cTn>
                  </p:par>
                  <p:par>
                    <p:cTn id="107" fill="hold">
                      <p:stCondLst>
                        <p:cond delay="indefinite"/>
                      </p:stCondLst>
                      <p:childTnLst>
                        <p:par>
                          <p:cTn id="108" fill="hold">
                            <p:stCondLst>
                              <p:cond delay="0"/>
                            </p:stCondLst>
                            <p:childTnLst>
                              <p:par>
                                <p:cTn id="109" presetID="31" presetClass="entr" presetSubtype="0" fill="hold" grpId="0" nodeType="clickEffect">
                                  <p:stCondLst>
                                    <p:cond delay="0"/>
                                  </p:stCondLst>
                                  <p:childTnLst>
                                    <p:set>
                                      <p:cBhvr>
                                        <p:cTn id="110" dur="1" fill="hold">
                                          <p:stCondLst>
                                            <p:cond delay="0"/>
                                          </p:stCondLst>
                                        </p:cTn>
                                        <p:tgtEl>
                                          <p:spTgt spid="42"/>
                                        </p:tgtEl>
                                        <p:attrNameLst>
                                          <p:attrName>style.visibility</p:attrName>
                                        </p:attrNameLst>
                                      </p:cBhvr>
                                      <p:to>
                                        <p:strVal val="visible"/>
                                      </p:to>
                                    </p:set>
                                    <p:anim calcmode="lin" valueType="num">
                                      <p:cBhvr>
                                        <p:cTn id="111" dur="1000" fill="hold"/>
                                        <p:tgtEl>
                                          <p:spTgt spid="42"/>
                                        </p:tgtEl>
                                        <p:attrNameLst>
                                          <p:attrName>ppt_w</p:attrName>
                                        </p:attrNameLst>
                                      </p:cBhvr>
                                      <p:tavLst>
                                        <p:tav tm="0">
                                          <p:val>
                                            <p:fltVal val="0"/>
                                          </p:val>
                                        </p:tav>
                                        <p:tav tm="100000">
                                          <p:val>
                                            <p:strVal val="#ppt_w"/>
                                          </p:val>
                                        </p:tav>
                                      </p:tavLst>
                                    </p:anim>
                                    <p:anim calcmode="lin" valueType="num">
                                      <p:cBhvr>
                                        <p:cTn id="112" dur="1000" fill="hold"/>
                                        <p:tgtEl>
                                          <p:spTgt spid="42"/>
                                        </p:tgtEl>
                                        <p:attrNameLst>
                                          <p:attrName>ppt_h</p:attrName>
                                        </p:attrNameLst>
                                      </p:cBhvr>
                                      <p:tavLst>
                                        <p:tav tm="0">
                                          <p:val>
                                            <p:fltVal val="0"/>
                                          </p:val>
                                        </p:tav>
                                        <p:tav tm="100000">
                                          <p:val>
                                            <p:strVal val="#ppt_h"/>
                                          </p:val>
                                        </p:tav>
                                      </p:tavLst>
                                    </p:anim>
                                    <p:anim calcmode="lin" valueType="num">
                                      <p:cBhvr>
                                        <p:cTn id="113" dur="1000" fill="hold"/>
                                        <p:tgtEl>
                                          <p:spTgt spid="42"/>
                                        </p:tgtEl>
                                        <p:attrNameLst>
                                          <p:attrName>style.rotation</p:attrName>
                                        </p:attrNameLst>
                                      </p:cBhvr>
                                      <p:tavLst>
                                        <p:tav tm="0">
                                          <p:val>
                                            <p:fltVal val="90"/>
                                          </p:val>
                                        </p:tav>
                                        <p:tav tm="100000">
                                          <p:val>
                                            <p:fltVal val="0"/>
                                          </p:val>
                                        </p:tav>
                                      </p:tavLst>
                                    </p:anim>
                                    <p:animEffect transition="in" filter="fade">
                                      <p:cBhvr>
                                        <p:cTn id="114" dur="1000"/>
                                        <p:tgtEl>
                                          <p:spTgt spid="42"/>
                                        </p:tgtEl>
                                      </p:cBhvr>
                                    </p:animEffect>
                                  </p:childTnLst>
                                </p:cTn>
                              </p:par>
                            </p:childTnLst>
                          </p:cTn>
                        </p:par>
                      </p:childTnLst>
                    </p:cTn>
                  </p:par>
                  <p:par>
                    <p:cTn id="115" fill="hold">
                      <p:stCondLst>
                        <p:cond delay="indefinite"/>
                      </p:stCondLst>
                      <p:childTnLst>
                        <p:par>
                          <p:cTn id="116" fill="hold">
                            <p:stCondLst>
                              <p:cond delay="0"/>
                            </p:stCondLst>
                            <p:childTnLst>
                              <p:par>
                                <p:cTn id="117" presetID="31" presetClass="entr" presetSubtype="0" fill="hold" nodeType="clickEffect">
                                  <p:stCondLst>
                                    <p:cond delay="0"/>
                                  </p:stCondLst>
                                  <p:childTnLst>
                                    <p:set>
                                      <p:cBhvr>
                                        <p:cTn id="118" dur="1" fill="hold">
                                          <p:stCondLst>
                                            <p:cond delay="0"/>
                                          </p:stCondLst>
                                        </p:cTn>
                                        <p:tgtEl>
                                          <p:spTgt spid="43"/>
                                        </p:tgtEl>
                                        <p:attrNameLst>
                                          <p:attrName>style.visibility</p:attrName>
                                        </p:attrNameLst>
                                      </p:cBhvr>
                                      <p:to>
                                        <p:strVal val="visible"/>
                                      </p:to>
                                    </p:set>
                                    <p:anim calcmode="lin" valueType="num">
                                      <p:cBhvr>
                                        <p:cTn id="119" dur="1000" fill="hold"/>
                                        <p:tgtEl>
                                          <p:spTgt spid="43"/>
                                        </p:tgtEl>
                                        <p:attrNameLst>
                                          <p:attrName>ppt_w</p:attrName>
                                        </p:attrNameLst>
                                      </p:cBhvr>
                                      <p:tavLst>
                                        <p:tav tm="0">
                                          <p:val>
                                            <p:fltVal val="0"/>
                                          </p:val>
                                        </p:tav>
                                        <p:tav tm="100000">
                                          <p:val>
                                            <p:strVal val="#ppt_w"/>
                                          </p:val>
                                        </p:tav>
                                      </p:tavLst>
                                    </p:anim>
                                    <p:anim calcmode="lin" valueType="num">
                                      <p:cBhvr>
                                        <p:cTn id="120" dur="1000" fill="hold"/>
                                        <p:tgtEl>
                                          <p:spTgt spid="43"/>
                                        </p:tgtEl>
                                        <p:attrNameLst>
                                          <p:attrName>ppt_h</p:attrName>
                                        </p:attrNameLst>
                                      </p:cBhvr>
                                      <p:tavLst>
                                        <p:tav tm="0">
                                          <p:val>
                                            <p:fltVal val="0"/>
                                          </p:val>
                                        </p:tav>
                                        <p:tav tm="100000">
                                          <p:val>
                                            <p:strVal val="#ppt_h"/>
                                          </p:val>
                                        </p:tav>
                                      </p:tavLst>
                                    </p:anim>
                                    <p:anim calcmode="lin" valueType="num">
                                      <p:cBhvr>
                                        <p:cTn id="121" dur="1000" fill="hold"/>
                                        <p:tgtEl>
                                          <p:spTgt spid="43"/>
                                        </p:tgtEl>
                                        <p:attrNameLst>
                                          <p:attrName>style.rotation</p:attrName>
                                        </p:attrNameLst>
                                      </p:cBhvr>
                                      <p:tavLst>
                                        <p:tav tm="0">
                                          <p:val>
                                            <p:fltVal val="90"/>
                                          </p:val>
                                        </p:tav>
                                        <p:tav tm="100000">
                                          <p:val>
                                            <p:fltVal val="0"/>
                                          </p:val>
                                        </p:tav>
                                      </p:tavLst>
                                    </p:anim>
                                    <p:animEffect transition="in" filter="fade">
                                      <p:cBhvr>
                                        <p:cTn id="122" dur="1000"/>
                                        <p:tgtEl>
                                          <p:spTgt spid="43"/>
                                        </p:tgtEl>
                                      </p:cBhvr>
                                    </p:animEffect>
                                  </p:childTnLst>
                                </p:cTn>
                              </p:par>
                            </p:childTnLst>
                          </p:cTn>
                        </p:par>
                      </p:childTnLst>
                    </p:cTn>
                  </p:par>
                  <p:par>
                    <p:cTn id="123" fill="hold">
                      <p:stCondLst>
                        <p:cond delay="indefinite"/>
                      </p:stCondLst>
                      <p:childTnLst>
                        <p:par>
                          <p:cTn id="124" fill="hold">
                            <p:stCondLst>
                              <p:cond delay="0"/>
                            </p:stCondLst>
                            <p:childTnLst>
                              <p:par>
                                <p:cTn id="125" presetID="31" presetClass="entr" presetSubtype="0" fill="hold" grpId="0" nodeType="clickEffect">
                                  <p:stCondLst>
                                    <p:cond delay="0"/>
                                  </p:stCondLst>
                                  <p:childTnLst>
                                    <p:set>
                                      <p:cBhvr>
                                        <p:cTn id="126" dur="1" fill="hold">
                                          <p:stCondLst>
                                            <p:cond delay="0"/>
                                          </p:stCondLst>
                                        </p:cTn>
                                        <p:tgtEl>
                                          <p:spTgt spid="44"/>
                                        </p:tgtEl>
                                        <p:attrNameLst>
                                          <p:attrName>style.visibility</p:attrName>
                                        </p:attrNameLst>
                                      </p:cBhvr>
                                      <p:to>
                                        <p:strVal val="visible"/>
                                      </p:to>
                                    </p:set>
                                    <p:anim calcmode="lin" valueType="num">
                                      <p:cBhvr>
                                        <p:cTn id="127" dur="1000" fill="hold"/>
                                        <p:tgtEl>
                                          <p:spTgt spid="44"/>
                                        </p:tgtEl>
                                        <p:attrNameLst>
                                          <p:attrName>ppt_w</p:attrName>
                                        </p:attrNameLst>
                                      </p:cBhvr>
                                      <p:tavLst>
                                        <p:tav tm="0">
                                          <p:val>
                                            <p:fltVal val="0"/>
                                          </p:val>
                                        </p:tav>
                                        <p:tav tm="100000">
                                          <p:val>
                                            <p:strVal val="#ppt_w"/>
                                          </p:val>
                                        </p:tav>
                                      </p:tavLst>
                                    </p:anim>
                                    <p:anim calcmode="lin" valueType="num">
                                      <p:cBhvr>
                                        <p:cTn id="128" dur="1000" fill="hold"/>
                                        <p:tgtEl>
                                          <p:spTgt spid="44"/>
                                        </p:tgtEl>
                                        <p:attrNameLst>
                                          <p:attrName>ppt_h</p:attrName>
                                        </p:attrNameLst>
                                      </p:cBhvr>
                                      <p:tavLst>
                                        <p:tav tm="0">
                                          <p:val>
                                            <p:fltVal val="0"/>
                                          </p:val>
                                        </p:tav>
                                        <p:tav tm="100000">
                                          <p:val>
                                            <p:strVal val="#ppt_h"/>
                                          </p:val>
                                        </p:tav>
                                      </p:tavLst>
                                    </p:anim>
                                    <p:anim calcmode="lin" valueType="num">
                                      <p:cBhvr>
                                        <p:cTn id="129" dur="1000" fill="hold"/>
                                        <p:tgtEl>
                                          <p:spTgt spid="44"/>
                                        </p:tgtEl>
                                        <p:attrNameLst>
                                          <p:attrName>style.rotation</p:attrName>
                                        </p:attrNameLst>
                                      </p:cBhvr>
                                      <p:tavLst>
                                        <p:tav tm="0">
                                          <p:val>
                                            <p:fltVal val="90"/>
                                          </p:val>
                                        </p:tav>
                                        <p:tav tm="100000">
                                          <p:val>
                                            <p:fltVal val="0"/>
                                          </p:val>
                                        </p:tav>
                                      </p:tavLst>
                                    </p:anim>
                                    <p:animEffect transition="in" filter="fade">
                                      <p:cBhvr>
                                        <p:cTn id="130" dur="1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animBg="1"/>
      <p:bldP spid="31" grpId="0" animBg="1"/>
      <p:bldP spid="33" grpId="0" animBg="1"/>
      <p:bldP spid="35" grpId="0" animBg="1"/>
      <p:bldP spid="38" grpId="0" animBg="1"/>
      <p:bldP spid="40" grpId="0" animBg="1"/>
      <p:bldP spid="42" grpId="0" animBg="1"/>
      <p:bldP spid="4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259632" y="3140968"/>
            <a:ext cx="6907660" cy="923330"/>
          </a:xfrm>
          <a:prstGeom prst="rect">
            <a:avLst/>
          </a:prstGeom>
          <a:noFill/>
        </p:spPr>
        <p:txBody>
          <a:bodyPr wrap="none" lIns="91440" tIns="45720" rIns="91440" bIns="45720">
            <a:prstTxWarp prst="textChevron">
              <a:avLst/>
            </a:prstTxWarp>
            <a:spAutoFit/>
          </a:bodyPr>
          <a:lstStyle/>
          <a:p>
            <a:pPr algn="ctr"/>
            <a:r>
              <a:rPr lang="ru-RU" sz="5400" b="1" cap="none" spc="0" dirty="0" smtClean="0">
                <a:ln w="22225">
                  <a:solidFill>
                    <a:srgbClr val="990000"/>
                  </a:solidFill>
                  <a:prstDash val="solid"/>
                </a:ln>
                <a:solidFill>
                  <a:srgbClr val="FFFF00"/>
                </a:solidFill>
                <a:effectLst/>
                <a:latin typeface="+mj-lt"/>
              </a:rPr>
              <a:t>Спасибо за внимание!</a:t>
            </a:r>
            <a:endParaRPr lang="ru-RU" sz="5400" b="1" cap="none" spc="0" dirty="0">
              <a:ln w="22225">
                <a:solidFill>
                  <a:srgbClr val="990000"/>
                </a:solidFill>
                <a:prstDash val="solid"/>
              </a:ln>
              <a:solidFill>
                <a:srgbClr val="FFFF00"/>
              </a:solidFill>
              <a:effectLst/>
              <a:latin typeface="+mj-lt"/>
            </a:endParaRPr>
          </a:p>
        </p:txBody>
      </p:sp>
    </p:spTree>
    <p:extLst>
      <p:ext uri="{BB962C8B-B14F-4D97-AF65-F5344CB8AC3E}">
        <p14:creationId xmlns:p14="http://schemas.microsoft.com/office/powerpoint/2010/main" val="344492856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FF00"/>
                </a:solidFill>
              </a:rPr>
              <a:t>Изобразительная деятельность</a:t>
            </a:r>
            <a:endParaRPr lang="ru-RU" b="1" dirty="0">
              <a:solidFill>
                <a:srgbClr val="FFFF00"/>
              </a:solidFill>
            </a:endParaRPr>
          </a:p>
        </p:txBody>
      </p:sp>
      <p:sp>
        <p:nvSpPr>
          <p:cNvPr id="6" name="Объект 5"/>
          <p:cNvSpPr>
            <a:spLocks noGrp="1"/>
          </p:cNvSpPr>
          <p:nvPr>
            <p:ph idx="1"/>
          </p:nvPr>
        </p:nvSpPr>
        <p:spPr>
          <a:xfrm>
            <a:off x="457200" y="1104388"/>
            <a:ext cx="8229600" cy="1656531"/>
          </a:xfrm>
        </p:spPr>
        <p:txBody>
          <a:bodyPr/>
          <a:lstStyle/>
          <a:p>
            <a:r>
              <a:rPr lang="ru-RU" sz="2000" dirty="0" smtClean="0"/>
              <a:t>«Сознательное </a:t>
            </a:r>
            <a:r>
              <a:rPr lang="ru-RU" sz="2000" dirty="0"/>
              <a:t>отражение ребенком окружающей действительности в ее продуктах, которое построено на работе воображения, отражения своих наблюдений, впечатлений, полученных через слово и различные виды искусств, актуализации своего жизненного опыта и проявления своего отношения к изображаемому</a:t>
            </a:r>
            <a:r>
              <a:rPr lang="ru-RU" sz="2000" dirty="0" smtClean="0"/>
              <a:t>.»  </a:t>
            </a:r>
            <a:r>
              <a:rPr lang="ru-RU" sz="2000" dirty="0"/>
              <a:t>Е.А. </a:t>
            </a:r>
            <a:r>
              <a:rPr lang="ru-RU" sz="2000" dirty="0" err="1" smtClean="0"/>
              <a:t>Флёрина</a:t>
            </a:r>
            <a:endParaRPr lang="ru-RU" dirty="0"/>
          </a:p>
          <a:p>
            <a:endParaRPr lang="ru-RU" dirty="0"/>
          </a:p>
        </p:txBody>
      </p:sp>
      <p:sp>
        <p:nvSpPr>
          <p:cNvPr id="7" name="Прямоугольник 6"/>
          <p:cNvSpPr/>
          <p:nvPr/>
        </p:nvSpPr>
        <p:spPr>
          <a:xfrm>
            <a:off x="0" y="4170784"/>
            <a:ext cx="9144000" cy="9144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b="1" dirty="0">
                <a:ln w="0"/>
                <a:solidFill>
                  <a:srgbClr val="FFFF00"/>
                </a:solidFill>
                <a:effectLst>
                  <a:outerShdw blurRad="38100" dist="25400" dir="5400000" algn="ctr" rotWithShape="0">
                    <a:srgbClr val="6E747A">
                      <a:alpha val="43000"/>
                    </a:srgbClr>
                  </a:outerShdw>
                </a:effectLst>
              </a:rPr>
              <a:t>Т</a:t>
            </a:r>
            <a:r>
              <a:rPr lang="ru-RU" sz="4400" b="1" dirty="0" smtClean="0">
                <a:ln w="0"/>
                <a:solidFill>
                  <a:srgbClr val="FFFF00"/>
                </a:solidFill>
                <a:effectLst>
                  <a:outerShdw blurRad="38100" dist="25400" dir="5400000" algn="ctr" rotWithShape="0">
                    <a:srgbClr val="6E747A">
                      <a:alpha val="43000"/>
                    </a:srgbClr>
                  </a:outerShdw>
                </a:effectLst>
              </a:rPr>
              <a:t>ехника</a:t>
            </a:r>
            <a:endParaRPr lang="ru-RU" sz="4400" b="1" dirty="0">
              <a:ln w="0"/>
              <a:solidFill>
                <a:srgbClr val="FFFF00"/>
              </a:solidFill>
              <a:effectLst>
                <a:outerShdw blurRad="38100" dist="25400" dir="5400000" algn="ctr" rotWithShape="0">
                  <a:srgbClr val="6E747A">
                    <a:alpha val="43000"/>
                  </a:srgbClr>
                </a:outerShdw>
              </a:effectLst>
            </a:endParaRPr>
          </a:p>
        </p:txBody>
      </p:sp>
      <p:sp>
        <p:nvSpPr>
          <p:cNvPr id="8" name="TextBox 7"/>
          <p:cNvSpPr txBox="1"/>
          <p:nvPr/>
        </p:nvSpPr>
        <p:spPr>
          <a:xfrm>
            <a:off x="708720" y="5085184"/>
            <a:ext cx="8435280" cy="1015663"/>
          </a:xfrm>
          <a:prstGeom prst="rect">
            <a:avLst/>
          </a:prstGeom>
          <a:noFill/>
        </p:spPr>
        <p:txBody>
          <a:bodyPr wrap="square" rtlCol="0">
            <a:spAutoFit/>
          </a:bodyPr>
          <a:lstStyle/>
          <a:p>
            <a:r>
              <a:rPr lang="ru-RU" dirty="0" smtClean="0"/>
              <a:t> </a:t>
            </a:r>
            <a:r>
              <a:rPr lang="ru-RU" sz="2000" dirty="0" smtClean="0"/>
              <a:t>в изобразительном </a:t>
            </a:r>
            <a:r>
              <a:rPr lang="ru-RU" sz="2000" dirty="0"/>
              <a:t>искусстве </a:t>
            </a:r>
            <a:r>
              <a:rPr lang="ru-RU" sz="2000" dirty="0" smtClean="0"/>
              <a:t>(</a:t>
            </a:r>
            <a:r>
              <a:rPr lang="ru-RU" sz="2000" dirty="0"/>
              <a:t>от греч. </a:t>
            </a:r>
            <a:r>
              <a:rPr lang="ru-RU" sz="2000" dirty="0" err="1"/>
              <a:t>technike</a:t>
            </a:r>
            <a:r>
              <a:rPr lang="ru-RU" sz="2000" dirty="0"/>
              <a:t> </a:t>
            </a:r>
            <a:r>
              <a:rPr lang="ru-RU" sz="2000" dirty="0">
                <a:sym typeface="Symbol" panose="05050102010706020507" pitchFamily="18" charset="2"/>
              </a:rPr>
              <a:t></a:t>
            </a:r>
            <a:r>
              <a:rPr lang="ru-RU" sz="2000" dirty="0"/>
              <a:t> искусная и </a:t>
            </a:r>
            <a:r>
              <a:rPr lang="ru-RU" sz="2000" dirty="0" err="1"/>
              <a:t>techne</a:t>
            </a:r>
            <a:r>
              <a:rPr lang="ru-RU" sz="2000" dirty="0"/>
              <a:t> </a:t>
            </a:r>
            <a:r>
              <a:rPr lang="ru-RU" sz="2000" dirty="0">
                <a:sym typeface="Symbol" panose="05050102010706020507" pitchFamily="18" charset="2"/>
              </a:rPr>
              <a:t></a:t>
            </a:r>
            <a:r>
              <a:rPr lang="ru-RU" sz="2000" dirty="0"/>
              <a:t> искусство, мастерство) </a:t>
            </a:r>
            <a:r>
              <a:rPr lang="ru-RU" sz="2000" dirty="0">
                <a:solidFill>
                  <a:prstClr val="black"/>
                </a:solidFill>
                <a:sym typeface="Symbol" panose="05050102010706020507" pitchFamily="18" charset="2"/>
              </a:rPr>
              <a:t></a:t>
            </a:r>
            <a:r>
              <a:rPr lang="ru-RU" sz="2000" dirty="0" smtClean="0"/>
              <a:t> совокупность </a:t>
            </a:r>
            <a:r>
              <a:rPr lang="ru-RU" sz="2000" dirty="0"/>
              <a:t>специальных навыков, способов и приемов, </a:t>
            </a:r>
            <a:r>
              <a:rPr lang="ru-RU" sz="2000" dirty="0" smtClean="0"/>
              <a:t>посредством </a:t>
            </a:r>
            <a:r>
              <a:rPr lang="ru-RU" sz="2000" dirty="0"/>
              <a:t>которых создается художественный образ. </a:t>
            </a:r>
          </a:p>
        </p:txBody>
      </p:sp>
      <p:sp>
        <p:nvSpPr>
          <p:cNvPr id="9" name="Прямоугольник 8"/>
          <p:cNvSpPr/>
          <p:nvPr/>
        </p:nvSpPr>
        <p:spPr>
          <a:xfrm>
            <a:off x="457200" y="3081499"/>
            <a:ext cx="8686800" cy="800219"/>
          </a:xfrm>
          <a:prstGeom prst="rect">
            <a:avLst/>
          </a:prstGeom>
        </p:spPr>
        <p:txBody>
          <a:bodyPr wrap="square">
            <a:spAutoFit/>
          </a:bodyPr>
          <a:lstStyle/>
          <a:p>
            <a:pPr algn="ctr">
              <a:lnSpc>
                <a:spcPct val="115000"/>
              </a:lnSpc>
              <a:spcAft>
                <a:spcPts val="0"/>
              </a:spcAft>
            </a:pPr>
            <a:r>
              <a:rPr lang="ru-RU" sz="2000" dirty="0">
                <a:latin typeface="+mn-lt"/>
                <a:ea typeface="Times New Roman" panose="02020603050405020304" pitchFamily="18" charset="0"/>
                <a:cs typeface="Times New Roman" panose="02020603050405020304" pitchFamily="18" charset="0"/>
              </a:rPr>
              <a:t>В дошкольном возрасте изобразительная деятельность включает такие виды:</a:t>
            </a:r>
          </a:p>
          <a:p>
            <a:pPr algn="ctr">
              <a:lnSpc>
                <a:spcPct val="115000"/>
              </a:lnSpc>
              <a:spcAft>
                <a:spcPts val="0"/>
              </a:spcAft>
            </a:pPr>
            <a:r>
              <a:rPr lang="ru-RU" sz="2000" b="1" dirty="0">
                <a:latin typeface="+mn-lt"/>
                <a:ea typeface="Times New Roman" panose="02020603050405020304" pitchFamily="18" charset="0"/>
                <a:cs typeface="Times New Roman" panose="02020603050405020304" pitchFamily="18" charset="0"/>
              </a:rPr>
              <a:t>р</a:t>
            </a:r>
            <a:r>
              <a:rPr lang="ru-RU" sz="2000" b="1" dirty="0" smtClean="0">
                <a:latin typeface="+mn-lt"/>
                <a:ea typeface="Times New Roman" panose="02020603050405020304" pitchFamily="18" charset="0"/>
                <a:cs typeface="Times New Roman" panose="02020603050405020304" pitchFamily="18" charset="0"/>
              </a:rPr>
              <a:t>исование, аппликация, конструирование, лепка.</a:t>
            </a:r>
            <a:endParaRPr lang="ru-RU" sz="2000" b="1" dirty="0">
              <a:latin typeface="+mn-l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710457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1000"/>
                                        <p:tgtEl>
                                          <p:spTgt spid="6">
                                            <p:txEl>
                                              <p:pRg st="0" end="0"/>
                                            </p:txEl>
                                          </p:spTgt>
                                        </p:tgtEl>
                                      </p:cBhvr>
                                    </p:animEffect>
                                    <p:anim calcmode="lin" valueType="num">
                                      <p:cBhvr>
                                        <p:cTn id="13"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1000"/>
                                        <p:tgtEl>
                                          <p:spTgt spid="9">
                                            <p:txEl>
                                              <p:pRg st="0" end="0"/>
                                            </p:txEl>
                                          </p:spTgt>
                                        </p:tgtEl>
                                      </p:cBhvr>
                                    </p:animEffect>
                                    <p:anim calcmode="lin" valueType="num">
                                      <p:cBhvr>
                                        <p:cTn id="20"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9">
                                            <p:txEl>
                                              <p:pRg st="0" end="0"/>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9">
                                            <p:txEl>
                                              <p:pRg st="1" end="1"/>
                                            </p:txEl>
                                          </p:spTgt>
                                        </p:tgtEl>
                                        <p:attrNameLst>
                                          <p:attrName>style.visibility</p:attrName>
                                        </p:attrNameLst>
                                      </p:cBhvr>
                                      <p:to>
                                        <p:strVal val="visible"/>
                                      </p:to>
                                    </p:set>
                                    <p:animEffect transition="in" filter="fade">
                                      <p:cBhvr>
                                        <p:cTn id="24" dur="1000"/>
                                        <p:tgtEl>
                                          <p:spTgt spid="9">
                                            <p:txEl>
                                              <p:pRg st="1" end="1"/>
                                            </p:txEl>
                                          </p:spTgt>
                                        </p:tgtEl>
                                      </p:cBhvr>
                                    </p:animEffect>
                                    <p:anim calcmode="lin" valueType="num">
                                      <p:cBhvr>
                                        <p:cTn id="25"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Effect transition="in" filter="wipe(down)">
                                      <p:cBhvr>
                                        <p:cTn id="31" dur="500"/>
                                        <p:tgtEl>
                                          <p:spTgt spid="7">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8">
                                            <p:txEl>
                                              <p:pRg st="0" end="0"/>
                                            </p:txEl>
                                          </p:spTgt>
                                        </p:tgtEl>
                                        <p:attrNameLst>
                                          <p:attrName>style.visibility</p:attrName>
                                        </p:attrNameLst>
                                      </p:cBhvr>
                                      <p:to>
                                        <p:strVal val="visible"/>
                                      </p:to>
                                    </p:set>
                                    <p:animEffect transition="in" filter="fade">
                                      <p:cBhvr>
                                        <p:cTn id="36" dur="1000"/>
                                        <p:tgtEl>
                                          <p:spTgt spid="8">
                                            <p:txEl>
                                              <p:pRg st="0" end="0"/>
                                            </p:txEl>
                                          </p:spTgt>
                                        </p:tgtEl>
                                      </p:cBhvr>
                                    </p:animEffect>
                                    <p:anim calcmode="lin" valueType="num">
                                      <p:cBhvr>
                                        <p:cTn id="37"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38"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FF00"/>
                </a:solidFill>
              </a:rPr>
              <a:t>Рисование </a:t>
            </a:r>
            <a:endParaRPr lang="ru-RU" b="1" dirty="0">
              <a:solidFill>
                <a:srgbClr val="FFFF00"/>
              </a:solidFill>
            </a:endParaRPr>
          </a:p>
        </p:txBody>
      </p:sp>
      <p:sp>
        <p:nvSpPr>
          <p:cNvPr id="3" name="Объект 2"/>
          <p:cNvSpPr>
            <a:spLocks noGrp="1"/>
          </p:cNvSpPr>
          <p:nvPr>
            <p:ph idx="1"/>
          </p:nvPr>
        </p:nvSpPr>
        <p:spPr>
          <a:xfrm>
            <a:off x="426119" y="1406590"/>
            <a:ext cx="3565494" cy="4304641"/>
          </a:xfrm>
        </p:spPr>
        <p:txBody>
          <a:bodyPr/>
          <a:lstStyle/>
          <a:p>
            <a:r>
              <a:rPr lang="ru-RU" sz="2200" dirty="0" smtClean="0"/>
              <a:t>определены </a:t>
            </a:r>
            <a:r>
              <a:rPr lang="ru-RU" sz="2200" dirty="0"/>
              <a:t>в соответствии с используемым материалом: </a:t>
            </a:r>
            <a:r>
              <a:rPr lang="ru-RU" sz="2200" b="1" dirty="0"/>
              <a:t>гуашь, акварель, пастель, соус, сангина, уголь, карандаш, </a:t>
            </a:r>
            <a:r>
              <a:rPr lang="ru-RU" sz="2200" b="1" dirty="0" smtClean="0"/>
              <a:t>фломастер</a:t>
            </a:r>
            <a:r>
              <a:rPr lang="ru-RU" sz="2200" dirty="0"/>
              <a:t>;</a:t>
            </a:r>
          </a:p>
          <a:p>
            <a:r>
              <a:rPr lang="ru-RU" sz="2200" dirty="0" smtClean="0"/>
              <a:t>развивают </a:t>
            </a:r>
            <a:r>
              <a:rPr lang="ru-RU" sz="2200" dirty="0"/>
              <a:t>мелкую моторику пальцев рук, формообразующие движения в процессе выполнения тушевки, штриховки, различной по форме и </a:t>
            </a:r>
            <a:r>
              <a:rPr lang="ru-RU" sz="2200" dirty="0" smtClean="0"/>
              <a:t>характеру.</a:t>
            </a:r>
            <a:endParaRPr lang="ru-RU" sz="2200" dirty="0"/>
          </a:p>
          <a:p>
            <a:endParaRPr lang="ru-RU" sz="2400" dirty="0"/>
          </a:p>
        </p:txBody>
      </p:sp>
      <p:sp>
        <p:nvSpPr>
          <p:cNvPr id="4" name="Прямоугольник 3"/>
          <p:cNvSpPr/>
          <p:nvPr/>
        </p:nvSpPr>
        <p:spPr>
          <a:xfrm>
            <a:off x="632798" y="944926"/>
            <a:ext cx="3225819" cy="461665"/>
          </a:xfrm>
          <a:prstGeom prst="rect">
            <a:avLst/>
          </a:prstGeom>
        </p:spPr>
        <p:txBody>
          <a:bodyPr wrap="none">
            <a:spAutoFit/>
          </a:bodyPr>
          <a:lstStyle/>
          <a:p>
            <a:r>
              <a:rPr lang="ru-RU" sz="2400" b="1" dirty="0">
                <a:solidFill>
                  <a:prstClr val="black"/>
                </a:solidFill>
                <a:latin typeface="Calibri"/>
              </a:rPr>
              <a:t>Классические техники </a:t>
            </a:r>
            <a:endParaRPr lang="ru-RU" b="1" dirty="0"/>
          </a:p>
        </p:txBody>
      </p:sp>
      <p:sp>
        <p:nvSpPr>
          <p:cNvPr id="5" name="Прямоугольник 4"/>
          <p:cNvSpPr/>
          <p:nvPr/>
        </p:nvSpPr>
        <p:spPr>
          <a:xfrm>
            <a:off x="4730220" y="944925"/>
            <a:ext cx="3554435" cy="461665"/>
          </a:xfrm>
          <a:prstGeom prst="rect">
            <a:avLst/>
          </a:prstGeom>
        </p:spPr>
        <p:txBody>
          <a:bodyPr wrap="none">
            <a:spAutoFit/>
          </a:bodyPr>
          <a:lstStyle/>
          <a:p>
            <a:pPr lvl="0"/>
            <a:r>
              <a:rPr lang="ru-RU" sz="2400" b="1" dirty="0" smtClean="0">
                <a:solidFill>
                  <a:prstClr val="black"/>
                </a:solidFill>
                <a:latin typeface="Calibri"/>
              </a:rPr>
              <a:t>Неклассические </a:t>
            </a:r>
            <a:r>
              <a:rPr lang="ru-RU" sz="2400" b="1" dirty="0">
                <a:solidFill>
                  <a:prstClr val="black"/>
                </a:solidFill>
                <a:latin typeface="Calibri"/>
              </a:rPr>
              <a:t>техники </a:t>
            </a:r>
            <a:endParaRPr lang="ru-RU" b="1" dirty="0">
              <a:solidFill>
                <a:prstClr val="black"/>
              </a:solidFill>
            </a:endParaRPr>
          </a:p>
        </p:txBody>
      </p:sp>
      <p:sp>
        <p:nvSpPr>
          <p:cNvPr id="6" name="Прямоугольник 5"/>
          <p:cNvSpPr/>
          <p:nvPr/>
        </p:nvSpPr>
        <p:spPr>
          <a:xfrm>
            <a:off x="3711185" y="1385213"/>
            <a:ext cx="5432815" cy="5324535"/>
          </a:xfrm>
          <a:prstGeom prst="rect">
            <a:avLst/>
          </a:prstGeom>
        </p:spPr>
        <p:txBody>
          <a:bodyPr wrap="square">
            <a:spAutoFit/>
          </a:bodyPr>
          <a:lstStyle/>
          <a:p>
            <a:pPr marL="342900" indent="-342900">
              <a:spcAft>
                <a:spcPts val="0"/>
              </a:spcAft>
              <a:buFont typeface="Arial" panose="020B0604020202020204" pitchFamily="34" charset="0"/>
              <a:buChar char="•"/>
            </a:pPr>
            <a:r>
              <a:rPr lang="ru-RU" sz="2000" dirty="0" smtClean="0">
                <a:latin typeface="+mn-lt"/>
                <a:ea typeface="Times New Roman" panose="02020603050405020304" pitchFamily="18" charset="0"/>
                <a:cs typeface="Times New Roman" panose="02020603050405020304" pitchFamily="18" charset="0"/>
              </a:rPr>
              <a:t>сопряжены с нетрадиционным </a:t>
            </a:r>
            <a:r>
              <a:rPr lang="ru-RU" sz="2000" dirty="0">
                <a:latin typeface="+mn-lt"/>
                <a:ea typeface="Times New Roman" panose="02020603050405020304" pitchFamily="18" charset="0"/>
                <a:cs typeface="Times New Roman" panose="02020603050405020304" pitchFamily="18" charset="0"/>
              </a:rPr>
              <a:t>использованием привычных материалов, помогающих ребенку на ранних стадиях обучения добиться выразительности создаваемых </a:t>
            </a:r>
            <a:r>
              <a:rPr lang="ru-RU" sz="2000" dirty="0" smtClean="0">
                <a:latin typeface="+mn-lt"/>
                <a:ea typeface="Times New Roman" panose="02020603050405020304" pitchFamily="18" charset="0"/>
                <a:cs typeface="Times New Roman" panose="02020603050405020304" pitchFamily="18" charset="0"/>
              </a:rPr>
              <a:t>образов: </a:t>
            </a:r>
            <a:r>
              <a:rPr lang="ru-RU" sz="2000" b="1" dirty="0" smtClean="0">
                <a:latin typeface="+mn-lt"/>
                <a:ea typeface="Times New Roman" panose="02020603050405020304" pitchFamily="18" charset="0"/>
                <a:cs typeface="Times New Roman" panose="02020603050405020304" pitchFamily="18" charset="0"/>
              </a:rPr>
              <a:t>монотипия, </a:t>
            </a:r>
            <a:r>
              <a:rPr lang="ru-RU" sz="2000" b="1" dirty="0" err="1" smtClean="0">
                <a:latin typeface="+mn-lt"/>
                <a:ea typeface="Times New Roman" panose="02020603050405020304" pitchFamily="18" charset="0"/>
                <a:cs typeface="Times New Roman" panose="02020603050405020304" pitchFamily="18" charset="0"/>
              </a:rPr>
              <a:t>диатипия</a:t>
            </a:r>
            <a:r>
              <a:rPr lang="ru-RU" sz="2000" b="1" dirty="0" smtClean="0">
                <a:latin typeface="+mn-lt"/>
                <a:ea typeface="Times New Roman" panose="02020603050405020304" pitchFamily="18" charset="0"/>
                <a:cs typeface="Times New Roman" panose="02020603050405020304" pitchFamily="18" charset="0"/>
              </a:rPr>
              <a:t>, акватипия, </a:t>
            </a:r>
            <a:r>
              <a:rPr lang="ru-RU" sz="2000" b="1" dirty="0" err="1" smtClean="0">
                <a:latin typeface="+mn-lt"/>
                <a:ea typeface="Times New Roman" panose="02020603050405020304" pitchFamily="18" charset="0"/>
                <a:cs typeface="Times New Roman" panose="02020603050405020304" pitchFamily="18" charset="0"/>
              </a:rPr>
              <a:t>кляксография</a:t>
            </a:r>
            <a:r>
              <a:rPr lang="ru-RU" sz="2000" b="1" dirty="0" smtClean="0">
                <a:latin typeface="+mn-lt"/>
                <a:ea typeface="Times New Roman" panose="02020603050405020304" pitchFamily="18" charset="0"/>
                <a:cs typeface="Times New Roman" panose="02020603050405020304" pitchFamily="18" charset="0"/>
              </a:rPr>
              <a:t>, линотипия, рисование по мятой бумаге, двумя красками, двумя кисточками, по фольге, восковыми мелками, на стекле, мылом, солью, манкой, зубной пастой, чаем, тканью, восковой стружкой, с помощью пищевой плёнки, </a:t>
            </a:r>
            <a:r>
              <a:rPr lang="ru-RU" sz="2000" b="1" dirty="0" err="1" smtClean="0">
                <a:latin typeface="+mn-lt"/>
                <a:ea typeface="Times New Roman" panose="02020603050405020304" pitchFamily="18" charset="0"/>
                <a:cs typeface="Times New Roman" panose="02020603050405020304" pitchFamily="18" charset="0"/>
              </a:rPr>
              <a:t>граттаж</a:t>
            </a:r>
            <a:r>
              <a:rPr lang="ru-RU" sz="2000" b="1" dirty="0" smtClean="0">
                <a:latin typeface="+mn-lt"/>
                <a:ea typeface="Times New Roman" panose="02020603050405020304" pitchFamily="18" charset="0"/>
                <a:cs typeface="Times New Roman" panose="02020603050405020304" pitchFamily="18" charset="0"/>
              </a:rPr>
              <a:t>, </a:t>
            </a:r>
            <a:r>
              <a:rPr lang="ru-RU" sz="2000" b="1" dirty="0" err="1" smtClean="0">
                <a:latin typeface="+mn-lt"/>
                <a:ea typeface="Times New Roman" panose="02020603050405020304" pitchFamily="18" charset="0"/>
                <a:cs typeface="Times New Roman" panose="02020603050405020304" pitchFamily="18" charset="0"/>
              </a:rPr>
              <a:t>пальцеграфия</a:t>
            </a:r>
            <a:r>
              <a:rPr lang="ru-RU" sz="2000" b="1" dirty="0" smtClean="0">
                <a:latin typeface="+mn-lt"/>
                <a:ea typeface="Times New Roman" panose="02020603050405020304" pitchFamily="18" charset="0"/>
                <a:cs typeface="Times New Roman" panose="02020603050405020304" pitchFamily="18" charset="0"/>
              </a:rPr>
              <a:t>, силуэтное рисование, невидимые картинки, </a:t>
            </a:r>
            <a:r>
              <a:rPr lang="ru-RU" sz="2000" b="1" dirty="0" err="1" smtClean="0">
                <a:latin typeface="+mn-lt"/>
                <a:ea typeface="Times New Roman" panose="02020603050405020304" pitchFamily="18" charset="0"/>
                <a:cs typeface="Times New Roman" panose="02020603050405020304" pitchFamily="18" charset="0"/>
              </a:rPr>
              <a:t>набрызг</a:t>
            </a:r>
            <a:r>
              <a:rPr lang="ru-RU" sz="2000" b="1" dirty="0" smtClean="0">
                <a:latin typeface="+mn-lt"/>
                <a:ea typeface="Times New Roman" panose="02020603050405020304" pitchFamily="18" charset="0"/>
                <a:cs typeface="Times New Roman" panose="02020603050405020304" pitchFamily="18" charset="0"/>
              </a:rPr>
              <a:t>, печатки и штампы, матрицы, тампонирование, простая гравюра на картоне, витраж.</a:t>
            </a:r>
          </a:p>
          <a:p>
            <a:pPr marL="342900" indent="-342900">
              <a:spcAft>
                <a:spcPts val="0"/>
              </a:spcAft>
              <a:buFont typeface="Arial" panose="020B0604020202020204" pitchFamily="34" charset="0"/>
              <a:buChar char="•"/>
            </a:pPr>
            <a:endParaRPr lang="ru-RU" sz="2000" dirty="0">
              <a:latin typeface="+mn-lt"/>
              <a:ea typeface="Times New Roman" panose="02020603050405020304" pitchFamily="18" charset="0"/>
              <a:cs typeface="Times New Roman" panose="02020603050405020304" pitchFamily="18" charset="0"/>
            </a:endParaRPr>
          </a:p>
        </p:txBody>
      </p:sp>
      <p:sp>
        <p:nvSpPr>
          <p:cNvPr id="8" name="Прямоугольник 7"/>
          <p:cNvSpPr/>
          <p:nvPr/>
        </p:nvSpPr>
        <p:spPr>
          <a:xfrm>
            <a:off x="50705" y="6321492"/>
            <a:ext cx="9144000" cy="430887"/>
          </a:xfrm>
          <a:prstGeom prst="rect">
            <a:avLst/>
          </a:prstGeom>
        </p:spPr>
        <p:txBody>
          <a:bodyPr wrap="square">
            <a:spAutoFit/>
          </a:bodyPr>
          <a:lstStyle/>
          <a:p>
            <a:pPr algn="ctr"/>
            <a:r>
              <a:rPr lang="ru-RU" sz="2200" dirty="0" smtClean="0"/>
              <a:t>Могут </a:t>
            </a:r>
            <a:r>
              <a:rPr lang="ru-RU" sz="2200" dirty="0"/>
              <a:t>использоваться в любой возрастной </a:t>
            </a:r>
            <a:r>
              <a:rPr lang="ru-RU" sz="2200" dirty="0" smtClean="0"/>
              <a:t>группе, в зависимости от задач</a:t>
            </a:r>
            <a:endParaRPr lang="ru-RU" sz="2200" dirty="0"/>
          </a:p>
        </p:txBody>
      </p:sp>
    </p:spTree>
    <p:extLst>
      <p:ext uri="{BB962C8B-B14F-4D97-AF65-F5344CB8AC3E}">
        <p14:creationId xmlns:p14="http://schemas.microsoft.com/office/powerpoint/2010/main" val="17916467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fade">
                                      <p:cBhvr>
                                        <p:cTn id="26" dur="1000"/>
                                        <p:tgtEl>
                                          <p:spTgt spid="3">
                                            <p:txEl>
                                              <p:pRg st="1" end="1"/>
                                            </p:txEl>
                                          </p:spTgt>
                                        </p:tgtEl>
                                      </p:cBhvr>
                                    </p:animEffect>
                                    <p:anim calcmode="lin" valueType="num">
                                      <p:cBhvr>
                                        <p:cTn id="2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5">
                                            <p:txEl>
                                              <p:pRg st="0" end="0"/>
                                            </p:txEl>
                                          </p:spTgt>
                                        </p:tgtEl>
                                        <p:attrNameLst>
                                          <p:attrName>style.visibility</p:attrName>
                                        </p:attrNameLst>
                                      </p:cBhvr>
                                      <p:to>
                                        <p:strVal val="visible"/>
                                      </p:to>
                                    </p:set>
                                    <p:animEffect transition="in" filter="fade">
                                      <p:cBhvr>
                                        <p:cTn id="33" dur="1000"/>
                                        <p:tgtEl>
                                          <p:spTgt spid="5">
                                            <p:txEl>
                                              <p:pRg st="0" end="0"/>
                                            </p:txEl>
                                          </p:spTgt>
                                        </p:tgtEl>
                                      </p:cBhvr>
                                    </p:animEffect>
                                    <p:anim calcmode="lin" valueType="num">
                                      <p:cBhvr>
                                        <p:cTn id="34"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6">
                                            <p:txEl>
                                              <p:pRg st="0" end="0"/>
                                            </p:txEl>
                                          </p:spTgt>
                                        </p:tgtEl>
                                        <p:attrNameLst>
                                          <p:attrName>style.visibility</p:attrName>
                                        </p:attrNameLst>
                                      </p:cBhvr>
                                      <p:to>
                                        <p:strVal val="visible"/>
                                      </p:to>
                                    </p:set>
                                    <p:animEffect transition="in" filter="fade">
                                      <p:cBhvr>
                                        <p:cTn id="40" dur="1000"/>
                                        <p:tgtEl>
                                          <p:spTgt spid="6">
                                            <p:txEl>
                                              <p:pRg st="0" end="0"/>
                                            </p:txEl>
                                          </p:spTgt>
                                        </p:tgtEl>
                                      </p:cBhvr>
                                    </p:animEffect>
                                    <p:anim calcmode="lin" valueType="num">
                                      <p:cBhvr>
                                        <p:cTn id="41"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2"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8">
                                            <p:txEl>
                                              <p:pRg st="0" end="0"/>
                                            </p:txEl>
                                          </p:spTgt>
                                        </p:tgtEl>
                                        <p:attrNameLst>
                                          <p:attrName>style.visibility</p:attrName>
                                        </p:attrNameLst>
                                      </p:cBhvr>
                                      <p:to>
                                        <p:strVal val="visible"/>
                                      </p:to>
                                    </p:set>
                                    <p:animEffect transition="in" filter="fade">
                                      <p:cBhvr>
                                        <p:cTn id="47" dur="1000"/>
                                        <p:tgtEl>
                                          <p:spTgt spid="8">
                                            <p:txEl>
                                              <p:pRg st="0" end="0"/>
                                            </p:txEl>
                                          </p:spTgt>
                                        </p:tgtEl>
                                      </p:cBhvr>
                                    </p:animEffect>
                                    <p:anim calcmode="lin" valueType="num">
                                      <p:cBhvr>
                                        <p:cTn id="4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4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rgbClr val="FFFF00"/>
                </a:solidFill>
              </a:rPr>
              <a:t>Рисование </a:t>
            </a:r>
            <a:endParaRPr lang="ru-RU" dirty="0"/>
          </a:p>
        </p:txBody>
      </p:sp>
      <p:sp>
        <p:nvSpPr>
          <p:cNvPr id="12" name="AutoShape 8" descr="http://etotdom.com/wp-content/uploads/2016/11/Foto-6-Neslozhnaja-kartinka-narisovannaja-palchikovym-metodom1.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AutoShape 10" descr="http://etotdom.com/wp-content/uploads/2016/11/Foto-6-Neslozhnaja-kartinka-narisovannaja-palchikovym-metodom1.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AutoShape 12" descr="http://etotdom.com/wp-content/uploads/2016/11/Foto-6-Neslozhnaja-kartinka-narisovannaja-palchikovym-metodom1.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53" name="Picture 30" descr="https://ds04.infourok.ru/uploads/ex/0c28/00038e97-7b22a527/hello_html_17080494.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19672" y="1484784"/>
            <a:ext cx="6390549" cy="4411937"/>
          </a:xfrm>
          <a:prstGeom prst="rect">
            <a:avLst/>
          </a:prstGeom>
          <a:noFill/>
          <a:ln w="28575">
            <a:solidFill>
              <a:srgbClr val="C00000"/>
            </a:solidFill>
          </a:ln>
          <a:extLst>
            <a:ext uri="{909E8E84-426E-40DD-AFC4-6F175D3DCCD1}">
              <a14:hiddenFill xmlns:a14="http://schemas.microsoft.com/office/drawing/2010/main">
                <a:solidFill>
                  <a:srgbClr val="FFFFFF"/>
                </a:solidFill>
              </a14:hiddenFill>
            </a:ext>
          </a:extLst>
        </p:spPr>
      </p:pic>
      <p:sp>
        <p:nvSpPr>
          <p:cNvPr id="55" name="Прямоугольник 54"/>
          <p:cNvSpPr/>
          <p:nvPr/>
        </p:nvSpPr>
        <p:spPr>
          <a:xfrm>
            <a:off x="6319879" y="5491711"/>
            <a:ext cx="1690342" cy="400110"/>
          </a:xfrm>
          <a:prstGeom prst="rect">
            <a:avLst/>
          </a:prstGeom>
          <a:solidFill>
            <a:srgbClr val="C00000"/>
          </a:solidFill>
        </p:spPr>
        <p:txBody>
          <a:bodyPr wrap="square">
            <a:spAutoFit/>
          </a:bodyPr>
          <a:lstStyle/>
          <a:p>
            <a:pPr algn="ctr">
              <a:spcBef>
                <a:spcPts val="0"/>
              </a:spcBef>
              <a:spcAft>
                <a:spcPts val="0"/>
              </a:spcAft>
            </a:pPr>
            <a:r>
              <a:rPr lang="ru-RU" sz="2000" b="1" dirty="0" smtClean="0">
                <a:solidFill>
                  <a:srgbClr val="FFFF00"/>
                </a:solidFill>
              </a:rPr>
              <a:t>Монотипия</a:t>
            </a:r>
            <a:endParaRPr lang="ru-RU" sz="2000" dirty="0">
              <a:effectLst/>
            </a:endParaRPr>
          </a:p>
        </p:txBody>
      </p:sp>
      <p:pic>
        <p:nvPicPr>
          <p:cNvPr id="56" name="Picture 28" descr="http://prakti4no.ru/wp-content/uploads/2016/04/klyaksografia-4.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639246" y="1502754"/>
            <a:ext cx="6351399" cy="4375995"/>
          </a:xfrm>
          <a:prstGeom prst="rect">
            <a:avLst/>
          </a:prstGeom>
          <a:noFill/>
          <a:ln w="19050">
            <a:solidFill>
              <a:srgbClr val="990000"/>
            </a:solidFill>
          </a:ln>
          <a:extLst>
            <a:ext uri="{909E8E84-426E-40DD-AFC4-6F175D3DCCD1}">
              <a14:hiddenFill xmlns:a14="http://schemas.microsoft.com/office/drawing/2010/main">
                <a:solidFill>
                  <a:srgbClr val="FFFFFF"/>
                </a:solidFill>
              </a14:hiddenFill>
            </a:ext>
          </a:extLst>
        </p:spPr>
      </p:pic>
      <p:sp>
        <p:nvSpPr>
          <p:cNvPr id="57" name="Прямоугольник 56"/>
          <p:cNvSpPr/>
          <p:nvPr/>
        </p:nvSpPr>
        <p:spPr>
          <a:xfrm>
            <a:off x="5915402" y="5478639"/>
            <a:ext cx="2114393" cy="400110"/>
          </a:xfrm>
          <a:prstGeom prst="rect">
            <a:avLst/>
          </a:prstGeom>
          <a:solidFill>
            <a:srgbClr val="C00000"/>
          </a:solidFill>
        </p:spPr>
        <p:txBody>
          <a:bodyPr wrap="square">
            <a:spAutoFit/>
          </a:bodyPr>
          <a:lstStyle/>
          <a:p>
            <a:pPr algn="ctr">
              <a:spcBef>
                <a:spcPts val="0"/>
              </a:spcBef>
              <a:spcAft>
                <a:spcPts val="0"/>
              </a:spcAft>
            </a:pPr>
            <a:r>
              <a:rPr lang="ru-RU" sz="2000" b="1" dirty="0" err="1" smtClean="0">
                <a:solidFill>
                  <a:srgbClr val="FFFF00"/>
                </a:solidFill>
              </a:rPr>
              <a:t>Кляксография</a:t>
            </a:r>
            <a:endParaRPr lang="ru-RU" sz="2000" dirty="0">
              <a:effectLst/>
            </a:endParaRPr>
          </a:p>
        </p:txBody>
      </p:sp>
      <p:pic>
        <p:nvPicPr>
          <p:cNvPr id="58" name="Picture 24" descr="https://www.maam.ru/images/users/photos/medium/3f4fd615aa81dc218d15309c7a759485.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639246" y="1508574"/>
            <a:ext cx="6351399" cy="4364353"/>
          </a:xfrm>
          <a:prstGeom prst="rect">
            <a:avLst/>
          </a:prstGeom>
          <a:noFill/>
          <a:extLst>
            <a:ext uri="{909E8E84-426E-40DD-AFC4-6F175D3DCCD1}">
              <a14:hiddenFill xmlns:a14="http://schemas.microsoft.com/office/drawing/2010/main">
                <a:solidFill>
                  <a:srgbClr val="FFFFFF"/>
                </a:solidFill>
              </a14:hiddenFill>
            </a:ext>
          </a:extLst>
        </p:spPr>
      </p:pic>
      <p:sp>
        <p:nvSpPr>
          <p:cNvPr id="59" name="Прямоугольник 58"/>
          <p:cNvSpPr/>
          <p:nvPr/>
        </p:nvSpPr>
        <p:spPr>
          <a:xfrm>
            <a:off x="6026292" y="5508013"/>
            <a:ext cx="1998059" cy="400110"/>
          </a:xfrm>
          <a:prstGeom prst="rect">
            <a:avLst/>
          </a:prstGeom>
          <a:solidFill>
            <a:srgbClr val="C00000"/>
          </a:solidFill>
        </p:spPr>
        <p:txBody>
          <a:bodyPr wrap="square">
            <a:spAutoFit/>
          </a:bodyPr>
          <a:lstStyle/>
          <a:p>
            <a:pPr algn="ctr">
              <a:spcBef>
                <a:spcPts val="0"/>
              </a:spcBef>
              <a:spcAft>
                <a:spcPts val="0"/>
              </a:spcAft>
            </a:pPr>
            <a:r>
              <a:rPr lang="ru-RU" sz="2000" b="1" dirty="0" err="1" smtClean="0">
                <a:solidFill>
                  <a:srgbClr val="FFFF00"/>
                </a:solidFill>
              </a:rPr>
              <a:t>Пальцеграфия</a:t>
            </a:r>
            <a:endParaRPr lang="ru-RU" sz="2000" dirty="0">
              <a:effectLst/>
            </a:endParaRPr>
          </a:p>
        </p:txBody>
      </p:sp>
      <p:pic>
        <p:nvPicPr>
          <p:cNvPr id="60" name="Picture 20" descr="http://900igr.net/up/datai/92604/0013-043-.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639246" y="1508206"/>
            <a:ext cx="6351399" cy="4370584"/>
          </a:xfrm>
          <a:prstGeom prst="rect">
            <a:avLst/>
          </a:prstGeom>
          <a:noFill/>
          <a:extLst>
            <a:ext uri="{909E8E84-426E-40DD-AFC4-6F175D3DCCD1}">
              <a14:hiddenFill xmlns:a14="http://schemas.microsoft.com/office/drawing/2010/main">
                <a:solidFill>
                  <a:srgbClr val="FFFFFF"/>
                </a:solidFill>
              </a14:hiddenFill>
            </a:ext>
          </a:extLst>
        </p:spPr>
      </p:pic>
      <p:sp>
        <p:nvSpPr>
          <p:cNvPr id="61" name="Прямоугольник 60"/>
          <p:cNvSpPr/>
          <p:nvPr/>
        </p:nvSpPr>
        <p:spPr>
          <a:xfrm>
            <a:off x="5756724" y="5484091"/>
            <a:ext cx="2252540" cy="400110"/>
          </a:xfrm>
          <a:prstGeom prst="rect">
            <a:avLst/>
          </a:prstGeom>
          <a:solidFill>
            <a:srgbClr val="C00000"/>
          </a:solidFill>
        </p:spPr>
        <p:txBody>
          <a:bodyPr wrap="none">
            <a:spAutoFit/>
          </a:bodyPr>
          <a:lstStyle/>
          <a:p>
            <a:pPr algn="ctr">
              <a:spcBef>
                <a:spcPts val="0"/>
              </a:spcBef>
              <a:spcAft>
                <a:spcPts val="0"/>
              </a:spcAft>
            </a:pPr>
            <a:r>
              <a:rPr lang="ru-RU" sz="2000" b="1" dirty="0">
                <a:solidFill>
                  <a:srgbClr val="FFFF00"/>
                </a:solidFill>
              </a:rPr>
              <a:t>Рисование </a:t>
            </a:r>
            <a:r>
              <a:rPr lang="ru-RU" sz="2000" b="1" dirty="0" smtClean="0">
                <a:solidFill>
                  <a:srgbClr val="FFFF00"/>
                </a:solidFill>
              </a:rPr>
              <a:t>мылом</a:t>
            </a:r>
            <a:endParaRPr lang="ru-RU" sz="2000" dirty="0">
              <a:effectLst/>
            </a:endParaRPr>
          </a:p>
        </p:txBody>
      </p:sp>
      <p:pic>
        <p:nvPicPr>
          <p:cNvPr id="62" name="Picture 14" descr="https://www.maam.ru/upload/blogs/detsad-7766-1400688527.jp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1645299" y="1503372"/>
            <a:ext cx="6339291" cy="4396069"/>
          </a:xfrm>
          <a:prstGeom prst="rect">
            <a:avLst/>
          </a:prstGeom>
          <a:noFill/>
          <a:extLst>
            <a:ext uri="{909E8E84-426E-40DD-AFC4-6F175D3DCCD1}">
              <a14:hiddenFill xmlns:a14="http://schemas.microsoft.com/office/drawing/2010/main">
                <a:solidFill>
                  <a:srgbClr val="FFFFFF"/>
                </a:solidFill>
              </a14:hiddenFill>
            </a:ext>
          </a:extLst>
        </p:spPr>
      </p:pic>
      <p:sp>
        <p:nvSpPr>
          <p:cNvPr id="63" name="Прямоугольник 62"/>
          <p:cNvSpPr/>
          <p:nvPr/>
        </p:nvSpPr>
        <p:spPr>
          <a:xfrm>
            <a:off x="5004047" y="5496880"/>
            <a:ext cx="3050963" cy="400110"/>
          </a:xfrm>
          <a:prstGeom prst="rect">
            <a:avLst/>
          </a:prstGeom>
          <a:solidFill>
            <a:srgbClr val="C00000"/>
          </a:solidFill>
        </p:spPr>
        <p:txBody>
          <a:bodyPr wrap="square">
            <a:spAutoFit/>
          </a:bodyPr>
          <a:lstStyle/>
          <a:p>
            <a:pPr algn="ctr">
              <a:spcBef>
                <a:spcPts val="0"/>
              </a:spcBef>
              <a:spcAft>
                <a:spcPts val="0"/>
              </a:spcAft>
            </a:pPr>
            <a:r>
              <a:rPr lang="ru-RU" sz="2000" b="1" dirty="0">
                <a:solidFill>
                  <a:srgbClr val="FFFF00"/>
                </a:solidFill>
              </a:rPr>
              <a:t>Рисование </a:t>
            </a:r>
            <a:r>
              <a:rPr lang="ru-RU" sz="2000" b="1" dirty="0" smtClean="0">
                <a:solidFill>
                  <a:srgbClr val="FFFF00"/>
                </a:solidFill>
              </a:rPr>
              <a:t>зубной пастой</a:t>
            </a:r>
            <a:endParaRPr lang="ru-RU" sz="2000" dirty="0">
              <a:effectLst/>
            </a:endParaRPr>
          </a:p>
        </p:txBody>
      </p:sp>
      <p:pic>
        <p:nvPicPr>
          <p:cNvPr id="65" name="Picture 4" descr="https://cdn.fishki.net/upload/post/201509/02/1649762/b4c8fd34322f6c0c260b9caa6ac08cb6.jp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633802" y="1502485"/>
            <a:ext cx="6339291" cy="4351040"/>
          </a:xfrm>
          <a:prstGeom prst="rect">
            <a:avLst/>
          </a:prstGeom>
          <a:noFill/>
          <a:extLst>
            <a:ext uri="{909E8E84-426E-40DD-AFC4-6F175D3DCCD1}">
              <a14:hiddenFill xmlns:a14="http://schemas.microsoft.com/office/drawing/2010/main">
                <a:solidFill>
                  <a:srgbClr val="FFFFFF"/>
                </a:solidFill>
              </a14:hiddenFill>
            </a:ext>
          </a:extLst>
        </p:spPr>
      </p:pic>
      <p:sp>
        <p:nvSpPr>
          <p:cNvPr id="66" name="Прямоугольник 65"/>
          <p:cNvSpPr/>
          <p:nvPr/>
        </p:nvSpPr>
        <p:spPr>
          <a:xfrm>
            <a:off x="2993745" y="5504084"/>
            <a:ext cx="5021920" cy="369332"/>
          </a:xfrm>
          <a:prstGeom prst="rect">
            <a:avLst/>
          </a:prstGeom>
          <a:solidFill>
            <a:srgbClr val="C00000"/>
          </a:solidFill>
        </p:spPr>
        <p:txBody>
          <a:bodyPr wrap="square">
            <a:spAutoFit/>
          </a:bodyPr>
          <a:lstStyle/>
          <a:p>
            <a:pPr algn="ctr">
              <a:spcBef>
                <a:spcPts val="0"/>
              </a:spcBef>
              <a:spcAft>
                <a:spcPts val="0"/>
              </a:spcAft>
            </a:pPr>
            <a:r>
              <a:rPr lang="ru-RU" b="1" dirty="0">
                <a:solidFill>
                  <a:srgbClr val="FFFF00"/>
                </a:solidFill>
              </a:rPr>
              <a:t>Рисование </a:t>
            </a:r>
            <a:r>
              <a:rPr lang="ru-RU" b="1" dirty="0" smtClean="0">
                <a:solidFill>
                  <a:srgbClr val="FFFF00"/>
                </a:solidFill>
              </a:rPr>
              <a:t>чаем с помощью чайных пакетиков</a:t>
            </a:r>
            <a:endParaRPr lang="ru-RU" dirty="0">
              <a:effectLst/>
            </a:endParaRPr>
          </a:p>
        </p:txBody>
      </p:sp>
      <p:pic>
        <p:nvPicPr>
          <p:cNvPr id="67" name="Picture 18" descr="https://i.mycdn.me/image?id=851336493565&amp;t=0&amp;plc=WEB&amp;tkn=*mygPgWhbrj-TmpUalXRZbP5sNio"/>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1636226" y="1502444"/>
            <a:ext cx="6343932" cy="4343786"/>
          </a:xfrm>
          <a:prstGeom prst="rect">
            <a:avLst/>
          </a:prstGeom>
          <a:noFill/>
          <a:extLst>
            <a:ext uri="{909E8E84-426E-40DD-AFC4-6F175D3DCCD1}">
              <a14:hiddenFill xmlns:a14="http://schemas.microsoft.com/office/drawing/2010/main">
                <a:solidFill>
                  <a:srgbClr val="FFFFFF"/>
                </a:solidFill>
              </a14:hiddenFill>
            </a:ext>
          </a:extLst>
        </p:spPr>
      </p:pic>
      <p:sp>
        <p:nvSpPr>
          <p:cNvPr id="68" name="Прямоугольник 67"/>
          <p:cNvSpPr/>
          <p:nvPr/>
        </p:nvSpPr>
        <p:spPr>
          <a:xfrm>
            <a:off x="5436096" y="5440093"/>
            <a:ext cx="2575260" cy="400110"/>
          </a:xfrm>
          <a:prstGeom prst="rect">
            <a:avLst/>
          </a:prstGeom>
          <a:solidFill>
            <a:srgbClr val="C00000"/>
          </a:solidFill>
        </p:spPr>
        <p:txBody>
          <a:bodyPr wrap="square">
            <a:spAutoFit/>
          </a:bodyPr>
          <a:lstStyle/>
          <a:p>
            <a:pPr algn="ctr">
              <a:spcBef>
                <a:spcPts val="0"/>
              </a:spcBef>
              <a:spcAft>
                <a:spcPts val="0"/>
              </a:spcAft>
            </a:pPr>
            <a:r>
              <a:rPr lang="ru-RU" sz="2000" b="1" dirty="0" smtClean="0">
                <a:solidFill>
                  <a:srgbClr val="FFFF00"/>
                </a:solidFill>
              </a:rPr>
              <a:t>Рисование солью</a:t>
            </a:r>
            <a:endParaRPr lang="ru-RU" sz="2000" dirty="0">
              <a:effectLst/>
            </a:endParaRPr>
          </a:p>
        </p:txBody>
      </p:sp>
      <p:pic>
        <p:nvPicPr>
          <p:cNvPr id="69" name="Picture 16" descr="http://umeika.com.ua/uploads/posts/2014-02/1391426997_img_8213.jpg"/>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a:stretch/>
        </p:blipFill>
        <p:spPr bwMode="auto">
          <a:xfrm>
            <a:off x="1650760" y="1483134"/>
            <a:ext cx="6336463" cy="4398982"/>
          </a:xfrm>
          <a:prstGeom prst="rect">
            <a:avLst/>
          </a:prstGeom>
          <a:noFill/>
          <a:extLst>
            <a:ext uri="{909E8E84-426E-40DD-AFC4-6F175D3DCCD1}">
              <a14:hiddenFill xmlns:a14="http://schemas.microsoft.com/office/drawing/2010/main">
                <a:solidFill>
                  <a:srgbClr val="FFFFFF"/>
                </a:solidFill>
              </a14:hiddenFill>
            </a:ext>
          </a:extLst>
        </p:spPr>
      </p:pic>
      <p:sp>
        <p:nvSpPr>
          <p:cNvPr id="70" name="Прямоугольник 69"/>
          <p:cNvSpPr/>
          <p:nvPr/>
        </p:nvSpPr>
        <p:spPr>
          <a:xfrm>
            <a:off x="4990826" y="5490787"/>
            <a:ext cx="3012812" cy="400110"/>
          </a:xfrm>
          <a:prstGeom prst="rect">
            <a:avLst/>
          </a:prstGeom>
          <a:solidFill>
            <a:srgbClr val="C00000"/>
          </a:solidFill>
        </p:spPr>
        <p:txBody>
          <a:bodyPr wrap="square">
            <a:spAutoFit/>
          </a:bodyPr>
          <a:lstStyle/>
          <a:p>
            <a:pPr algn="ctr">
              <a:spcBef>
                <a:spcPts val="0"/>
              </a:spcBef>
              <a:spcAft>
                <a:spcPts val="0"/>
              </a:spcAft>
            </a:pPr>
            <a:r>
              <a:rPr lang="ru-RU" sz="2000" b="1" dirty="0">
                <a:solidFill>
                  <a:srgbClr val="FFFF00"/>
                </a:solidFill>
              </a:rPr>
              <a:t>Рисование </a:t>
            </a:r>
            <a:r>
              <a:rPr lang="ru-RU" sz="2000" b="1" dirty="0" smtClean="0">
                <a:solidFill>
                  <a:srgbClr val="FFFF00"/>
                </a:solidFill>
              </a:rPr>
              <a:t>манкой</a:t>
            </a:r>
            <a:endParaRPr lang="ru-RU" sz="2000" dirty="0">
              <a:effectLst/>
            </a:endParaRPr>
          </a:p>
        </p:txBody>
      </p:sp>
      <p:pic>
        <p:nvPicPr>
          <p:cNvPr id="71" name="Picture 26" descr="http://900igr.net/up/datas/192437/052.jpg"/>
          <p:cNvPicPr>
            <a:picLocks noChangeAspect="1" noChangeArrowheads="1"/>
          </p:cNvPicPr>
          <p:nvPr/>
        </p:nvPicPr>
        <p:blipFill rotWithShape="1">
          <a:blip r:embed="rId10" cstate="screen">
            <a:extLst>
              <a:ext uri="{28A0092B-C50C-407E-A947-70E740481C1C}">
                <a14:useLocalDpi xmlns:a14="http://schemas.microsoft.com/office/drawing/2010/main"/>
              </a:ext>
            </a:extLst>
          </a:blip>
          <a:srcRect/>
          <a:stretch/>
        </p:blipFill>
        <p:spPr bwMode="auto">
          <a:xfrm>
            <a:off x="1643694" y="1500168"/>
            <a:ext cx="6336464" cy="4353378"/>
          </a:xfrm>
          <a:prstGeom prst="rect">
            <a:avLst/>
          </a:prstGeom>
          <a:noFill/>
          <a:extLst>
            <a:ext uri="{909E8E84-426E-40DD-AFC4-6F175D3DCCD1}">
              <a14:hiddenFill xmlns:a14="http://schemas.microsoft.com/office/drawing/2010/main">
                <a:solidFill>
                  <a:srgbClr val="FFFFFF"/>
                </a:solidFill>
              </a14:hiddenFill>
            </a:ext>
          </a:extLst>
        </p:spPr>
      </p:pic>
      <p:sp>
        <p:nvSpPr>
          <p:cNvPr id="72" name="Прямоугольник 71"/>
          <p:cNvSpPr/>
          <p:nvPr/>
        </p:nvSpPr>
        <p:spPr>
          <a:xfrm>
            <a:off x="4454784" y="5487625"/>
            <a:ext cx="3528393" cy="400110"/>
          </a:xfrm>
          <a:prstGeom prst="rect">
            <a:avLst/>
          </a:prstGeom>
          <a:solidFill>
            <a:srgbClr val="C00000"/>
          </a:solidFill>
        </p:spPr>
        <p:txBody>
          <a:bodyPr wrap="square">
            <a:spAutoFit/>
          </a:bodyPr>
          <a:lstStyle/>
          <a:p>
            <a:pPr algn="ctr">
              <a:spcBef>
                <a:spcPts val="0"/>
              </a:spcBef>
              <a:spcAft>
                <a:spcPts val="0"/>
              </a:spcAft>
            </a:pPr>
            <a:r>
              <a:rPr lang="ru-RU" sz="2000" b="1" dirty="0" smtClean="0">
                <a:solidFill>
                  <a:srgbClr val="FFFF00"/>
                </a:solidFill>
                <a:effectLst/>
              </a:rPr>
              <a:t>Линотипия (цветные ниточки)</a:t>
            </a:r>
            <a:endParaRPr lang="ru-RU" sz="2000" b="1" dirty="0">
              <a:solidFill>
                <a:srgbClr val="FFFF00"/>
              </a:solidFill>
              <a:effectLst/>
            </a:endParaRPr>
          </a:p>
        </p:txBody>
      </p:sp>
      <p:pic>
        <p:nvPicPr>
          <p:cNvPr id="73" name="Picture 2" descr="http://fly-mama.ru/wp-content/uploads/2015/08/mn5.jpg"/>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1655401" y="1501383"/>
            <a:ext cx="6331822" cy="4391866"/>
          </a:xfrm>
          <a:prstGeom prst="rect">
            <a:avLst/>
          </a:prstGeom>
          <a:noFill/>
          <a:extLst>
            <a:ext uri="{909E8E84-426E-40DD-AFC4-6F175D3DCCD1}">
              <a14:hiddenFill xmlns:a14="http://schemas.microsoft.com/office/drawing/2010/main">
                <a:solidFill>
                  <a:srgbClr val="FFFFFF"/>
                </a:solidFill>
              </a14:hiddenFill>
            </a:ext>
          </a:extLst>
        </p:spPr>
      </p:pic>
      <p:sp>
        <p:nvSpPr>
          <p:cNvPr id="75" name="Прямоугольник 74"/>
          <p:cNvSpPr/>
          <p:nvPr/>
        </p:nvSpPr>
        <p:spPr>
          <a:xfrm>
            <a:off x="2997600" y="5511314"/>
            <a:ext cx="5021919" cy="369332"/>
          </a:xfrm>
          <a:prstGeom prst="rect">
            <a:avLst/>
          </a:prstGeom>
          <a:solidFill>
            <a:srgbClr val="C00000"/>
          </a:solidFill>
        </p:spPr>
        <p:txBody>
          <a:bodyPr wrap="square">
            <a:spAutoFit/>
          </a:bodyPr>
          <a:lstStyle/>
          <a:p>
            <a:pPr algn="ctr">
              <a:spcBef>
                <a:spcPts val="0"/>
              </a:spcBef>
              <a:spcAft>
                <a:spcPts val="0"/>
              </a:spcAft>
            </a:pPr>
            <a:r>
              <a:rPr lang="ru-RU" b="1" dirty="0">
                <a:solidFill>
                  <a:srgbClr val="FFFF00"/>
                </a:solidFill>
              </a:rPr>
              <a:t>Рисование </a:t>
            </a:r>
            <a:r>
              <a:rPr lang="ru-RU" b="1" dirty="0" smtClean="0">
                <a:solidFill>
                  <a:srgbClr val="FFFF00"/>
                </a:solidFill>
              </a:rPr>
              <a:t>с помощью пищевой плёнки</a:t>
            </a:r>
            <a:endParaRPr lang="ru-RU" dirty="0">
              <a:effectLst/>
            </a:endParaRPr>
          </a:p>
        </p:txBody>
      </p:sp>
      <p:pic>
        <p:nvPicPr>
          <p:cNvPr id="76" name="Picture 4" descr="https://www.maam.ru/upload/blogs/d80ffcc9da5d70175af97c6f84a3404c.jpg.jpg"/>
          <p:cNvPicPr>
            <a:picLocks noChangeAspect="1" noChangeArrowheads="1"/>
          </p:cNvPicPr>
          <p:nvPr/>
        </p:nvPicPr>
        <p:blipFill rotWithShape="1">
          <a:blip r:embed="rId12" cstate="screen">
            <a:extLst>
              <a:ext uri="{28A0092B-C50C-407E-A947-70E740481C1C}">
                <a14:useLocalDpi xmlns:a14="http://schemas.microsoft.com/office/drawing/2010/main"/>
              </a:ext>
            </a:extLst>
          </a:blip>
          <a:srcRect/>
          <a:stretch/>
        </p:blipFill>
        <p:spPr bwMode="auto">
          <a:xfrm>
            <a:off x="1652279" y="1468529"/>
            <a:ext cx="6320814" cy="4404398"/>
          </a:xfrm>
          <a:prstGeom prst="rect">
            <a:avLst/>
          </a:prstGeom>
          <a:noFill/>
          <a:ln w="19050">
            <a:solidFill>
              <a:srgbClr val="990000"/>
            </a:solidFill>
          </a:ln>
          <a:extLst>
            <a:ext uri="{909E8E84-426E-40DD-AFC4-6F175D3DCCD1}">
              <a14:hiddenFill xmlns:a14="http://schemas.microsoft.com/office/drawing/2010/main">
                <a:solidFill>
                  <a:srgbClr val="FFFFFF"/>
                </a:solidFill>
              </a14:hiddenFill>
            </a:ext>
          </a:extLst>
        </p:spPr>
      </p:pic>
      <p:sp>
        <p:nvSpPr>
          <p:cNvPr id="77" name="Прямоугольник 76"/>
          <p:cNvSpPr/>
          <p:nvPr/>
        </p:nvSpPr>
        <p:spPr>
          <a:xfrm>
            <a:off x="4933135" y="5481089"/>
            <a:ext cx="3058395" cy="400110"/>
          </a:xfrm>
          <a:prstGeom prst="rect">
            <a:avLst/>
          </a:prstGeom>
          <a:solidFill>
            <a:srgbClr val="C00000"/>
          </a:solidFill>
        </p:spPr>
        <p:txBody>
          <a:bodyPr wrap="square">
            <a:spAutoFit/>
          </a:bodyPr>
          <a:lstStyle/>
          <a:p>
            <a:pPr algn="ctr"/>
            <a:r>
              <a:rPr lang="ru-RU" sz="2000" b="1" dirty="0">
                <a:solidFill>
                  <a:srgbClr val="FFFF00"/>
                </a:solidFill>
              </a:rPr>
              <a:t>Рисование тканью</a:t>
            </a:r>
            <a:endParaRPr lang="ru-RU" sz="2000" dirty="0">
              <a:solidFill>
                <a:srgbClr val="FFFF00"/>
              </a:solidFill>
              <a:effectLst/>
            </a:endParaRPr>
          </a:p>
        </p:txBody>
      </p:sp>
      <p:pic>
        <p:nvPicPr>
          <p:cNvPr id="78" name="Picture 2" descr="http://3.bp.blogspot.com/-mJL_7gcCpvA/UQ8Z0P0fa0I/AAAAAAAABBM/hUovQwBZ8tc/s1600/crayon-pic04.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1647009" y="1517733"/>
            <a:ext cx="6339292" cy="4334064"/>
          </a:xfrm>
          <a:prstGeom prst="rect">
            <a:avLst/>
          </a:prstGeom>
          <a:noFill/>
          <a:ln w="19050">
            <a:solidFill>
              <a:srgbClr val="990000"/>
            </a:solidFill>
          </a:ln>
          <a:extLst>
            <a:ext uri="{909E8E84-426E-40DD-AFC4-6F175D3DCCD1}">
              <a14:hiddenFill xmlns:a14="http://schemas.microsoft.com/office/drawing/2010/main">
                <a:solidFill>
                  <a:srgbClr val="FFFFFF"/>
                </a:solidFill>
              </a14:hiddenFill>
            </a:ext>
          </a:extLst>
        </p:spPr>
      </p:pic>
      <p:sp>
        <p:nvSpPr>
          <p:cNvPr id="79" name="TextBox 78"/>
          <p:cNvSpPr txBox="1"/>
          <p:nvPr/>
        </p:nvSpPr>
        <p:spPr>
          <a:xfrm>
            <a:off x="4165481" y="5472165"/>
            <a:ext cx="3840665" cy="400110"/>
          </a:xfrm>
          <a:prstGeom prst="rect">
            <a:avLst/>
          </a:prstGeom>
          <a:solidFill>
            <a:srgbClr val="C00000"/>
          </a:solidFill>
        </p:spPr>
        <p:txBody>
          <a:bodyPr wrap="square" rtlCol="0">
            <a:spAutoFit/>
          </a:bodyPr>
          <a:lstStyle/>
          <a:p>
            <a:pPr algn="ctr"/>
            <a:r>
              <a:rPr lang="ru-RU" sz="2000" b="1" dirty="0" smtClean="0">
                <a:solidFill>
                  <a:srgbClr val="FFFF00"/>
                </a:solidFill>
              </a:rPr>
              <a:t>Рисование восковой стружкой</a:t>
            </a:r>
            <a:endParaRPr lang="ru-RU" sz="2000" b="1" dirty="0">
              <a:solidFill>
                <a:srgbClr val="FFFF00"/>
              </a:solidFill>
            </a:endParaRPr>
          </a:p>
        </p:txBody>
      </p:sp>
    </p:spTree>
    <p:extLst>
      <p:ext uri="{BB962C8B-B14F-4D97-AF65-F5344CB8AC3E}">
        <p14:creationId xmlns:p14="http://schemas.microsoft.com/office/powerpoint/2010/main" val="390911112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1000"/>
                                        <p:tgtEl>
                                          <p:spTgt spid="53"/>
                                        </p:tgtEl>
                                      </p:cBhvr>
                                    </p:animEffect>
                                    <p:anim calcmode="lin" valueType="num">
                                      <p:cBhvr>
                                        <p:cTn id="8" dur="1000" fill="hold"/>
                                        <p:tgtEl>
                                          <p:spTgt spid="53"/>
                                        </p:tgtEl>
                                        <p:attrNameLst>
                                          <p:attrName>ppt_x</p:attrName>
                                        </p:attrNameLst>
                                      </p:cBhvr>
                                      <p:tavLst>
                                        <p:tav tm="0">
                                          <p:val>
                                            <p:strVal val="#ppt_x"/>
                                          </p:val>
                                        </p:tav>
                                        <p:tav tm="100000">
                                          <p:val>
                                            <p:strVal val="#ppt_x"/>
                                          </p:val>
                                        </p:tav>
                                      </p:tavLst>
                                    </p:anim>
                                    <p:anim calcmode="lin" valueType="num">
                                      <p:cBhvr>
                                        <p:cTn id="9"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5"/>
                                        </p:tgtEl>
                                        <p:attrNameLst>
                                          <p:attrName>style.visibility</p:attrName>
                                        </p:attrNameLst>
                                      </p:cBhvr>
                                      <p:to>
                                        <p:strVal val="visible"/>
                                      </p:to>
                                    </p:set>
                                    <p:animEffect transition="in" filter="fade">
                                      <p:cBhvr>
                                        <p:cTn id="14" dur="1000"/>
                                        <p:tgtEl>
                                          <p:spTgt spid="55"/>
                                        </p:tgtEl>
                                      </p:cBhvr>
                                    </p:animEffect>
                                    <p:anim calcmode="lin" valueType="num">
                                      <p:cBhvr>
                                        <p:cTn id="15" dur="1000" fill="hold"/>
                                        <p:tgtEl>
                                          <p:spTgt spid="55"/>
                                        </p:tgtEl>
                                        <p:attrNameLst>
                                          <p:attrName>ppt_x</p:attrName>
                                        </p:attrNameLst>
                                      </p:cBhvr>
                                      <p:tavLst>
                                        <p:tav tm="0">
                                          <p:val>
                                            <p:strVal val="#ppt_x"/>
                                          </p:val>
                                        </p:tav>
                                        <p:tav tm="100000">
                                          <p:val>
                                            <p:strVal val="#ppt_x"/>
                                          </p:val>
                                        </p:tav>
                                      </p:tavLst>
                                    </p:anim>
                                    <p:anim calcmode="lin" valueType="num">
                                      <p:cBhvr>
                                        <p:cTn id="16"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1000"/>
                                        <p:tgtEl>
                                          <p:spTgt spid="56"/>
                                        </p:tgtEl>
                                      </p:cBhvr>
                                    </p:animEffect>
                                    <p:anim calcmode="lin" valueType="num">
                                      <p:cBhvr>
                                        <p:cTn id="22" dur="1000" fill="hold"/>
                                        <p:tgtEl>
                                          <p:spTgt spid="56"/>
                                        </p:tgtEl>
                                        <p:attrNameLst>
                                          <p:attrName>ppt_x</p:attrName>
                                        </p:attrNameLst>
                                      </p:cBhvr>
                                      <p:tavLst>
                                        <p:tav tm="0">
                                          <p:val>
                                            <p:strVal val="#ppt_x"/>
                                          </p:val>
                                        </p:tav>
                                        <p:tav tm="100000">
                                          <p:val>
                                            <p:strVal val="#ppt_x"/>
                                          </p:val>
                                        </p:tav>
                                      </p:tavLst>
                                    </p:anim>
                                    <p:anim calcmode="lin" valueType="num">
                                      <p:cBhvr>
                                        <p:cTn id="23"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fade">
                                      <p:cBhvr>
                                        <p:cTn id="28" dur="1000"/>
                                        <p:tgtEl>
                                          <p:spTgt spid="57"/>
                                        </p:tgtEl>
                                      </p:cBhvr>
                                    </p:animEffect>
                                    <p:anim calcmode="lin" valueType="num">
                                      <p:cBhvr>
                                        <p:cTn id="29" dur="1000" fill="hold"/>
                                        <p:tgtEl>
                                          <p:spTgt spid="57"/>
                                        </p:tgtEl>
                                        <p:attrNameLst>
                                          <p:attrName>ppt_x</p:attrName>
                                        </p:attrNameLst>
                                      </p:cBhvr>
                                      <p:tavLst>
                                        <p:tav tm="0">
                                          <p:val>
                                            <p:strVal val="#ppt_x"/>
                                          </p:val>
                                        </p:tav>
                                        <p:tav tm="100000">
                                          <p:val>
                                            <p:strVal val="#ppt_x"/>
                                          </p:val>
                                        </p:tav>
                                      </p:tavLst>
                                    </p:anim>
                                    <p:anim calcmode="lin" valueType="num">
                                      <p:cBhvr>
                                        <p:cTn id="30"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1000"/>
                                        <p:tgtEl>
                                          <p:spTgt spid="58"/>
                                        </p:tgtEl>
                                      </p:cBhvr>
                                    </p:animEffect>
                                    <p:anim calcmode="lin" valueType="num">
                                      <p:cBhvr>
                                        <p:cTn id="36" dur="1000" fill="hold"/>
                                        <p:tgtEl>
                                          <p:spTgt spid="58"/>
                                        </p:tgtEl>
                                        <p:attrNameLst>
                                          <p:attrName>ppt_x</p:attrName>
                                        </p:attrNameLst>
                                      </p:cBhvr>
                                      <p:tavLst>
                                        <p:tav tm="0">
                                          <p:val>
                                            <p:strVal val="#ppt_x"/>
                                          </p:val>
                                        </p:tav>
                                        <p:tav tm="100000">
                                          <p:val>
                                            <p:strVal val="#ppt_x"/>
                                          </p:val>
                                        </p:tav>
                                      </p:tavLst>
                                    </p:anim>
                                    <p:anim calcmode="lin" valueType="num">
                                      <p:cBhvr>
                                        <p:cTn id="37"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59"/>
                                        </p:tgtEl>
                                        <p:attrNameLst>
                                          <p:attrName>style.visibility</p:attrName>
                                        </p:attrNameLst>
                                      </p:cBhvr>
                                      <p:to>
                                        <p:strVal val="visible"/>
                                      </p:to>
                                    </p:set>
                                    <p:animEffect transition="in" filter="fade">
                                      <p:cBhvr>
                                        <p:cTn id="42" dur="1000"/>
                                        <p:tgtEl>
                                          <p:spTgt spid="59"/>
                                        </p:tgtEl>
                                      </p:cBhvr>
                                    </p:animEffect>
                                    <p:anim calcmode="lin" valueType="num">
                                      <p:cBhvr>
                                        <p:cTn id="43" dur="1000" fill="hold"/>
                                        <p:tgtEl>
                                          <p:spTgt spid="59"/>
                                        </p:tgtEl>
                                        <p:attrNameLst>
                                          <p:attrName>ppt_x</p:attrName>
                                        </p:attrNameLst>
                                      </p:cBhvr>
                                      <p:tavLst>
                                        <p:tav tm="0">
                                          <p:val>
                                            <p:strVal val="#ppt_x"/>
                                          </p:val>
                                        </p:tav>
                                        <p:tav tm="100000">
                                          <p:val>
                                            <p:strVal val="#ppt_x"/>
                                          </p:val>
                                        </p:tav>
                                      </p:tavLst>
                                    </p:anim>
                                    <p:anim calcmode="lin" valueType="num">
                                      <p:cBhvr>
                                        <p:cTn id="44"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fade">
                                      <p:cBhvr>
                                        <p:cTn id="49" dur="1000"/>
                                        <p:tgtEl>
                                          <p:spTgt spid="60"/>
                                        </p:tgtEl>
                                      </p:cBhvr>
                                    </p:animEffect>
                                    <p:anim calcmode="lin" valueType="num">
                                      <p:cBhvr>
                                        <p:cTn id="50" dur="1000" fill="hold"/>
                                        <p:tgtEl>
                                          <p:spTgt spid="60"/>
                                        </p:tgtEl>
                                        <p:attrNameLst>
                                          <p:attrName>ppt_x</p:attrName>
                                        </p:attrNameLst>
                                      </p:cBhvr>
                                      <p:tavLst>
                                        <p:tav tm="0">
                                          <p:val>
                                            <p:strVal val="#ppt_x"/>
                                          </p:val>
                                        </p:tav>
                                        <p:tav tm="100000">
                                          <p:val>
                                            <p:strVal val="#ppt_x"/>
                                          </p:val>
                                        </p:tav>
                                      </p:tavLst>
                                    </p:anim>
                                    <p:anim calcmode="lin" valueType="num">
                                      <p:cBhvr>
                                        <p:cTn id="51"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fade">
                                      <p:cBhvr>
                                        <p:cTn id="56" dur="1000"/>
                                        <p:tgtEl>
                                          <p:spTgt spid="61"/>
                                        </p:tgtEl>
                                      </p:cBhvr>
                                    </p:animEffect>
                                    <p:anim calcmode="lin" valueType="num">
                                      <p:cBhvr>
                                        <p:cTn id="57" dur="1000" fill="hold"/>
                                        <p:tgtEl>
                                          <p:spTgt spid="61"/>
                                        </p:tgtEl>
                                        <p:attrNameLst>
                                          <p:attrName>ppt_x</p:attrName>
                                        </p:attrNameLst>
                                      </p:cBhvr>
                                      <p:tavLst>
                                        <p:tav tm="0">
                                          <p:val>
                                            <p:strVal val="#ppt_x"/>
                                          </p:val>
                                        </p:tav>
                                        <p:tav tm="100000">
                                          <p:val>
                                            <p:strVal val="#ppt_x"/>
                                          </p:val>
                                        </p:tav>
                                      </p:tavLst>
                                    </p:anim>
                                    <p:anim calcmode="lin" valueType="num">
                                      <p:cBhvr>
                                        <p:cTn id="58"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62"/>
                                        </p:tgtEl>
                                        <p:attrNameLst>
                                          <p:attrName>style.visibility</p:attrName>
                                        </p:attrNameLst>
                                      </p:cBhvr>
                                      <p:to>
                                        <p:strVal val="visible"/>
                                      </p:to>
                                    </p:set>
                                    <p:animEffect transition="in" filter="fade">
                                      <p:cBhvr>
                                        <p:cTn id="63" dur="1000"/>
                                        <p:tgtEl>
                                          <p:spTgt spid="62"/>
                                        </p:tgtEl>
                                      </p:cBhvr>
                                    </p:animEffect>
                                    <p:anim calcmode="lin" valueType="num">
                                      <p:cBhvr>
                                        <p:cTn id="64" dur="1000" fill="hold"/>
                                        <p:tgtEl>
                                          <p:spTgt spid="62"/>
                                        </p:tgtEl>
                                        <p:attrNameLst>
                                          <p:attrName>ppt_x</p:attrName>
                                        </p:attrNameLst>
                                      </p:cBhvr>
                                      <p:tavLst>
                                        <p:tav tm="0">
                                          <p:val>
                                            <p:strVal val="#ppt_x"/>
                                          </p:val>
                                        </p:tav>
                                        <p:tav tm="100000">
                                          <p:val>
                                            <p:strVal val="#ppt_x"/>
                                          </p:val>
                                        </p:tav>
                                      </p:tavLst>
                                    </p:anim>
                                    <p:anim calcmode="lin" valueType="num">
                                      <p:cBhvr>
                                        <p:cTn id="65"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fade">
                                      <p:cBhvr>
                                        <p:cTn id="70" dur="1000"/>
                                        <p:tgtEl>
                                          <p:spTgt spid="63"/>
                                        </p:tgtEl>
                                      </p:cBhvr>
                                    </p:animEffect>
                                    <p:anim calcmode="lin" valueType="num">
                                      <p:cBhvr>
                                        <p:cTn id="71" dur="1000" fill="hold"/>
                                        <p:tgtEl>
                                          <p:spTgt spid="63"/>
                                        </p:tgtEl>
                                        <p:attrNameLst>
                                          <p:attrName>ppt_x</p:attrName>
                                        </p:attrNameLst>
                                      </p:cBhvr>
                                      <p:tavLst>
                                        <p:tav tm="0">
                                          <p:val>
                                            <p:strVal val="#ppt_x"/>
                                          </p:val>
                                        </p:tav>
                                        <p:tav tm="100000">
                                          <p:val>
                                            <p:strVal val="#ppt_x"/>
                                          </p:val>
                                        </p:tav>
                                      </p:tavLst>
                                    </p:anim>
                                    <p:anim calcmode="lin" valueType="num">
                                      <p:cBhvr>
                                        <p:cTn id="72"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65"/>
                                        </p:tgtEl>
                                        <p:attrNameLst>
                                          <p:attrName>style.visibility</p:attrName>
                                        </p:attrNameLst>
                                      </p:cBhvr>
                                      <p:to>
                                        <p:strVal val="visible"/>
                                      </p:to>
                                    </p:set>
                                    <p:animEffect transition="in" filter="fade">
                                      <p:cBhvr>
                                        <p:cTn id="77" dur="1000"/>
                                        <p:tgtEl>
                                          <p:spTgt spid="65"/>
                                        </p:tgtEl>
                                      </p:cBhvr>
                                    </p:animEffect>
                                    <p:anim calcmode="lin" valueType="num">
                                      <p:cBhvr>
                                        <p:cTn id="78" dur="1000" fill="hold"/>
                                        <p:tgtEl>
                                          <p:spTgt spid="65"/>
                                        </p:tgtEl>
                                        <p:attrNameLst>
                                          <p:attrName>ppt_x</p:attrName>
                                        </p:attrNameLst>
                                      </p:cBhvr>
                                      <p:tavLst>
                                        <p:tav tm="0">
                                          <p:val>
                                            <p:strVal val="#ppt_x"/>
                                          </p:val>
                                        </p:tav>
                                        <p:tav tm="100000">
                                          <p:val>
                                            <p:strVal val="#ppt_x"/>
                                          </p:val>
                                        </p:tav>
                                      </p:tavLst>
                                    </p:anim>
                                    <p:anim calcmode="lin" valueType="num">
                                      <p:cBhvr>
                                        <p:cTn id="79"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fade">
                                      <p:cBhvr>
                                        <p:cTn id="84" dur="1000"/>
                                        <p:tgtEl>
                                          <p:spTgt spid="66"/>
                                        </p:tgtEl>
                                      </p:cBhvr>
                                    </p:animEffect>
                                    <p:anim calcmode="lin" valueType="num">
                                      <p:cBhvr>
                                        <p:cTn id="85" dur="1000" fill="hold"/>
                                        <p:tgtEl>
                                          <p:spTgt spid="66"/>
                                        </p:tgtEl>
                                        <p:attrNameLst>
                                          <p:attrName>ppt_x</p:attrName>
                                        </p:attrNameLst>
                                      </p:cBhvr>
                                      <p:tavLst>
                                        <p:tav tm="0">
                                          <p:val>
                                            <p:strVal val="#ppt_x"/>
                                          </p:val>
                                        </p:tav>
                                        <p:tav tm="100000">
                                          <p:val>
                                            <p:strVal val="#ppt_x"/>
                                          </p:val>
                                        </p:tav>
                                      </p:tavLst>
                                    </p:anim>
                                    <p:anim calcmode="lin" valueType="num">
                                      <p:cBhvr>
                                        <p:cTn id="86"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nodeType="clickEffect">
                                  <p:stCondLst>
                                    <p:cond delay="0"/>
                                  </p:stCondLst>
                                  <p:childTnLst>
                                    <p:set>
                                      <p:cBhvr>
                                        <p:cTn id="90" dur="1" fill="hold">
                                          <p:stCondLst>
                                            <p:cond delay="0"/>
                                          </p:stCondLst>
                                        </p:cTn>
                                        <p:tgtEl>
                                          <p:spTgt spid="67"/>
                                        </p:tgtEl>
                                        <p:attrNameLst>
                                          <p:attrName>style.visibility</p:attrName>
                                        </p:attrNameLst>
                                      </p:cBhvr>
                                      <p:to>
                                        <p:strVal val="visible"/>
                                      </p:to>
                                    </p:set>
                                    <p:animEffect transition="in" filter="fade">
                                      <p:cBhvr>
                                        <p:cTn id="91" dur="1000"/>
                                        <p:tgtEl>
                                          <p:spTgt spid="67"/>
                                        </p:tgtEl>
                                      </p:cBhvr>
                                    </p:animEffect>
                                    <p:anim calcmode="lin" valueType="num">
                                      <p:cBhvr>
                                        <p:cTn id="92" dur="1000" fill="hold"/>
                                        <p:tgtEl>
                                          <p:spTgt spid="67"/>
                                        </p:tgtEl>
                                        <p:attrNameLst>
                                          <p:attrName>ppt_x</p:attrName>
                                        </p:attrNameLst>
                                      </p:cBhvr>
                                      <p:tavLst>
                                        <p:tav tm="0">
                                          <p:val>
                                            <p:strVal val="#ppt_x"/>
                                          </p:val>
                                        </p:tav>
                                        <p:tav tm="100000">
                                          <p:val>
                                            <p:strVal val="#ppt_x"/>
                                          </p:val>
                                        </p:tav>
                                      </p:tavLst>
                                    </p:anim>
                                    <p:anim calcmode="lin" valueType="num">
                                      <p:cBhvr>
                                        <p:cTn id="93"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1000"/>
                                        <p:tgtEl>
                                          <p:spTgt spid="68"/>
                                        </p:tgtEl>
                                      </p:cBhvr>
                                    </p:animEffect>
                                    <p:anim calcmode="lin" valueType="num">
                                      <p:cBhvr>
                                        <p:cTn id="99" dur="1000" fill="hold"/>
                                        <p:tgtEl>
                                          <p:spTgt spid="68"/>
                                        </p:tgtEl>
                                        <p:attrNameLst>
                                          <p:attrName>ppt_x</p:attrName>
                                        </p:attrNameLst>
                                      </p:cBhvr>
                                      <p:tavLst>
                                        <p:tav tm="0">
                                          <p:val>
                                            <p:strVal val="#ppt_x"/>
                                          </p:val>
                                        </p:tav>
                                        <p:tav tm="100000">
                                          <p:val>
                                            <p:strVal val="#ppt_x"/>
                                          </p:val>
                                        </p:tav>
                                      </p:tavLst>
                                    </p:anim>
                                    <p:anim calcmode="lin" valueType="num">
                                      <p:cBhvr>
                                        <p:cTn id="100"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nodeType="clickEffect">
                                  <p:stCondLst>
                                    <p:cond delay="0"/>
                                  </p:stCondLst>
                                  <p:childTnLst>
                                    <p:set>
                                      <p:cBhvr>
                                        <p:cTn id="104" dur="1" fill="hold">
                                          <p:stCondLst>
                                            <p:cond delay="0"/>
                                          </p:stCondLst>
                                        </p:cTn>
                                        <p:tgtEl>
                                          <p:spTgt spid="69"/>
                                        </p:tgtEl>
                                        <p:attrNameLst>
                                          <p:attrName>style.visibility</p:attrName>
                                        </p:attrNameLst>
                                      </p:cBhvr>
                                      <p:to>
                                        <p:strVal val="visible"/>
                                      </p:to>
                                    </p:set>
                                    <p:animEffect transition="in" filter="fade">
                                      <p:cBhvr>
                                        <p:cTn id="105" dur="1000"/>
                                        <p:tgtEl>
                                          <p:spTgt spid="69"/>
                                        </p:tgtEl>
                                      </p:cBhvr>
                                    </p:animEffect>
                                    <p:anim calcmode="lin" valueType="num">
                                      <p:cBhvr>
                                        <p:cTn id="106" dur="1000" fill="hold"/>
                                        <p:tgtEl>
                                          <p:spTgt spid="69"/>
                                        </p:tgtEl>
                                        <p:attrNameLst>
                                          <p:attrName>ppt_x</p:attrName>
                                        </p:attrNameLst>
                                      </p:cBhvr>
                                      <p:tavLst>
                                        <p:tav tm="0">
                                          <p:val>
                                            <p:strVal val="#ppt_x"/>
                                          </p:val>
                                        </p:tav>
                                        <p:tav tm="100000">
                                          <p:val>
                                            <p:strVal val="#ppt_x"/>
                                          </p:val>
                                        </p:tav>
                                      </p:tavLst>
                                    </p:anim>
                                    <p:anim calcmode="lin" valueType="num">
                                      <p:cBhvr>
                                        <p:cTn id="107"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2" presetClass="entr" presetSubtype="0" fill="hold" grpId="0" nodeType="clickEffect">
                                  <p:stCondLst>
                                    <p:cond delay="0"/>
                                  </p:stCondLst>
                                  <p:childTnLst>
                                    <p:set>
                                      <p:cBhvr>
                                        <p:cTn id="111" dur="1" fill="hold">
                                          <p:stCondLst>
                                            <p:cond delay="0"/>
                                          </p:stCondLst>
                                        </p:cTn>
                                        <p:tgtEl>
                                          <p:spTgt spid="70"/>
                                        </p:tgtEl>
                                        <p:attrNameLst>
                                          <p:attrName>style.visibility</p:attrName>
                                        </p:attrNameLst>
                                      </p:cBhvr>
                                      <p:to>
                                        <p:strVal val="visible"/>
                                      </p:to>
                                    </p:set>
                                    <p:animEffect transition="in" filter="fade">
                                      <p:cBhvr>
                                        <p:cTn id="112" dur="1000"/>
                                        <p:tgtEl>
                                          <p:spTgt spid="70"/>
                                        </p:tgtEl>
                                      </p:cBhvr>
                                    </p:animEffect>
                                    <p:anim calcmode="lin" valueType="num">
                                      <p:cBhvr>
                                        <p:cTn id="113" dur="1000" fill="hold"/>
                                        <p:tgtEl>
                                          <p:spTgt spid="70"/>
                                        </p:tgtEl>
                                        <p:attrNameLst>
                                          <p:attrName>ppt_x</p:attrName>
                                        </p:attrNameLst>
                                      </p:cBhvr>
                                      <p:tavLst>
                                        <p:tav tm="0">
                                          <p:val>
                                            <p:strVal val="#ppt_x"/>
                                          </p:val>
                                        </p:tav>
                                        <p:tav tm="100000">
                                          <p:val>
                                            <p:strVal val="#ppt_x"/>
                                          </p:val>
                                        </p:tav>
                                      </p:tavLst>
                                    </p:anim>
                                    <p:anim calcmode="lin" valueType="num">
                                      <p:cBhvr>
                                        <p:cTn id="114"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42" presetClass="entr" presetSubtype="0" fill="hold" nodeType="clickEffect">
                                  <p:stCondLst>
                                    <p:cond delay="0"/>
                                  </p:stCondLst>
                                  <p:childTnLst>
                                    <p:set>
                                      <p:cBhvr>
                                        <p:cTn id="118" dur="1" fill="hold">
                                          <p:stCondLst>
                                            <p:cond delay="0"/>
                                          </p:stCondLst>
                                        </p:cTn>
                                        <p:tgtEl>
                                          <p:spTgt spid="71"/>
                                        </p:tgtEl>
                                        <p:attrNameLst>
                                          <p:attrName>style.visibility</p:attrName>
                                        </p:attrNameLst>
                                      </p:cBhvr>
                                      <p:to>
                                        <p:strVal val="visible"/>
                                      </p:to>
                                    </p:set>
                                    <p:animEffect transition="in" filter="fade">
                                      <p:cBhvr>
                                        <p:cTn id="119" dur="1000"/>
                                        <p:tgtEl>
                                          <p:spTgt spid="71"/>
                                        </p:tgtEl>
                                      </p:cBhvr>
                                    </p:animEffect>
                                    <p:anim calcmode="lin" valueType="num">
                                      <p:cBhvr>
                                        <p:cTn id="120" dur="1000" fill="hold"/>
                                        <p:tgtEl>
                                          <p:spTgt spid="71"/>
                                        </p:tgtEl>
                                        <p:attrNameLst>
                                          <p:attrName>ppt_x</p:attrName>
                                        </p:attrNameLst>
                                      </p:cBhvr>
                                      <p:tavLst>
                                        <p:tav tm="0">
                                          <p:val>
                                            <p:strVal val="#ppt_x"/>
                                          </p:val>
                                        </p:tav>
                                        <p:tav tm="100000">
                                          <p:val>
                                            <p:strVal val="#ppt_x"/>
                                          </p:val>
                                        </p:tav>
                                      </p:tavLst>
                                    </p:anim>
                                    <p:anim calcmode="lin" valueType="num">
                                      <p:cBhvr>
                                        <p:cTn id="121"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42" presetClass="entr" presetSubtype="0" fill="hold" grpId="0" nodeType="clickEffect">
                                  <p:stCondLst>
                                    <p:cond delay="0"/>
                                  </p:stCondLst>
                                  <p:childTnLst>
                                    <p:set>
                                      <p:cBhvr>
                                        <p:cTn id="125" dur="1" fill="hold">
                                          <p:stCondLst>
                                            <p:cond delay="0"/>
                                          </p:stCondLst>
                                        </p:cTn>
                                        <p:tgtEl>
                                          <p:spTgt spid="72"/>
                                        </p:tgtEl>
                                        <p:attrNameLst>
                                          <p:attrName>style.visibility</p:attrName>
                                        </p:attrNameLst>
                                      </p:cBhvr>
                                      <p:to>
                                        <p:strVal val="visible"/>
                                      </p:to>
                                    </p:set>
                                    <p:animEffect transition="in" filter="fade">
                                      <p:cBhvr>
                                        <p:cTn id="126" dur="1000"/>
                                        <p:tgtEl>
                                          <p:spTgt spid="72"/>
                                        </p:tgtEl>
                                      </p:cBhvr>
                                    </p:animEffect>
                                    <p:anim calcmode="lin" valueType="num">
                                      <p:cBhvr>
                                        <p:cTn id="127" dur="1000" fill="hold"/>
                                        <p:tgtEl>
                                          <p:spTgt spid="72"/>
                                        </p:tgtEl>
                                        <p:attrNameLst>
                                          <p:attrName>ppt_x</p:attrName>
                                        </p:attrNameLst>
                                      </p:cBhvr>
                                      <p:tavLst>
                                        <p:tav tm="0">
                                          <p:val>
                                            <p:strVal val="#ppt_x"/>
                                          </p:val>
                                        </p:tav>
                                        <p:tav tm="100000">
                                          <p:val>
                                            <p:strVal val="#ppt_x"/>
                                          </p:val>
                                        </p:tav>
                                      </p:tavLst>
                                    </p:anim>
                                    <p:anim calcmode="lin" valueType="num">
                                      <p:cBhvr>
                                        <p:cTn id="128"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42" presetClass="entr" presetSubtype="0" fill="hold" nodeType="clickEffect">
                                  <p:stCondLst>
                                    <p:cond delay="0"/>
                                  </p:stCondLst>
                                  <p:childTnLst>
                                    <p:set>
                                      <p:cBhvr>
                                        <p:cTn id="132" dur="1" fill="hold">
                                          <p:stCondLst>
                                            <p:cond delay="0"/>
                                          </p:stCondLst>
                                        </p:cTn>
                                        <p:tgtEl>
                                          <p:spTgt spid="73"/>
                                        </p:tgtEl>
                                        <p:attrNameLst>
                                          <p:attrName>style.visibility</p:attrName>
                                        </p:attrNameLst>
                                      </p:cBhvr>
                                      <p:to>
                                        <p:strVal val="visible"/>
                                      </p:to>
                                    </p:set>
                                    <p:animEffect transition="in" filter="fade">
                                      <p:cBhvr>
                                        <p:cTn id="133" dur="1000"/>
                                        <p:tgtEl>
                                          <p:spTgt spid="73"/>
                                        </p:tgtEl>
                                      </p:cBhvr>
                                    </p:animEffect>
                                    <p:anim calcmode="lin" valueType="num">
                                      <p:cBhvr>
                                        <p:cTn id="134" dur="1000" fill="hold"/>
                                        <p:tgtEl>
                                          <p:spTgt spid="73"/>
                                        </p:tgtEl>
                                        <p:attrNameLst>
                                          <p:attrName>ppt_x</p:attrName>
                                        </p:attrNameLst>
                                      </p:cBhvr>
                                      <p:tavLst>
                                        <p:tav tm="0">
                                          <p:val>
                                            <p:strVal val="#ppt_x"/>
                                          </p:val>
                                        </p:tav>
                                        <p:tav tm="100000">
                                          <p:val>
                                            <p:strVal val="#ppt_x"/>
                                          </p:val>
                                        </p:tav>
                                      </p:tavLst>
                                    </p:anim>
                                    <p:anim calcmode="lin" valueType="num">
                                      <p:cBhvr>
                                        <p:cTn id="135"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42" presetClass="entr" presetSubtype="0" fill="hold" grpId="0" nodeType="clickEffect">
                                  <p:stCondLst>
                                    <p:cond delay="0"/>
                                  </p:stCondLst>
                                  <p:childTnLst>
                                    <p:set>
                                      <p:cBhvr>
                                        <p:cTn id="139" dur="1" fill="hold">
                                          <p:stCondLst>
                                            <p:cond delay="0"/>
                                          </p:stCondLst>
                                        </p:cTn>
                                        <p:tgtEl>
                                          <p:spTgt spid="75"/>
                                        </p:tgtEl>
                                        <p:attrNameLst>
                                          <p:attrName>style.visibility</p:attrName>
                                        </p:attrNameLst>
                                      </p:cBhvr>
                                      <p:to>
                                        <p:strVal val="visible"/>
                                      </p:to>
                                    </p:set>
                                    <p:animEffect transition="in" filter="fade">
                                      <p:cBhvr>
                                        <p:cTn id="140" dur="1000"/>
                                        <p:tgtEl>
                                          <p:spTgt spid="75"/>
                                        </p:tgtEl>
                                      </p:cBhvr>
                                    </p:animEffect>
                                    <p:anim calcmode="lin" valueType="num">
                                      <p:cBhvr>
                                        <p:cTn id="141" dur="1000" fill="hold"/>
                                        <p:tgtEl>
                                          <p:spTgt spid="75"/>
                                        </p:tgtEl>
                                        <p:attrNameLst>
                                          <p:attrName>ppt_x</p:attrName>
                                        </p:attrNameLst>
                                      </p:cBhvr>
                                      <p:tavLst>
                                        <p:tav tm="0">
                                          <p:val>
                                            <p:strVal val="#ppt_x"/>
                                          </p:val>
                                        </p:tav>
                                        <p:tav tm="100000">
                                          <p:val>
                                            <p:strVal val="#ppt_x"/>
                                          </p:val>
                                        </p:tav>
                                      </p:tavLst>
                                    </p:anim>
                                    <p:anim calcmode="lin" valueType="num">
                                      <p:cBhvr>
                                        <p:cTn id="142"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par>
                    <p:cTn id="143" fill="hold">
                      <p:stCondLst>
                        <p:cond delay="indefinite"/>
                      </p:stCondLst>
                      <p:childTnLst>
                        <p:par>
                          <p:cTn id="144" fill="hold">
                            <p:stCondLst>
                              <p:cond delay="0"/>
                            </p:stCondLst>
                            <p:childTnLst>
                              <p:par>
                                <p:cTn id="145" presetID="42" presetClass="entr" presetSubtype="0" fill="hold" nodeType="clickEffect">
                                  <p:stCondLst>
                                    <p:cond delay="0"/>
                                  </p:stCondLst>
                                  <p:childTnLst>
                                    <p:set>
                                      <p:cBhvr>
                                        <p:cTn id="146" dur="1" fill="hold">
                                          <p:stCondLst>
                                            <p:cond delay="0"/>
                                          </p:stCondLst>
                                        </p:cTn>
                                        <p:tgtEl>
                                          <p:spTgt spid="76"/>
                                        </p:tgtEl>
                                        <p:attrNameLst>
                                          <p:attrName>style.visibility</p:attrName>
                                        </p:attrNameLst>
                                      </p:cBhvr>
                                      <p:to>
                                        <p:strVal val="visible"/>
                                      </p:to>
                                    </p:set>
                                    <p:animEffect transition="in" filter="fade">
                                      <p:cBhvr>
                                        <p:cTn id="147" dur="1000"/>
                                        <p:tgtEl>
                                          <p:spTgt spid="76"/>
                                        </p:tgtEl>
                                      </p:cBhvr>
                                    </p:animEffect>
                                    <p:anim calcmode="lin" valueType="num">
                                      <p:cBhvr>
                                        <p:cTn id="148" dur="1000" fill="hold"/>
                                        <p:tgtEl>
                                          <p:spTgt spid="76"/>
                                        </p:tgtEl>
                                        <p:attrNameLst>
                                          <p:attrName>ppt_x</p:attrName>
                                        </p:attrNameLst>
                                      </p:cBhvr>
                                      <p:tavLst>
                                        <p:tav tm="0">
                                          <p:val>
                                            <p:strVal val="#ppt_x"/>
                                          </p:val>
                                        </p:tav>
                                        <p:tav tm="100000">
                                          <p:val>
                                            <p:strVal val="#ppt_x"/>
                                          </p:val>
                                        </p:tav>
                                      </p:tavLst>
                                    </p:anim>
                                    <p:anim calcmode="lin" valueType="num">
                                      <p:cBhvr>
                                        <p:cTn id="149"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par>
                    <p:cTn id="150" fill="hold">
                      <p:stCondLst>
                        <p:cond delay="indefinite"/>
                      </p:stCondLst>
                      <p:childTnLst>
                        <p:par>
                          <p:cTn id="151" fill="hold">
                            <p:stCondLst>
                              <p:cond delay="0"/>
                            </p:stCondLst>
                            <p:childTnLst>
                              <p:par>
                                <p:cTn id="152" presetID="42" presetClass="entr" presetSubtype="0" fill="hold" grpId="0" nodeType="clickEffect">
                                  <p:stCondLst>
                                    <p:cond delay="0"/>
                                  </p:stCondLst>
                                  <p:childTnLst>
                                    <p:set>
                                      <p:cBhvr>
                                        <p:cTn id="153" dur="1" fill="hold">
                                          <p:stCondLst>
                                            <p:cond delay="0"/>
                                          </p:stCondLst>
                                        </p:cTn>
                                        <p:tgtEl>
                                          <p:spTgt spid="77"/>
                                        </p:tgtEl>
                                        <p:attrNameLst>
                                          <p:attrName>style.visibility</p:attrName>
                                        </p:attrNameLst>
                                      </p:cBhvr>
                                      <p:to>
                                        <p:strVal val="visible"/>
                                      </p:to>
                                    </p:set>
                                    <p:animEffect transition="in" filter="fade">
                                      <p:cBhvr>
                                        <p:cTn id="154" dur="1000"/>
                                        <p:tgtEl>
                                          <p:spTgt spid="77"/>
                                        </p:tgtEl>
                                      </p:cBhvr>
                                    </p:animEffect>
                                    <p:anim calcmode="lin" valueType="num">
                                      <p:cBhvr>
                                        <p:cTn id="155" dur="1000" fill="hold"/>
                                        <p:tgtEl>
                                          <p:spTgt spid="77"/>
                                        </p:tgtEl>
                                        <p:attrNameLst>
                                          <p:attrName>ppt_x</p:attrName>
                                        </p:attrNameLst>
                                      </p:cBhvr>
                                      <p:tavLst>
                                        <p:tav tm="0">
                                          <p:val>
                                            <p:strVal val="#ppt_x"/>
                                          </p:val>
                                        </p:tav>
                                        <p:tav tm="100000">
                                          <p:val>
                                            <p:strVal val="#ppt_x"/>
                                          </p:val>
                                        </p:tav>
                                      </p:tavLst>
                                    </p:anim>
                                    <p:anim calcmode="lin" valueType="num">
                                      <p:cBhvr>
                                        <p:cTn id="156"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par>
                    <p:cTn id="157" fill="hold">
                      <p:stCondLst>
                        <p:cond delay="indefinite"/>
                      </p:stCondLst>
                      <p:childTnLst>
                        <p:par>
                          <p:cTn id="158" fill="hold">
                            <p:stCondLst>
                              <p:cond delay="0"/>
                            </p:stCondLst>
                            <p:childTnLst>
                              <p:par>
                                <p:cTn id="159" presetID="42" presetClass="entr" presetSubtype="0" fill="hold" nodeType="clickEffect">
                                  <p:stCondLst>
                                    <p:cond delay="0"/>
                                  </p:stCondLst>
                                  <p:childTnLst>
                                    <p:set>
                                      <p:cBhvr>
                                        <p:cTn id="160" dur="1" fill="hold">
                                          <p:stCondLst>
                                            <p:cond delay="0"/>
                                          </p:stCondLst>
                                        </p:cTn>
                                        <p:tgtEl>
                                          <p:spTgt spid="78"/>
                                        </p:tgtEl>
                                        <p:attrNameLst>
                                          <p:attrName>style.visibility</p:attrName>
                                        </p:attrNameLst>
                                      </p:cBhvr>
                                      <p:to>
                                        <p:strVal val="visible"/>
                                      </p:to>
                                    </p:set>
                                    <p:animEffect transition="in" filter="fade">
                                      <p:cBhvr>
                                        <p:cTn id="161" dur="1000"/>
                                        <p:tgtEl>
                                          <p:spTgt spid="78"/>
                                        </p:tgtEl>
                                      </p:cBhvr>
                                    </p:animEffect>
                                    <p:anim calcmode="lin" valueType="num">
                                      <p:cBhvr>
                                        <p:cTn id="162" dur="1000" fill="hold"/>
                                        <p:tgtEl>
                                          <p:spTgt spid="78"/>
                                        </p:tgtEl>
                                        <p:attrNameLst>
                                          <p:attrName>ppt_x</p:attrName>
                                        </p:attrNameLst>
                                      </p:cBhvr>
                                      <p:tavLst>
                                        <p:tav tm="0">
                                          <p:val>
                                            <p:strVal val="#ppt_x"/>
                                          </p:val>
                                        </p:tav>
                                        <p:tav tm="100000">
                                          <p:val>
                                            <p:strVal val="#ppt_x"/>
                                          </p:val>
                                        </p:tav>
                                      </p:tavLst>
                                    </p:anim>
                                    <p:anim calcmode="lin" valueType="num">
                                      <p:cBhvr>
                                        <p:cTn id="163"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par>
                    <p:cTn id="164" fill="hold">
                      <p:stCondLst>
                        <p:cond delay="indefinite"/>
                      </p:stCondLst>
                      <p:childTnLst>
                        <p:par>
                          <p:cTn id="165" fill="hold">
                            <p:stCondLst>
                              <p:cond delay="0"/>
                            </p:stCondLst>
                            <p:childTnLst>
                              <p:par>
                                <p:cTn id="166" presetID="42" presetClass="entr" presetSubtype="0" fill="hold" grpId="0" nodeType="clickEffect">
                                  <p:stCondLst>
                                    <p:cond delay="0"/>
                                  </p:stCondLst>
                                  <p:childTnLst>
                                    <p:set>
                                      <p:cBhvr>
                                        <p:cTn id="167" dur="1" fill="hold">
                                          <p:stCondLst>
                                            <p:cond delay="0"/>
                                          </p:stCondLst>
                                        </p:cTn>
                                        <p:tgtEl>
                                          <p:spTgt spid="79"/>
                                        </p:tgtEl>
                                        <p:attrNameLst>
                                          <p:attrName>style.visibility</p:attrName>
                                        </p:attrNameLst>
                                      </p:cBhvr>
                                      <p:to>
                                        <p:strVal val="visible"/>
                                      </p:to>
                                    </p:set>
                                    <p:animEffect transition="in" filter="fade">
                                      <p:cBhvr>
                                        <p:cTn id="168" dur="1000"/>
                                        <p:tgtEl>
                                          <p:spTgt spid="79"/>
                                        </p:tgtEl>
                                      </p:cBhvr>
                                    </p:animEffect>
                                    <p:anim calcmode="lin" valueType="num">
                                      <p:cBhvr>
                                        <p:cTn id="169" dur="1000" fill="hold"/>
                                        <p:tgtEl>
                                          <p:spTgt spid="79"/>
                                        </p:tgtEl>
                                        <p:attrNameLst>
                                          <p:attrName>ppt_x</p:attrName>
                                        </p:attrNameLst>
                                      </p:cBhvr>
                                      <p:tavLst>
                                        <p:tav tm="0">
                                          <p:val>
                                            <p:strVal val="#ppt_x"/>
                                          </p:val>
                                        </p:tav>
                                        <p:tav tm="100000">
                                          <p:val>
                                            <p:strVal val="#ppt_x"/>
                                          </p:val>
                                        </p:tav>
                                      </p:tavLst>
                                    </p:anim>
                                    <p:anim calcmode="lin" valueType="num">
                                      <p:cBhvr>
                                        <p:cTn id="170"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7" grpId="0" animBg="1"/>
      <p:bldP spid="59" grpId="0" animBg="1"/>
      <p:bldP spid="61" grpId="0" animBg="1"/>
      <p:bldP spid="63" grpId="0" animBg="1"/>
      <p:bldP spid="66" grpId="0" animBg="1"/>
      <p:bldP spid="68" grpId="0" animBg="1"/>
      <p:bldP spid="70" grpId="0" animBg="1"/>
      <p:bldP spid="72" grpId="0" animBg="1"/>
      <p:bldP spid="75" grpId="0" animBg="1"/>
      <p:bldP spid="77" grpId="0" animBg="1"/>
      <p:bldP spid="7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FF00"/>
                </a:solidFill>
              </a:rPr>
              <a:t>Аппликация </a:t>
            </a:r>
            <a:endParaRPr lang="ru-RU" dirty="0"/>
          </a:p>
        </p:txBody>
      </p:sp>
      <p:sp>
        <p:nvSpPr>
          <p:cNvPr id="12" name="AutoShape 8" descr="http://etotdom.com/wp-content/uploads/2016/11/Foto-6-Neslozhnaja-kartinka-narisovannaja-palchikovym-metodom1.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AutoShape 10" descr="http://etotdom.com/wp-content/uploads/2016/11/Foto-6-Neslozhnaja-kartinka-narisovannaja-palchikovym-metodom1.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AutoShape 12" descr="http://etotdom.com/wp-content/uploads/2016/11/Foto-6-Neslozhnaja-kartinka-narisovannaja-palchikovym-metodom1.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Прямоугольник 2"/>
          <p:cNvSpPr/>
          <p:nvPr/>
        </p:nvSpPr>
        <p:spPr>
          <a:xfrm>
            <a:off x="3463395" y="1105631"/>
            <a:ext cx="2217210" cy="425501"/>
          </a:xfrm>
          <a:prstGeom prst="rect">
            <a:avLst/>
          </a:prstGeom>
        </p:spPr>
        <p:txBody>
          <a:bodyPr wrap="none">
            <a:spAutoFit/>
          </a:bodyPr>
          <a:lstStyle/>
          <a:p>
            <a:pPr algn="ctr">
              <a:lnSpc>
                <a:spcPct val="115000"/>
              </a:lnSpc>
              <a:spcAft>
                <a:spcPts val="0"/>
              </a:spcAft>
            </a:pPr>
            <a:r>
              <a:rPr lang="ru-RU" sz="2000" b="1" dirty="0">
                <a:latin typeface="+mj-lt"/>
                <a:ea typeface="Times New Roman" panose="02020603050405020304" pitchFamily="18" charset="0"/>
                <a:cs typeface="Times New Roman" panose="02020603050405020304" pitchFamily="18" charset="0"/>
              </a:rPr>
              <a:t>Виды аппликации</a:t>
            </a:r>
            <a:endParaRPr lang="ru-RU" sz="1600" dirty="0">
              <a:latin typeface="+mj-lt"/>
              <a:ea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768075374"/>
              </p:ext>
            </p:extLst>
          </p:nvPr>
        </p:nvGraphicFramePr>
        <p:xfrm>
          <a:off x="424733" y="1679242"/>
          <a:ext cx="8596187" cy="1920240"/>
        </p:xfrm>
        <a:graphic>
          <a:graphicData uri="http://schemas.openxmlformats.org/drawingml/2006/table">
            <a:tbl>
              <a:tblPr firstRow="1" firstCol="1" bandRow="1">
                <a:tableStyleId>{284E427A-3D55-4303-BF80-6455036E1DE7}</a:tableStyleId>
              </a:tblPr>
              <a:tblGrid>
                <a:gridCol w="3128211"/>
                <a:gridCol w="1800200"/>
                <a:gridCol w="1728192"/>
                <a:gridCol w="1939584"/>
              </a:tblGrid>
              <a:tr h="436664">
                <a:tc>
                  <a:txBody>
                    <a:bodyPr/>
                    <a:lstStyle/>
                    <a:p>
                      <a:pPr algn="ctr">
                        <a:lnSpc>
                          <a:spcPct val="100000"/>
                        </a:lnSpc>
                        <a:spcAft>
                          <a:spcPts val="0"/>
                        </a:spcAft>
                      </a:pPr>
                      <a:r>
                        <a:rPr lang="ru-RU" sz="1800" b="1" dirty="0">
                          <a:solidFill>
                            <a:srgbClr val="FFFF00"/>
                          </a:solidFill>
                          <a:effectLst/>
                        </a:rPr>
                        <a:t>По используемым материалам</a:t>
                      </a:r>
                      <a:endParaRPr lang="ru-RU" sz="1600" b="1" dirty="0">
                        <a:solidFill>
                          <a:srgbClr val="FFFF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0"/>
                        </a:spcAft>
                      </a:pPr>
                      <a:r>
                        <a:rPr lang="ru-RU" sz="1800" b="1" dirty="0">
                          <a:solidFill>
                            <a:srgbClr val="FFFF00"/>
                          </a:solidFill>
                          <a:effectLst/>
                        </a:rPr>
                        <a:t>По содержанию</a:t>
                      </a:r>
                      <a:endParaRPr lang="ru-RU" sz="1600" b="1" dirty="0">
                        <a:solidFill>
                          <a:srgbClr val="FFFF00"/>
                        </a:solidFill>
                        <a:effectLst/>
                      </a:endParaRPr>
                    </a:p>
                    <a:p>
                      <a:pPr algn="ctr">
                        <a:lnSpc>
                          <a:spcPct val="100000"/>
                        </a:lnSpc>
                        <a:spcAft>
                          <a:spcPts val="0"/>
                        </a:spcAft>
                      </a:pPr>
                      <a:r>
                        <a:rPr lang="ru-RU" sz="1800" b="1" dirty="0">
                          <a:solidFill>
                            <a:srgbClr val="FFFF00"/>
                          </a:solidFill>
                          <a:effectLst/>
                        </a:rPr>
                        <a:t> </a:t>
                      </a:r>
                      <a:endParaRPr lang="ru-RU" sz="1600" b="1" dirty="0">
                        <a:solidFill>
                          <a:srgbClr val="FFFF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0"/>
                        </a:spcAft>
                      </a:pPr>
                      <a:r>
                        <a:rPr lang="ru-RU" sz="1800" b="1" dirty="0">
                          <a:solidFill>
                            <a:srgbClr val="FFFF00"/>
                          </a:solidFill>
                          <a:effectLst/>
                        </a:rPr>
                        <a:t>По характеру</a:t>
                      </a:r>
                      <a:endParaRPr lang="ru-RU" sz="1600" b="1" dirty="0">
                        <a:solidFill>
                          <a:srgbClr val="FFFF00"/>
                        </a:solidFill>
                        <a:effectLst/>
                      </a:endParaRPr>
                    </a:p>
                    <a:p>
                      <a:pPr algn="ctr">
                        <a:lnSpc>
                          <a:spcPct val="100000"/>
                        </a:lnSpc>
                        <a:spcAft>
                          <a:spcPts val="0"/>
                        </a:spcAft>
                      </a:pPr>
                      <a:r>
                        <a:rPr lang="ru-RU" sz="1800" b="1" dirty="0">
                          <a:solidFill>
                            <a:srgbClr val="FFFF00"/>
                          </a:solidFill>
                          <a:effectLst/>
                        </a:rPr>
                        <a:t> </a:t>
                      </a:r>
                      <a:endParaRPr lang="ru-RU" sz="1600" b="1" dirty="0">
                        <a:solidFill>
                          <a:srgbClr val="FFFF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0000"/>
                        </a:lnSpc>
                        <a:spcAft>
                          <a:spcPts val="0"/>
                        </a:spcAft>
                      </a:pPr>
                      <a:r>
                        <a:rPr lang="ru-RU" sz="1800" b="1" dirty="0">
                          <a:solidFill>
                            <a:srgbClr val="FFFF00"/>
                          </a:solidFill>
                          <a:effectLst/>
                        </a:rPr>
                        <a:t>По форме</a:t>
                      </a:r>
                      <a:endParaRPr lang="ru-RU" sz="1600" b="1" dirty="0">
                        <a:solidFill>
                          <a:srgbClr val="FFFF00"/>
                        </a:solidFill>
                        <a:effectLst/>
                      </a:endParaRPr>
                    </a:p>
                    <a:p>
                      <a:pPr algn="ctr">
                        <a:lnSpc>
                          <a:spcPct val="100000"/>
                        </a:lnSpc>
                        <a:spcAft>
                          <a:spcPts val="0"/>
                        </a:spcAft>
                      </a:pPr>
                      <a:r>
                        <a:rPr lang="ru-RU" sz="1800" b="1" dirty="0">
                          <a:solidFill>
                            <a:srgbClr val="FFFF00"/>
                          </a:solidFill>
                          <a:effectLst/>
                        </a:rPr>
                        <a:t> </a:t>
                      </a:r>
                      <a:endParaRPr lang="ru-RU" sz="1600" b="1" dirty="0">
                        <a:solidFill>
                          <a:srgbClr val="FFFF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1219520">
                <a:tc>
                  <a:txBody>
                    <a:bodyPr/>
                    <a:lstStyle/>
                    <a:p>
                      <a:pPr marL="0" lvl="0" indent="0" algn="l">
                        <a:lnSpc>
                          <a:spcPct val="100000"/>
                        </a:lnSpc>
                        <a:spcAft>
                          <a:spcPts val="0"/>
                        </a:spcAft>
                        <a:buFontTx/>
                        <a:buNone/>
                      </a:pPr>
                      <a:r>
                        <a:rPr lang="ru-RU" sz="1800" b="1" dirty="0">
                          <a:effectLst/>
                        </a:rPr>
                        <a:t>аппликация из бумаги и картона;</a:t>
                      </a:r>
                      <a:endParaRPr lang="ru-RU" sz="1600" b="1" dirty="0">
                        <a:effectLst/>
                      </a:endParaRPr>
                    </a:p>
                    <a:p>
                      <a:pPr marL="0" lvl="0" indent="0" algn="l">
                        <a:lnSpc>
                          <a:spcPct val="100000"/>
                        </a:lnSpc>
                        <a:spcAft>
                          <a:spcPts val="0"/>
                        </a:spcAft>
                        <a:buFontTx/>
                        <a:buNone/>
                      </a:pPr>
                      <a:r>
                        <a:rPr lang="ru-RU" sz="1800" b="1" dirty="0">
                          <a:effectLst/>
                        </a:rPr>
                        <a:t>из природных материалов;</a:t>
                      </a:r>
                      <a:endParaRPr lang="ru-RU" sz="1600" b="1" dirty="0">
                        <a:effectLst/>
                      </a:endParaRPr>
                    </a:p>
                    <a:p>
                      <a:pPr marL="0" lvl="0" indent="0" algn="l">
                        <a:lnSpc>
                          <a:spcPct val="100000"/>
                        </a:lnSpc>
                        <a:spcAft>
                          <a:spcPts val="0"/>
                        </a:spcAft>
                        <a:buFontTx/>
                        <a:buNone/>
                      </a:pPr>
                      <a:r>
                        <a:rPr lang="ru-RU" sz="1800" b="1" dirty="0">
                          <a:effectLst/>
                        </a:rPr>
                        <a:t>из бросового материала;</a:t>
                      </a:r>
                      <a:endParaRPr lang="ru-RU" sz="1600" b="1" dirty="0">
                        <a:effectLst/>
                      </a:endParaRPr>
                    </a:p>
                    <a:p>
                      <a:pPr marL="0" lvl="0" indent="0" algn="l">
                        <a:lnSpc>
                          <a:spcPct val="100000"/>
                        </a:lnSpc>
                        <a:spcAft>
                          <a:spcPts val="0"/>
                        </a:spcAft>
                        <a:buFontTx/>
                        <a:buNone/>
                      </a:pPr>
                      <a:r>
                        <a:rPr lang="ru-RU" sz="1800" b="1" dirty="0">
                          <a:effectLst/>
                        </a:rPr>
                        <a:t>из ткани, сукна</a:t>
                      </a:r>
                      <a:r>
                        <a:rPr lang="ru-RU" sz="1800" b="1" dirty="0" smtClean="0">
                          <a:effectLst/>
                        </a:rPr>
                        <a:t>.</a:t>
                      </a:r>
                      <a:endParaRPr lang="ru-RU" sz="1600" b="1" dirty="0">
                        <a:effectLst/>
                      </a:endParaRPr>
                    </a:p>
                  </a:txBody>
                  <a:tcPr marL="68580" marR="68580" marT="0" marB="0"/>
                </a:tc>
                <a:tc>
                  <a:txBody>
                    <a:bodyPr/>
                    <a:lstStyle/>
                    <a:p>
                      <a:pPr marL="0" lvl="0" indent="0" algn="l">
                        <a:lnSpc>
                          <a:spcPct val="100000"/>
                        </a:lnSpc>
                        <a:spcAft>
                          <a:spcPts val="0"/>
                        </a:spcAft>
                        <a:buFontTx/>
                        <a:buNone/>
                      </a:pPr>
                      <a:r>
                        <a:rPr lang="ru-RU" sz="1800" b="1" dirty="0">
                          <a:effectLst/>
                        </a:rPr>
                        <a:t>реалистичная;</a:t>
                      </a:r>
                      <a:endParaRPr lang="ru-RU" sz="1600" b="1" dirty="0">
                        <a:effectLst/>
                      </a:endParaRPr>
                    </a:p>
                    <a:p>
                      <a:pPr marL="0" lvl="0" indent="0" algn="l">
                        <a:lnSpc>
                          <a:spcPct val="100000"/>
                        </a:lnSpc>
                        <a:spcAft>
                          <a:spcPts val="0"/>
                        </a:spcAft>
                        <a:buFontTx/>
                        <a:buNone/>
                      </a:pPr>
                      <a:r>
                        <a:rPr lang="ru-RU" sz="1800" b="1" dirty="0">
                          <a:effectLst/>
                        </a:rPr>
                        <a:t>стилизованная;</a:t>
                      </a:r>
                      <a:endParaRPr lang="ru-RU" sz="1600" b="1" dirty="0">
                        <a:effectLst/>
                      </a:endParaRPr>
                    </a:p>
                    <a:p>
                      <a:pPr marL="0" lvl="0" indent="0" algn="l">
                        <a:lnSpc>
                          <a:spcPct val="100000"/>
                        </a:lnSpc>
                        <a:spcAft>
                          <a:spcPts val="0"/>
                        </a:spcAft>
                        <a:buFontTx/>
                        <a:buNone/>
                      </a:pPr>
                      <a:r>
                        <a:rPr lang="ru-RU" sz="1800" b="1" dirty="0">
                          <a:effectLst/>
                        </a:rPr>
                        <a:t>абстрактная.</a:t>
                      </a:r>
                      <a:endParaRPr lang="ru-RU" sz="1600" b="1" dirty="0">
                        <a:effectLst/>
                      </a:endParaRPr>
                    </a:p>
                    <a:p>
                      <a:pPr marL="0" indent="0" algn="l">
                        <a:lnSpc>
                          <a:spcPct val="100000"/>
                        </a:lnSpc>
                        <a:spcAft>
                          <a:spcPts val="0"/>
                        </a:spcAft>
                        <a:buFontTx/>
                        <a:buNone/>
                      </a:pPr>
                      <a:r>
                        <a:rPr lang="ru-RU" sz="1800" b="1" dirty="0">
                          <a:effectLst/>
                        </a:rPr>
                        <a:t> </a:t>
                      </a:r>
                      <a:endParaRPr lang="ru-RU"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lvl="0" indent="0" algn="l">
                        <a:lnSpc>
                          <a:spcPct val="100000"/>
                        </a:lnSpc>
                        <a:spcAft>
                          <a:spcPts val="0"/>
                        </a:spcAft>
                        <a:buFontTx/>
                        <a:buNone/>
                      </a:pPr>
                      <a:r>
                        <a:rPr lang="ru-RU" sz="1800" b="1" dirty="0">
                          <a:effectLst/>
                        </a:rPr>
                        <a:t>предметная;</a:t>
                      </a:r>
                      <a:endParaRPr lang="ru-RU" sz="1600" b="1" dirty="0">
                        <a:effectLst/>
                      </a:endParaRPr>
                    </a:p>
                    <a:p>
                      <a:pPr marL="0" lvl="0" indent="0" algn="l">
                        <a:lnSpc>
                          <a:spcPct val="100000"/>
                        </a:lnSpc>
                        <a:spcAft>
                          <a:spcPts val="0"/>
                        </a:spcAft>
                        <a:buFontTx/>
                        <a:buNone/>
                      </a:pPr>
                      <a:r>
                        <a:rPr lang="ru-RU" sz="1800" b="1" dirty="0">
                          <a:effectLst/>
                        </a:rPr>
                        <a:t>сюжетная;</a:t>
                      </a:r>
                      <a:endParaRPr lang="ru-RU" sz="1600" b="1" dirty="0">
                        <a:effectLst/>
                      </a:endParaRPr>
                    </a:p>
                    <a:p>
                      <a:pPr marL="0" lvl="0" indent="0" algn="l">
                        <a:lnSpc>
                          <a:spcPct val="100000"/>
                        </a:lnSpc>
                        <a:spcAft>
                          <a:spcPts val="0"/>
                        </a:spcAft>
                        <a:buFontTx/>
                        <a:buNone/>
                      </a:pPr>
                      <a:r>
                        <a:rPr lang="ru-RU" sz="1800" b="1" dirty="0">
                          <a:effectLst/>
                        </a:rPr>
                        <a:t>декоративная.</a:t>
                      </a:r>
                      <a:endParaRPr lang="ru-RU" sz="1600" b="1" dirty="0">
                        <a:effectLst/>
                      </a:endParaRPr>
                    </a:p>
                    <a:p>
                      <a:pPr algn="l">
                        <a:lnSpc>
                          <a:spcPct val="100000"/>
                        </a:lnSpc>
                        <a:spcAft>
                          <a:spcPts val="0"/>
                        </a:spcAft>
                      </a:pPr>
                      <a:r>
                        <a:rPr lang="ru-RU" sz="1800" b="1" dirty="0">
                          <a:effectLst/>
                        </a:rPr>
                        <a:t> </a:t>
                      </a:r>
                      <a:endParaRPr lang="ru-RU"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lvl="0" indent="0" algn="l">
                        <a:lnSpc>
                          <a:spcPct val="100000"/>
                        </a:lnSpc>
                        <a:spcAft>
                          <a:spcPts val="0"/>
                        </a:spcAft>
                        <a:buFontTx/>
                        <a:buNone/>
                      </a:pPr>
                      <a:r>
                        <a:rPr lang="ru-RU" sz="1800" b="1" dirty="0" smtClean="0">
                          <a:effectLst/>
                        </a:rPr>
                        <a:t>плоскостная;</a:t>
                      </a:r>
                      <a:endParaRPr lang="ru-RU" sz="1600" b="1" dirty="0">
                        <a:effectLst/>
                      </a:endParaRPr>
                    </a:p>
                    <a:p>
                      <a:pPr marL="0" lvl="0" indent="0" algn="l">
                        <a:lnSpc>
                          <a:spcPct val="100000"/>
                        </a:lnSpc>
                        <a:spcAft>
                          <a:spcPts val="0"/>
                        </a:spcAft>
                        <a:buFontTx/>
                        <a:buNone/>
                      </a:pPr>
                      <a:r>
                        <a:rPr lang="ru-RU" sz="1800" b="1" dirty="0" err="1" smtClean="0">
                          <a:effectLst/>
                        </a:rPr>
                        <a:t>полуобъемная</a:t>
                      </a:r>
                      <a:r>
                        <a:rPr lang="ru-RU" sz="1800" b="1" baseline="0" dirty="0" smtClean="0">
                          <a:effectLst/>
                        </a:rPr>
                        <a:t> </a:t>
                      </a:r>
                      <a:r>
                        <a:rPr lang="ru-RU" sz="1800" b="1" dirty="0" smtClean="0">
                          <a:effectLst/>
                        </a:rPr>
                        <a:t>(рельефная).</a:t>
                      </a:r>
                      <a:endParaRPr lang="ru-RU"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sp>
        <p:nvSpPr>
          <p:cNvPr id="6" name="Прямоугольник 5"/>
          <p:cNvSpPr/>
          <p:nvPr/>
        </p:nvSpPr>
        <p:spPr>
          <a:xfrm>
            <a:off x="3270361" y="3724442"/>
            <a:ext cx="2603277" cy="400110"/>
          </a:xfrm>
          <a:prstGeom prst="rect">
            <a:avLst/>
          </a:prstGeom>
        </p:spPr>
        <p:txBody>
          <a:bodyPr wrap="none">
            <a:spAutoFit/>
          </a:bodyPr>
          <a:lstStyle/>
          <a:p>
            <a:r>
              <a:rPr lang="ru-RU" sz="2000" b="1" dirty="0"/>
              <a:t>Приемы </a:t>
            </a:r>
            <a:r>
              <a:rPr lang="ru-RU" sz="2000" b="1" dirty="0" smtClean="0"/>
              <a:t>аппликации</a:t>
            </a:r>
            <a:endParaRPr lang="ru-RU" sz="2000" dirty="0"/>
          </a:p>
        </p:txBody>
      </p:sp>
      <p:sp>
        <p:nvSpPr>
          <p:cNvPr id="11" name="Прямоугольник 10"/>
          <p:cNvSpPr/>
          <p:nvPr/>
        </p:nvSpPr>
        <p:spPr>
          <a:xfrm>
            <a:off x="899592" y="4249512"/>
            <a:ext cx="2114074" cy="1969770"/>
          </a:xfrm>
          <a:prstGeom prst="rect">
            <a:avLst/>
          </a:prstGeom>
        </p:spPr>
        <p:txBody>
          <a:bodyPr wrap="square">
            <a:spAutoFit/>
          </a:bodyPr>
          <a:lstStyle/>
          <a:p>
            <a:pPr marL="285750" indent="-285750" algn="just">
              <a:spcAft>
                <a:spcPts val="0"/>
              </a:spcAft>
              <a:buFont typeface="Wingdings" panose="05000000000000000000" pitchFamily="2" charset="2"/>
              <a:buChar char="Ø"/>
            </a:pPr>
            <a:r>
              <a:rPr lang="ru-RU" b="1" dirty="0">
                <a:latin typeface="+mn-lt"/>
                <a:ea typeface="Times New Roman" panose="02020603050405020304" pitchFamily="18" charset="0"/>
                <a:cs typeface="Times New Roman" panose="02020603050405020304" pitchFamily="18" charset="0"/>
              </a:rPr>
              <a:t>С</a:t>
            </a:r>
            <a:r>
              <a:rPr lang="ru-RU" b="1" dirty="0" smtClean="0">
                <a:latin typeface="+mn-lt"/>
                <a:ea typeface="Times New Roman" panose="02020603050405020304" pitchFamily="18" charset="0"/>
                <a:cs typeface="Times New Roman" panose="02020603050405020304" pitchFamily="18" charset="0"/>
              </a:rPr>
              <a:t>гибание;</a:t>
            </a:r>
            <a:endParaRPr lang="ru-RU" b="1" dirty="0">
              <a:latin typeface="+mn-lt"/>
              <a:ea typeface="Times New Roman" panose="02020603050405020304" pitchFamily="18" charset="0"/>
              <a:cs typeface="Times New Roman" panose="02020603050405020304" pitchFamily="18" charset="0"/>
            </a:endParaRPr>
          </a:p>
          <a:p>
            <a:pPr marL="285750" indent="-285750" algn="just">
              <a:spcAft>
                <a:spcPts val="0"/>
              </a:spcAft>
              <a:buFont typeface="Wingdings" panose="05000000000000000000" pitchFamily="2" charset="2"/>
              <a:buChar char="Ø"/>
            </a:pPr>
            <a:r>
              <a:rPr lang="ru-RU" b="1" dirty="0" err="1" smtClean="0">
                <a:latin typeface="+mn-lt"/>
                <a:ea typeface="Times New Roman" panose="02020603050405020304" pitchFamily="18" charset="0"/>
                <a:cs typeface="Times New Roman" panose="02020603050405020304" pitchFamily="18" charset="0"/>
              </a:rPr>
              <a:t>сминание</a:t>
            </a:r>
            <a:r>
              <a:rPr lang="ru-RU" b="1" dirty="0" smtClean="0">
                <a:latin typeface="+mn-lt"/>
                <a:ea typeface="Times New Roman" panose="02020603050405020304" pitchFamily="18" charset="0"/>
                <a:cs typeface="Times New Roman" panose="02020603050405020304" pitchFamily="18" charset="0"/>
              </a:rPr>
              <a:t>;</a:t>
            </a:r>
            <a:endParaRPr lang="ru-RU" b="1" dirty="0">
              <a:latin typeface="+mn-lt"/>
              <a:ea typeface="Times New Roman" panose="02020603050405020304" pitchFamily="18" charset="0"/>
              <a:cs typeface="Times New Roman" panose="02020603050405020304" pitchFamily="18" charset="0"/>
            </a:endParaRPr>
          </a:p>
          <a:p>
            <a:pPr marL="285750" indent="-285750" algn="just">
              <a:spcAft>
                <a:spcPts val="0"/>
              </a:spcAft>
              <a:buFont typeface="Wingdings" panose="05000000000000000000" pitchFamily="2" charset="2"/>
              <a:buChar char="Ø"/>
            </a:pPr>
            <a:r>
              <a:rPr lang="ru-RU" b="1" dirty="0" smtClean="0">
                <a:latin typeface="+mn-lt"/>
                <a:ea typeface="Times New Roman" panose="02020603050405020304" pitchFamily="18" charset="0"/>
                <a:cs typeface="Times New Roman" panose="02020603050405020304" pitchFamily="18" charset="0"/>
              </a:rPr>
              <a:t>сложение;</a:t>
            </a:r>
            <a:endParaRPr lang="ru-RU" b="1" dirty="0">
              <a:latin typeface="+mn-lt"/>
              <a:ea typeface="Times New Roman" panose="02020603050405020304" pitchFamily="18" charset="0"/>
              <a:cs typeface="Times New Roman" panose="02020603050405020304" pitchFamily="18" charset="0"/>
            </a:endParaRPr>
          </a:p>
          <a:p>
            <a:pPr marL="285750" indent="-285750" algn="just">
              <a:spcAft>
                <a:spcPts val="0"/>
              </a:spcAft>
              <a:buFont typeface="Wingdings" panose="05000000000000000000" pitchFamily="2" charset="2"/>
              <a:buChar char="Ø"/>
            </a:pPr>
            <a:r>
              <a:rPr lang="ru-RU" b="1" dirty="0" smtClean="0">
                <a:latin typeface="+mn-lt"/>
                <a:ea typeface="Times New Roman" panose="02020603050405020304" pitchFamily="18" charset="0"/>
                <a:cs typeface="Times New Roman" panose="02020603050405020304" pitchFamily="18" charset="0"/>
              </a:rPr>
              <a:t>выгибание;</a:t>
            </a:r>
            <a:endParaRPr lang="ru-RU" b="1" dirty="0">
              <a:latin typeface="+mn-lt"/>
              <a:ea typeface="Times New Roman" panose="02020603050405020304" pitchFamily="18" charset="0"/>
              <a:cs typeface="Times New Roman" panose="02020603050405020304" pitchFamily="18" charset="0"/>
            </a:endParaRPr>
          </a:p>
          <a:p>
            <a:pPr marL="285750" indent="-285750" algn="just">
              <a:spcAft>
                <a:spcPts val="0"/>
              </a:spcAft>
              <a:buFont typeface="Wingdings" panose="05000000000000000000" pitchFamily="2" charset="2"/>
              <a:buChar char="Ø"/>
            </a:pPr>
            <a:r>
              <a:rPr lang="ru-RU" b="1" dirty="0" err="1" smtClean="0">
                <a:latin typeface="+mn-lt"/>
                <a:ea typeface="Times New Roman" panose="02020603050405020304" pitchFamily="18" charset="0"/>
                <a:cs typeface="Times New Roman" panose="02020603050405020304" pitchFamily="18" charset="0"/>
              </a:rPr>
              <a:t>выщипывание</a:t>
            </a:r>
            <a:r>
              <a:rPr lang="ru-RU" b="1" dirty="0" smtClean="0">
                <a:latin typeface="+mn-lt"/>
                <a:ea typeface="Times New Roman" panose="02020603050405020304" pitchFamily="18" charset="0"/>
                <a:cs typeface="Times New Roman" panose="02020603050405020304" pitchFamily="18" charset="0"/>
              </a:rPr>
              <a:t>;</a:t>
            </a:r>
            <a:endParaRPr lang="ru-RU" b="1" dirty="0">
              <a:latin typeface="+mn-lt"/>
              <a:ea typeface="Times New Roman" panose="02020603050405020304" pitchFamily="18" charset="0"/>
              <a:cs typeface="Times New Roman" panose="02020603050405020304" pitchFamily="18" charset="0"/>
            </a:endParaRPr>
          </a:p>
          <a:p>
            <a:pPr marL="285750" indent="-285750" algn="just">
              <a:spcAft>
                <a:spcPts val="0"/>
              </a:spcAft>
              <a:buFont typeface="Wingdings" panose="05000000000000000000" pitchFamily="2" charset="2"/>
              <a:buChar char="Ø"/>
            </a:pPr>
            <a:r>
              <a:rPr lang="ru-RU" b="1" dirty="0" smtClean="0">
                <a:latin typeface="+mn-lt"/>
                <a:ea typeface="Times New Roman" panose="02020603050405020304" pitchFamily="18" charset="0"/>
                <a:cs typeface="Times New Roman" panose="02020603050405020304" pitchFamily="18" charset="0"/>
              </a:rPr>
              <a:t>обрывание;</a:t>
            </a:r>
            <a:endParaRPr lang="ru-RU" b="1" dirty="0">
              <a:latin typeface="+mn-lt"/>
              <a:ea typeface="Times New Roman" panose="02020603050405020304" pitchFamily="18" charset="0"/>
              <a:cs typeface="Times New Roman" panose="02020603050405020304" pitchFamily="18" charset="0"/>
            </a:endParaRPr>
          </a:p>
          <a:p>
            <a:pPr marL="285750" indent="-285750" algn="just">
              <a:spcAft>
                <a:spcPts val="0"/>
              </a:spcAft>
              <a:buFont typeface="Wingdings" panose="05000000000000000000" pitchFamily="2" charset="2"/>
              <a:buChar char="Ø"/>
            </a:pPr>
            <a:endParaRPr lang="ru-RU" sz="1400" b="1" dirty="0">
              <a:latin typeface="+mn-lt"/>
              <a:ea typeface="Times New Roman" panose="02020603050405020304" pitchFamily="18" charset="0"/>
              <a:cs typeface="Times New Roman" panose="02020603050405020304" pitchFamily="18" charset="0"/>
            </a:endParaRPr>
          </a:p>
        </p:txBody>
      </p:sp>
      <p:sp>
        <p:nvSpPr>
          <p:cNvPr id="8" name="Прямоугольник 7"/>
          <p:cNvSpPr/>
          <p:nvPr/>
        </p:nvSpPr>
        <p:spPr>
          <a:xfrm>
            <a:off x="3601876" y="4222564"/>
            <a:ext cx="2884415" cy="1754326"/>
          </a:xfrm>
          <a:prstGeom prst="rect">
            <a:avLst/>
          </a:prstGeom>
        </p:spPr>
        <p:txBody>
          <a:bodyPr wrap="square">
            <a:spAutoFit/>
          </a:bodyPr>
          <a:lstStyle/>
          <a:p>
            <a:pPr marL="285750" indent="-285750" algn="just">
              <a:spcAft>
                <a:spcPts val="0"/>
              </a:spcAft>
              <a:buFont typeface="Wingdings" panose="05000000000000000000" pitchFamily="2" charset="2"/>
              <a:buChar char="Ø"/>
            </a:pPr>
            <a:r>
              <a:rPr lang="ru-RU" b="1" dirty="0">
                <a:latin typeface="+mn-lt"/>
                <a:ea typeface="Times New Roman" panose="02020603050405020304" pitchFamily="18" charset="0"/>
                <a:cs typeface="Times New Roman" panose="02020603050405020304" pitchFamily="18" charset="0"/>
              </a:rPr>
              <a:t>накручивание;</a:t>
            </a:r>
          </a:p>
          <a:p>
            <a:pPr marL="285750" indent="-285750" algn="just">
              <a:spcAft>
                <a:spcPts val="0"/>
              </a:spcAft>
              <a:buFont typeface="Wingdings" panose="05000000000000000000" pitchFamily="2" charset="2"/>
              <a:buChar char="Ø"/>
            </a:pPr>
            <a:r>
              <a:rPr lang="ru-RU" b="1" dirty="0" smtClean="0">
                <a:ea typeface="Times New Roman" panose="02020603050405020304" pitchFamily="18" charset="0"/>
                <a:cs typeface="Times New Roman" panose="02020603050405020304" pitchFamily="18" charset="0"/>
              </a:rPr>
              <a:t>скручивание</a:t>
            </a:r>
            <a:r>
              <a:rPr lang="ru-RU" b="1" dirty="0">
                <a:ea typeface="Times New Roman" panose="02020603050405020304" pitchFamily="18" charset="0"/>
                <a:cs typeface="Times New Roman" panose="02020603050405020304" pitchFamily="18" charset="0"/>
              </a:rPr>
              <a:t>;</a:t>
            </a:r>
          </a:p>
          <a:p>
            <a:pPr marL="285750" indent="-285750" algn="just">
              <a:spcAft>
                <a:spcPts val="0"/>
              </a:spcAft>
              <a:buFont typeface="Wingdings" panose="05000000000000000000" pitchFamily="2" charset="2"/>
              <a:buChar char="Ø"/>
            </a:pPr>
            <a:r>
              <a:rPr lang="ru-RU" b="1" dirty="0">
                <a:ea typeface="Times New Roman" panose="02020603050405020304" pitchFamily="18" charset="0"/>
                <a:cs typeface="Times New Roman" panose="02020603050405020304" pitchFamily="18" charset="0"/>
              </a:rPr>
              <a:t>надрезание;</a:t>
            </a:r>
          </a:p>
          <a:p>
            <a:pPr marL="285750" indent="-285750" algn="just">
              <a:spcAft>
                <a:spcPts val="0"/>
              </a:spcAft>
              <a:buFont typeface="Wingdings" panose="05000000000000000000" pitchFamily="2" charset="2"/>
              <a:buChar char="Ø"/>
            </a:pPr>
            <a:r>
              <a:rPr lang="ru-RU" b="1" dirty="0">
                <a:ea typeface="Times New Roman" panose="02020603050405020304" pitchFamily="18" charset="0"/>
                <a:cs typeface="Times New Roman" panose="02020603050405020304" pitchFamily="18" charset="0"/>
              </a:rPr>
              <a:t>разрезание;</a:t>
            </a:r>
          </a:p>
          <a:p>
            <a:pPr marL="285750" indent="-285750" algn="just">
              <a:spcAft>
                <a:spcPts val="0"/>
              </a:spcAft>
              <a:buFont typeface="Wingdings" panose="05000000000000000000" pitchFamily="2" charset="2"/>
              <a:buChar char="Ø"/>
            </a:pPr>
            <a:r>
              <a:rPr lang="ru-RU" b="1" dirty="0" err="1">
                <a:ea typeface="Times New Roman" panose="02020603050405020304" pitchFamily="18" charset="0"/>
                <a:cs typeface="Times New Roman" panose="02020603050405020304" pitchFamily="18" charset="0"/>
              </a:rPr>
              <a:t>прорезание</a:t>
            </a:r>
            <a:r>
              <a:rPr lang="ru-RU" b="1" dirty="0">
                <a:ea typeface="Times New Roman" panose="02020603050405020304" pitchFamily="18" charset="0"/>
                <a:cs typeface="Times New Roman" panose="02020603050405020304" pitchFamily="18" charset="0"/>
              </a:rPr>
              <a:t>;</a:t>
            </a:r>
          </a:p>
          <a:p>
            <a:pPr marL="285750" indent="-285750" algn="just">
              <a:spcAft>
                <a:spcPts val="0"/>
              </a:spcAft>
              <a:buFont typeface="Wingdings" panose="05000000000000000000" pitchFamily="2" charset="2"/>
              <a:buChar char="Ø"/>
            </a:pPr>
            <a:r>
              <a:rPr lang="ru-RU" b="1" dirty="0">
                <a:ea typeface="Times New Roman" panose="02020603050405020304" pitchFamily="18" charset="0"/>
                <a:cs typeface="Times New Roman" panose="02020603050405020304" pitchFamily="18" charset="0"/>
              </a:rPr>
              <a:t>вырезывание;</a:t>
            </a:r>
            <a:endParaRPr lang="ru-RU" dirty="0"/>
          </a:p>
        </p:txBody>
      </p:sp>
      <p:sp>
        <p:nvSpPr>
          <p:cNvPr id="9" name="Прямоугольник 8"/>
          <p:cNvSpPr/>
          <p:nvPr/>
        </p:nvSpPr>
        <p:spPr>
          <a:xfrm>
            <a:off x="6660232" y="4222564"/>
            <a:ext cx="2232248" cy="1477328"/>
          </a:xfrm>
          <a:prstGeom prst="rect">
            <a:avLst/>
          </a:prstGeom>
        </p:spPr>
        <p:txBody>
          <a:bodyPr wrap="square">
            <a:spAutoFit/>
          </a:bodyPr>
          <a:lstStyle/>
          <a:p>
            <a:pPr marL="285750" indent="-285750" algn="just">
              <a:spcAft>
                <a:spcPts val="0"/>
              </a:spcAft>
              <a:buFont typeface="Wingdings" panose="05000000000000000000" pitchFamily="2" charset="2"/>
              <a:buChar char="Ø"/>
            </a:pPr>
            <a:r>
              <a:rPr lang="ru-RU" b="1" dirty="0">
                <a:ea typeface="Times New Roman" panose="02020603050405020304" pitchFamily="18" charset="0"/>
                <a:cs typeface="Times New Roman" panose="02020603050405020304" pitchFamily="18" charset="0"/>
              </a:rPr>
              <a:t>наклеивание;</a:t>
            </a:r>
          </a:p>
          <a:p>
            <a:pPr marL="285750" indent="-285750" algn="just">
              <a:spcAft>
                <a:spcPts val="0"/>
              </a:spcAft>
              <a:buFont typeface="Wingdings" panose="05000000000000000000" pitchFamily="2" charset="2"/>
              <a:buChar char="Ø"/>
            </a:pPr>
            <a:r>
              <a:rPr lang="ru-RU" b="1" dirty="0">
                <a:ea typeface="Times New Roman" panose="02020603050405020304" pitchFamily="18" charset="0"/>
                <a:cs typeface="Times New Roman" panose="02020603050405020304" pitchFamily="18" charset="0"/>
              </a:rPr>
              <a:t>приклеивание;</a:t>
            </a:r>
          </a:p>
          <a:p>
            <a:pPr marL="285750" indent="-285750" algn="just">
              <a:spcAft>
                <a:spcPts val="0"/>
              </a:spcAft>
              <a:buFont typeface="Wingdings" panose="05000000000000000000" pitchFamily="2" charset="2"/>
              <a:buChar char="Ø"/>
            </a:pPr>
            <a:r>
              <a:rPr lang="ru-RU" b="1" dirty="0">
                <a:ea typeface="Times New Roman" panose="02020603050405020304" pitchFamily="18" charset="0"/>
                <a:cs typeface="Times New Roman" panose="02020603050405020304" pitchFamily="18" charset="0"/>
              </a:rPr>
              <a:t>заклеивание;</a:t>
            </a:r>
          </a:p>
          <a:p>
            <a:pPr marL="285750" indent="-285750" algn="just">
              <a:spcAft>
                <a:spcPts val="0"/>
              </a:spcAft>
              <a:buFont typeface="Wingdings" panose="05000000000000000000" pitchFamily="2" charset="2"/>
              <a:buChar char="Ø"/>
            </a:pPr>
            <a:r>
              <a:rPr lang="ru-RU" b="1" dirty="0">
                <a:ea typeface="Times New Roman" panose="02020603050405020304" pitchFamily="18" charset="0"/>
                <a:cs typeface="Times New Roman" panose="02020603050405020304" pitchFamily="18" charset="0"/>
              </a:rPr>
              <a:t>присоединение;</a:t>
            </a:r>
          </a:p>
          <a:p>
            <a:pPr marL="285750" indent="-285750" algn="just">
              <a:spcAft>
                <a:spcPts val="0"/>
              </a:spcAft>
              <a:buFont typeface="Wingdings" panose="05000000000000000000" pitchFamily="2" charset="2"/>
              <a:buChar char="Ø"/>
            </a:pPr>
            <a:r>
              <a:rPr lang="ru-RU" b="1" dirty="0">
                <a:ea typeface="Times New Roman" panose="02020603050405020304" pitchFamily="18" charset="0"/>
                <a:cs typeface="Times New Roman" panose="02020603050405020304" pitchFamily="18" charset="0"/>
              </a:rPr>
              <a:t>пришивание.</a:t>
            </a:r>
          </a:p>
        </p:txBody>
      </p:sp>
    </p:spTree>
    <p:extLst>
      <p:ext uri="{BB962C8B-B14F-4D97-AF65-F5344CB8AC3E}">
        <p14:creationId xmlns:p14="http://schemas.microsoft.com/office/powerpoint/2010/main" val="20615032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FF00"/>
                </a:solidFill>
              </a:rPr>
              <a:t>Аппликация </a:t>
            </a:r>
            <a:endParaRPr lang="ru-RU" dirty="0"/>
          </a:p>
        </p:txBody>
      </p:sp>
      <p:sp>
        <p:nvSpPr>
          <p:cNvPr id="12" name="AutoShape 8" descr="http://etotdom.com/wp-content/uploads/2016/11/Foto-6-Neslozhnaja-kartinka-narisovannaja-palchikovym-metodom1.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AutoShape 10" descr="http://etotdom.com/wp-content/uploads/2016/11/Foto-6-Neslozhnaja-kartinka-narisovannaja-palchikovym-metodom1.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AutoShape 12" descr="http://etotdom.com/wp-content/uploads/2016/11/Foto-6-Neslozhnaja-kartinka-narisovannaja-palchikovym-metodom1.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Прямоугольник 4"/>
          <p:cNvSpPr/>
          <p:nvPr/>
        </p:nvSpPr>
        <p:spPr>
          <a:xfrm>
            <a:off x="2152171" y="1022350"/>
            <a:ext cx="4839658" cy="400110"/>
          </a:xfrm>
          <a:prstGeom prst="rect">
            <a:avLst/>
          </a:prstGeom>
          <a:ln>
            <a:noFill/>
          </a:ln>
        </p:spPr>
        <p:txBody>
          <a:bodyPr wrap="none">
            <a:spAutoFit/>
          </a:bodyPr>
          <a:lstStyle/>
          <a:p>
            <a:r>
              <a:rPr lang="ru-RU" sz="2000" b="1" dirty="0">
                <a:solidFill>
                  <a:schemeClr val="tx1">
                    <a:lumMod val="95000"/>
                    <a:lumOff val="5000"/>
                  </a:schemeClr>
                </a:solidFill>
                <a:hlinkClick r:id="rId2" action="ppaction://hlinkpres?slideindex=1&amp;slidetitle="/>
              </a:rPr>
              <a:t>Материалы, используемые в аппликации</a:t>
            </a:r>
            <a:endParaRPr lang="ru-RU" sz="2000" b="1" dirty="0">
              <a:solidFill>
                <a:schemeClr val="tx1">
                  <a:lumMod val="95000"/>
                  <a:lumOff val="5000"/>
                </a:schemeClr>
              </a:solidFill>
            </a:endParaRPr>
          </a:p>
        </p:txBody>
      </p:sp>
      <p:graphicFrame>
        <p:nvGraphicFramePr>
          <p:cNvPr id="6" name="Таблица 5"/>
          <p:cNvGraphicFramePr>
            <a:graphicFrameLocks noGrp="1"/>
          </p:cNvGraphicFramePr>
          <p:nvPr>
            <p:extLst>
              <p:ext uri="{D42A27DB-BD31-4B8C-83A1-F6EECF244321}">
                <p14:modId xmlns:p14="http://schemas.microsoft.com/office/powerpoint/2010/main" val="1132196742"/>
              </p:ext>
            </p:extLst>
          </p:nvPr>
        </p:nvGraphicFramePr>
        <p:xfrm>
          <a:off x="31750" y="1422460"/>
          <a:ext cx="9080500" cy="5376504"/>
        </p:xfrm>
        <a:graphic>
          <a:graphicData uri="http://schemas.openxmlformats.org/drawingml/2006/table">
            <a:tbl>
              <a:tblPr firstRow="1" firstCol="1" bandRow="1">
                <a:tableStyleId>{284E427A-3D55-4303-BF80-6455036E1DE7}</a:tableStyleId>
              </a:tblPr>
              <a:tblGrid>
                <a:gridCol w="2132236"/>
                <a:gridCol w="1337219"/>
                <a:gridCol w="1771124"/>
                <a:gridCol w="2364265"/>
                <a:gridCol w="1475656"/>
              </a:tblGrid>
              <a:tr h="499704">
                <a:tc>
                  <a:txBody>
                    <a:bodyPr/>
                    <a:lstStyle/>
                    <a:p>
                      <a:pPr algn="ctr">
                        <a:lnSpc>
                          <a:spcPct val="100000"/>
                        </a:lnSpc>
                        <a:spcAft>
                          <a:spcPts val="0"/>
                        </a:spcAft>
                      </a:pPr>
                      <a:r>
                        <a:rPr lang="ru-RU" sz="1600" dirty="0">
                          <a:solidFill>
                            <a:srgbClr val="FFFF00"/>
                          </a:solidFill>
                          <a:effectLst/>
                        </a:rPr>
                        <a:t>Бумага</a:t>
                      </a:r>
                      <a:endParaRPr lang="ru-RU" sz="1400" dirty="0">
                        <a:solidFill>
                          <a:srgbClr val="FFFF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6590" marR="46590" marT="0" marB="0" anchor="ctr"/>
                </a:tc>
                <a:tc>
                  <a:txBody>
                    <a:bodyPr/>
                    <a:lstStyle/>
                    <a:p>
                      <a:pPr algn="ctr">
                        <a:lnSpc>
                          <a:spcPct val="100000"/>
                        </a:lnSpc>
                        <a:spcAft>
                          <a:spcPts val="0"/>
                        </a:spcAft>
                      </a:pPr>
                      <a:r>
                        <a:rPr lang="ru-RU" sz="1600" dirty="0" smtClean="0">
                          <a:solidFill>
                            <a:srgbClr val="FFFF00"/>
                          </a:solidFill>
                          <a:effectLst/>
                        </a:rPr>
                        <a:t>Картон</a:t>
                      </a:r>
                      <a:r>
                        <a:rPr lang="ru-RU" sz="1600" dirty="0">
                          <a:solidFill>
                            <a:srgbClr val="FFFF00"/>
                          </a:solidFill>
                          <a:effectLst/>
                        </a:rPr>
                        <a:t> </a:t>
                      </a:r>
                      <a:endParaRPr lang="ru-RU" sz="1400" dirty="0">
                        <a:solidFill>
                          <a:srgbClr val="FFFF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6590" marR="46590" marT="0" marB="0" anchor="ctr"/>
                </a:tc>
                <a:tc>
                  <a:txBody>
                    <a:bodyPr/>
                    <a:lstStyle/>
                    <a:p>
                      <a:pPr algn="ctr">
                        <a:lnSpc>
                          <a:spcPct val="100000"/>
                        </a:lnSpc>
                        <a:spcAft>
                          <a:spcPts val="0"/>
                        </a:spcAft>
                      </a:pPr>
                      <a:r>
                        <a:rPr lang="ru-RU" sz="1600" dirty="0">
                          <a:solidFill>
                            <a:srgbClr val="FFFF00"/>
                          </a:solidFill>
                          <a:effectLst/>
                        </a:rPr>
                        <a:t>Природные материалы</a:t>
                      </a:r>
                      <a:endParaRPr lang="ru-RU" sz="1400" dirty="0">
                        <a:solidFill>
                          <a:srgbClr val="FFFF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6590" marR="46590" marT="0" marB="0" anchor="ctr"/>
                </a:tc>
                <a:tc>
                  <a:txBody>
                    <a:bodyPr/>
                    <a:lstStyle/>
                    <a:p>
                      <a:pPr algn="ctr">
                        <a:lnSpc>
                          <a:spcPct val="100000"/>
                        </a:lnSpc>
                        <a:spcAft>
                          <a:spcPts val="0"/>
                        </a:spcAft>
                      </a:pPr>
                      <a:r>
                        <a:rPr lang="ru-RU" sz="1600" dirty="0">
                          <a:solidFill>
                            <a:srgbClr val="FFFF00"/>
                          </a:solidFill>
                          <a:effectLst/>
                        </a:rPr>
                        <a:t>Бросовые материалы</a:t>
                      </a:r>
                      <a:endParaRPr lang="ru-RU" sz="1400" dirty="0">
                        <a:solidFill>
                          <a:srgbClr val="FFFF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6590" marR="46590" marT="0" marB="0" anchor="ctr"/>
                </a:tc>
                <a:tc>
                  <a:txBody>
                    <a:bodyPr/>
                    <a:lstStyle/>
                    <a:p>
                      <a:pPr algn="ctr">
                        <a:lnSpc>
                          <a:spcPct val="100000"/>
                        </a:lnSpc>
                        <a:spcAft>
                          <a:spcPts val="0"/>
                        </a:spcAft>
                      </a:pPr>
                      <a:r>
                        <a:rPr lang="ru-RU" sz="1600" dirty="0">
                          <a:solidFill>
                            <a:srgbClr val="FFFF00"/>
                          </a:solidFill>
                          <a:effectLst/>
                        </a:rPr>
                        <a:t>Ткани</a:t>
                      </a:r>
                      <a:endParaRPr lang="ru-RU" sz="1400" dirty="0">
                        <a:solidFill>
                          <a:srgbClr val="FFFF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6590" marR="46590" marT="0" marB="0" anchor="ctr"/>
                </a:tc>
              </a:tr>
              <a:tr h="4747196">
                <a:tc>
                  <a:txBody>
                    <a:bodyPr/>
                    <a:lstStyle/>
                    <a:p>
                      <a:pPr marL="0" lvl="0" indent="0" algn="l">
                        <a:lnSpc>
                          <a:spcPct val="100000"/>
                        </a:lnSpc>
                        <a:spcAft>
                          <a:spcPts val="0"/>
                        </a:spcAft>
                        <a:buFontTx/>
                        <a:buNone/>
                      </a:pPr>
                      <a:r>
                        <a:rPr lang="ru-RU" sz="1600" b="1" dirty="0" smtClean="0">
                          <a:effectLst/>
                        </a:rPr>
                        <a:t>Белая </a:t>
                      </a:r>
                      <a:r>
                        <a:rPr lang="ru-RU" sz="1600" b="1" dirty="0">
                          <a:effectLst/>
                        </a:rPr>
                        <a:t>и цветная (двусторонняя и односторонняя);</a:t>
                      </a:r>
                      <a:endParaRPr lang="ru-RU" sz="1400" b="1" dirty="0">
                        <a:effectLst/>
                      </a:endParaRPr>
                    </a:p>
                    <a:p>
                      <a:pPr marL="0" lvl="0" indent="0" algn="l">
                        <a:lnSpc>
                          <a:spcPct val="100000"/>
                        </a:lnSpc>
                        <a:spcAft>
                          <a:spcPts val="0"/>
                        </a:spcAft>
                        <a:buFontTx/>
                        <a:buNone/>
                      </a:pPr>
                      <a:r>
                        <a:rPr lang="ru-RU" sz="1600" b="1" dirty="0">
                          <a:effectLst/>
                        </a:rPr>
                        <a:t>писчая;</a:t>
                      </a:r>
                      <a:endParaRPr lang="ru-RU" sz="1400" b="1" dirty="0">
                        <a:effectLst/>
                      </a:endParaRPr>
                    </a:p>
                    <a:p>
                      <a:pPr marL="0" lvl="0" indent="0" algn="l">
                        <a:lnSpc>
                          <a:spcPct val="100000"/>
                        </a:lnSpc>
                        <a:spcAft>
                          <a:spcPts val="0"/>
                        </a:spcAft>
                        <a:buFontTx/>
                        <a:buNone/>
                      </a:pPr>
                      <a:r>
                        <a:rPr lang="ru-RU" sz="1600" b="1" dirty="0">
                          <a:effectLst/>
                        </a:rPr>
                        <a:t>чертежно-рисовальная;</a:t>
                      </a:r>
                      <a:endParaRPr lang="ru-RU" sz="1400" b="1" dirty="0">
                        <a:effectLst/>
                      </a:endParaRPr>
                    </a:p>
                    <a:p>
                      <a:pPr marL="0" lvl="0" indent="0" algn="l">
                        <a:lnSpc>
                          <a:spcPct val="100000"/>
                        </a:lnSpc>
                        <a:spcAft>
                          <a:spcPts val="0"/>
                        </a:spcAft>
                        <a:buFontTx/>
                        <a:buNone/>
                      </a:pPr>
                      <a:r>
                        <a:rPr lang="ru-RU" sz="1600" b="1" dirty="0">
                          <a:effectLst/>
                        </a:rPr>
                        <a:t>калька;</a:t>
                      </a:r>
                      <a:endParaRPr lang="ru-RU" sz="1400" b="1" dirty="0">
                        <a:effectLst/>
                      </a:endParaRPr>
                    </a:p>
                    <a:p>
                      <a:pPr marL="0" lvl="0" indent="0" algn="l">
                        <a:lnSpc>
                          <a:spcPct val="100000"/>
                        </a:lnSpc>
                        <a:spcAft>
                          <a:spcPts val="0"/>
                        </a:spcAft>
                        <a:buFontTx/>
                        <a:buNone/>
                      </a:pPr>
                      <a:r>
                        <a:rPr lang="ru-RU" sz="1600" b="1" dirty="0">
                          <a:effectLst/>
                        </a:rPr>
                        <a:t>глянцевая;</a:t>
                      </a:r>
                      <a:endParaRPr lang="ru-RU" sz="1400" b="1" dirty="0">
                        <a:effectLst/>
                      </a:endParaRPr>
                    </a:p>
                    <a:p>
                      <a:pPr marL="0" lvl="0" indent="0" algn="l">
                        <a:lnSpc>
                          <a:spcPct val="100000"/>
                        </a:lnSpc>
                        <a:spcAft>
                          <a:spcPts val="0"/>
                        </a:spcAft>
                        <a:buFontTx/>
                        <a:buNone/>
                      </a:pPr>
                      <a:r>
                        <a:rPr lang="ru-RU" sz="1600" b="1" dirty="0">
                          <a:effectLst/>
                        </a:rPr>
                        <a:t>гофрированная;</a:t>
                      </a:r>
                      <a:endParaRPr lang="ru-RU" sz="1400" b="1" dirty="0">
                        <a:effectLst/>
                      </a:endParaRPr>
                    </a:p>
                    <a:p>
                      <a:pPr marL="0" lvl="0" indent="0" algn="l">
                        <a:lnSpc>
                          <a:spcPct val="100000"/>
                        </a:lnSpc>
                        <a:spcAft>
                          <a:spcPts val="0"/>
                        </a:spcAft>
                        <a:buFontTx/>
                        <a:buNone/>
                      </a:pPr>
                      <a:r>
                        <a:rPr lang="ru-RU" sz="1600" b="1" dirty="0" err="1">
                          <a:effectLst/>
                        </a:rPr>
                        <a:t>самоклеющаяся</a:t>
                      </a:r>
                      <a:r>
                        <a:rPr lang="ru-RU" sz="1600" b="1" dirty="0">
                          <a:effectLst/>
                        </a:rPr>
                        <a:t>;</a:t>
                      </a:r>
                      <a:endParaRPr lang="ru-RU" sz="1400" b="1" dirty="0">
                        <a:effectLst/>
                      </a:endParaRPr>
                    </a:p>
                    <a:p>
                      <a:pPr marL="0" lvl="0" indent="0" algn="l">
                        <a:lnSpc>
                          <a:spcPct val="100000"/>
                        </a:lnSpc>
                        <a:spcAft>
                          <a:spcPts val="0"/>
                        </a:spcAft>
                        <a:buFontTx/>
                        <a:buNone/>
                      </a:pPr>
                      <a:r>
                        <a:rPr lang="ru-RU" sz="1600" b="1" dirty="0">
                          <a:effectLst/>
                        </a:rPr>
                        <a:t>тонированная;</a:t>
                      </a:r>
                      <a:endParaRPr lang="ru-RU" sz="1400" b="1" dirty="0">
                        <a:effectLst/>
                      </a:endParaRPr>
                    </a:p>
                    <a:p>
                      <a:pPr marL="0" lvl="0" indent="0" algn="l">
                        <a:lnSpc>
                          <a:spcPct val="100000"/>
                        </a:lnSpc>
                        <a:spcAft>
                          <a:spcPts val="0"/>
                        </a:spcAft>
                        <a:buFontTx/>
                        <a:buNone/>
                      </a:pPr>
                      <a:r>
                        <a:rPr lang="ru-RU" sz="1600" b="1" dirty="0">
                          <a:effectLst/>
                        </a:rPr>
                        <a:t>фольга, обертки от конфет и шоколадок;</a:t>
                      </a:r>
                      <a:endParaRPr lang="ru-RU" sz="1400" b="1" dirty="0">
                        <a:effectLst/>
                      </a:endParaRPr>
                    </a:p>
                    <a:p>
                      <a:pPr marL="0" lvl="0" indent="0" algn="l">
                        <a:lnSpc>
                          <a:spcPct val="100000"/>
                        </a:lnSpc>
                        <a:spcAft>
                          <a:spcPts val="0"/>
                        </a:spcAft>
                        <a:buFontTx/>
                        <a:buNone/>
                      </a:pPr>
                      <a:r>
                        <a:rPr lang="ru-RU" sz="1600" b="1" dirty="0">
                          <a:effectLst/>
                        </a:rPr>
                        <a:t>газетная;</a:t>
                      </a:r>
                      <a:endParaRPr lang="ru-RU" sz="1400" b="1" dirty="0">
                        <a:effectLst/>
                      </a:endParaRPr>
                    </a:p>
                    <a:p>
                      <a:pPr marL="0" lvl="0" indent="0" algn="l">
                        <a:lnSpc>
                          <a:spcPct val="100000"/>
                        </a:lnSpc>
                        <a:spcAft>
                          <a:spcPts val="0"/>
                        </a:spcAft>
                        <a:buFontTx/>
                        <a:buNone/>
                      </a:pPr>
                      <a:r>
                        <a:rPr lang="ru-RU" sz="1600" b="1" dirty="0">
                          <a:effectLst/>
                        </a:rPr>
                        <a:t>обойная;</a:t>
                      </a:r>
                      <a:endParaRPr lang="ru-RU" sz="1400" b="1" dirty="0">
                        <a:effectLst/>
                      </a:endParaRPr>
                    </a:p>
                    <a:p>
                      <a:pPr marL="0" lvl="0" indent="0" algn="l">
                        <a:lnSpc>
                          <a:spcPct val="100000"/>
                        </a:lnSpc>
                        <a:spcAft>
                          <a:spcPts val="0"/>
                        </a:spcAft>
                        <a:buFontTx/>
                        <a:buNone/>
                      </a:pPr>
                      <a:r>
                        <a:rPr lang="ru-RU" sz="1600" b="1" dirty="0" err="1">
                          <a:effectLst/>
                        </a:rPr>
                        <a:t>книго</a:t>
                      </a:r>
                      <a:r>
                        <a:rPr lang="ru-RU" sz="1600" b="1" dirty="0">
                          <a:effectLst/>
                        </a:rPr>
                        <a:t>-журнальная;</a:t>
                      </a:r>
                      <a:endParaRPr lang="ru-RU" sz="1400" b="1" dirty="0">
                        <a:effectLst/>
                      </a:endParaRPr>
                    </a:p>
                    <a:p>
                      <a:pPr marL="0" lvl="0" indent="0" algn="l">
                        <a:lnSpc>
                          <a:spcPct val="100000"/>
                        </a:lnSpc>
                        <a:spcAft>
                          <a:spcPts val="0"/>
                        </a:spcAft>
                        <a:buFontTx/>
                        <a:buNone/>
                      </a:pPr>
                      <a:r>
                        <a:rPr lang="ru-RU" sz="1600" b="1" dirty="0">
                          <a:effectLst/>
                        </a:rPr>
                        <a:t>салфетки;</a:t>
                      </a:r>
                      <a:endParaRPr lang="ru-RU" sz="1400" b="1" dirty="0">
                        <a:effectLst/>
                      </a:endParaRPr>
                    </a:p>
                    <a:p>
                      <a:pPr marL="0" lvl="0" indent="0" algn="l">
                        <a:lnSpc>
                          <a:spcPct val="100000"/>
                        </a:lnSpc>
                        <a:spcAft>
                          <a:spcPts val="0"/>
                        </a:spcAft>
                        <a:buFontTx/>
                        <a:buNone/>
                      </a:pPr>
                      <a:r>
                        <a:rPr lang="ru-RU" sz="1600" b="1" dirty="0" err="1">
                          <a:effectLst/>
                        </a:rPr>
                        <a:t>обложечно</a:t>
                      </a:r>
                      <a:r>
                        <a:rPr lang="ru-RU" sz="1600" b="1" dirty="0">
                          <a:effectLst/>
                        </a:rPr>
                        <a:t>-упаковочная, оберточная.</a:t>
                      </a:r>
                      <a:endParaRPr lang="ru-RU" sz="1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6590" marR="46590" marT="0" marB="0"/>
                </a:tc>
                <a:tc>
                  <a:txBody>
                    <a:bodyPr/>
                    <a:lstStyle/>
                    <a:p>
                      <a:pPr marL="0" lvl="0" indent="0" algn="l">
                        <a:lnSpc>
                          <a:spcPct val="100000"/>
                        </a:lnSpc>
                        <a:spcAft>
                          <a:spcPts val="0"/>
                        </a:spcAft>
                        <a:buFont typeface="Sylfaen" panose="010A0502050306030303" pitchFamily="18" charset="0"/>
                        <a:buNone/>
                      </a:pPr>
                      <a:r>
                        <a:rPr lang="ru-RU" sz="1600" b="1" dirty="0" smtClean="0">
                          <a:effectLst/>
                        </a:rPr>
                        <a:t>Белый </a:t>
                      </a:r>
                      <a:r>
                        <a:rPr lang="ru-RU" sz="1600" b="1" dirty="0">
                          <a:effectLst/>
                        </a:rPr>
                        <a:t>и цветной картон разной плотности;</a:t>
                      </a:r>
                      <a:endParaRPr lang="ru-RU" sz="1400" b="1" dirty="0">
                        <a:effectLst/>
                      </a:endParaRPr>
                    </a:p>
                    <a:p>
                      <a:pPr marL="0" lvl="0" indent="0" algn="l">
                        <a:lnSpc>
                          <a:spcPct val="100000"/>
                        </a:lnSpc>
                        <a:spcAft>
                          <a:spcPts val="0"/>
                        </a:spcAft>
                        <a:buFont typeface="Sylfaen" panose="010A0502050306030303" pitchFamily="18" charset="0"/>
                        <a:buNone/>
                      </a:pPr>
                      <a:r>
                        <a:rPr lang="ru-RU" sz="1600" b="1" dirty="0">
                          <a:effectLst/>
                        </a:rPr>
                        <a:t>гофрированный картон;</a:t>
                      </a:r>
                      <a:endParaRPr lang="ru-RU" sz="1400" b="1" dirty="0">
                        <a:effectLst/>
                      </a:endParaRPr>
                    </a:p>
                    <a:p>
                      <a:pPr marL="0" lvl="0" indent="0" algn="l">
                        <a:lnSpc>
                          <a:spcPct val="100000"/>
                        </a:lnSpc>
                        <a:spcAft>
                          <a:spcPts val="0"/>
                        </a:spcAft>
                        <a:buFont typeface="Sylfaen" panose="010A0502050306030303" pitchFamily="18" charset="0"/>
                        <a:buNone/>
                      </a:pPr>
                      <a:r>
                        <a:rPr lang="ru-RU" sz="1600" b="1" dirty="0">
                          <a:effectLst/>
                        </a:rPr>
                        <a:t>прессованный картон.</a:t>
                      </a:r>
                      <a:endParaRPr lang="ru-RU" sz="1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6590" marR="46590" marT="0" marB="0"/>
                </a:tc>
                <a:tc>
                  <a:txBody>
                    <a:bodyPr/>
                    <a:lstStyle/>
                    <a:p>
                      <a:pPr marL="0" lvl="0" indent="0" algn="l">
                        <a:lnSpc>
                          <a:spcPct val="100000"/>
                        </a:lnSpc>
                        <a:spcAft>
                          <a:spcPts val="0"/>
                        </a:spcAft>
                        <a:buFontTx/>
                        <a:buNone/>
                      </a:pPr>
                      <a:r>
                        <a:rPr lang="ru-RU" sz="1600" b="1" dirty="0" smtClean="0">
                          <a:effectLst/>
                        </a:rPr>
                        <a:t>Растительного </a:t>
                      </a:r>
                      <a:r>
                        <a:rPr lang="ru-RU" sz="1600" b="1" dirty="0">
                          <a:effectLst/>
                        </a:rPr>
                        <a:t>происхождения (листья, цветы, плоды, ветки, корни, кора и т.д.);</a:t>
                      </a:r>
                      <a:endParaRPr lang="ru-RU" sz="1400" b="1" dirty="0">
                        <a:effectLst/>
                      </a:endParaRPr>
                    </a:p>
                    <a:p>
                      <a:pPr marL="0" lvl="0" indent="0" algn="l">
                        <a:lnSpc>
                          <a:spcPct val="100000"/>
                        </a:lnSpc>
                        <a:spcAft>
                          <a:spcPts val="0"/>
                        </a:spcAft>
                        <a:buFontTx/>
                        <a:buNone/>
                      </a:pPr>
                      <a:r>
                        <a:rPr lang="ru-RU" sz="1600" b="1" dirty="0">
                          <a:effectLst/>
                        </a:rPr>
                        <a:t>животного происхождения (яичная скорлупа, кожа, мех, пух, перья);</a:t>
                      </a:r>
                      <a:endParaRPr lang="ru-RU" sz="1400" b="1" dirty="0">
                        <a:effectLst/>
                      </a:endParaRPr>
                    </a:p>
                    <a:p>
                      <a:pPr marL="0" lvl="0" indent="0" algn="l">
                        <a:lnSpc>
                          <a:spcPct val="100000"/>
                        </a:lnSpc>
                        <a:spcAft>
                          <a:spcPts val="0"/>
                        </a:spcAft>
                        <a:buFontTx/>
                        <a:buNone/>
                      </a:pPr>
                      <a:r>
                        <a:rPr lang="ru-RU" sz="1600" b="1" dirty="0">
                          <a:effectLst/>
                        </a:rPr>
                        <a:t>минерального происхождения (камни, песок, ракушки, глина и т.д.).</a:t>
                      </a:r>
                      <a:endParaRPr lang="ru-RU" sz="1400" b="1" dirty="0">
                        <a:effectLst/>
                      </a:endParaRPr>
                    </a:p>
                    <a:p>
                      <a:pPr marL="0" indent="0" algn="l">
                        <a:lnSpc>
                          <a:spcPct val="100000"/>
                        </a:lnSpc>
                        <a:spcAft>
                          <a:spcPts val="0"/>
                        </a:spcAft>
                        <a:buFontTx/>
                        <a:buNone/>
                      </a:pPr>
                      <a:r>
                        <a:rPr lang="ru-RU" sz="1600" b="1" dirty="0">
                          <a:effectLst/>
                        </a:rPr>
                        <a:t> </a:t>
                      </a:r>
                      <a:endParaRPr lang="ru-RU" sz="1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6590" marR="46590" marT="0" marB="0"/>
                </a:tc>
                <a:tc>
                  <a:txBody>
                    <a:bodyPr/>
                    <a:lstStyle/>
                    <a:p>
                      <a:pPr marL="0" lvl="0" indent="0" algn="l">
                        <a:lnSpc>
                          <a:spcPct val="100000"/>
                        </a:lnSpc>
                        <a:spcAft>
                          <a:spcPts val="0"/>
                        </a:spcAft>
                        <a:buFontTx/>
                        <a:buNone/>
                      </a:pPr>
                      <a:r>
                        <a:rPr lang="ru-RU" sz="1600" b="1" dirty="0" smtClean="0">
                          <a:effectLst/>
                        </a:rPr>
                        <a:t>Полимерные </a:t>
                      </a:r>
                      <a:r>
                        <a:rPr lang="ru-RU" sz="1600" b="1" dirty="0">
                          <a:effectLst/>
                        </a:rPr>
                        <a:t>(пластиковые бутылки, пластмассовые пуговицы, пробки, крышки, целлофановые пакеты и т.д.);</a:t>
                      </a:r>
                      <a:endParaRPr lang="ru-RU" sz="1400" b="1" dirty="0">
                        <a:effectLst/>
                      </a:endParaRPr>
                    </a:p>
                    <a:p>
                      <a:pPr marL="0" lvl="0" indent="0" algn="l">
                        <a:lnSpc>
                          <a:spcPct val="100000"/>
                        </a:lnSpc>
                        <a:spcAft>
                          <a:spcPts val="0"/>
                        </a:spcAft>
                        <a:buFontTx/>
                        <a:buNone/>
                      </a:pPr>
                      <a:r>
                        <a:rPr lang="ru-RU" sz="1600" b="1" dirty="0">
                          <a:effectLst/>
                        </a:rPr>
                        <a:t>деревянные (катушки от ниток, деревянные пуговицы, спички, коробки и т.д.);</a:t>
                      </a:r>
                      <a:endParaRPr lang="ru-RU" sz="1400" b="1" dirty="0">
                        <a:effectLst/>
                      </a:endParaRPr>
                    </a:p>
                    <a:p>
                      <a:pPr marL="0" lvl="0" indent="0" algn="l">
                        <a:lnSpc>
                          <a:spcPct val="100000"/>
                        </a:lnSpc>
                        <a:spcAft>
                          <a:spcPts val="0"/>
                        </a:spcAft>
                        <a:buFontTx/>
                        <a:buNone/>
                      </a:pPr>
                      <a:r>
                        <a:rPr lang="ru-RU" sz="1600" b="1" dirty="0">
                          <a:effectLst/>
                        </a:rPr>
                        <a:t>резиновые (воздушные шарики, сантехнические прокладки, резинки для волос, перчатки и т.д.);</a:t>
                      </a:r>
                      <a:endParaRPr lang="ru-RU" sz="1400" b="1" dirty="0">
                        <a:effectLst/>
                      </a:endParaRPr>
                    </a:p>
                    <a:p>
                      <a:pPr marL="0" lvl="0" indent="0" algn="l">
                        <a:lnSpc>
                          <a:spcPct val="100000"/>
                        </a:lnSpc>
                        <a:spcAft>
                          <a:spcPts val="0"/>
                        </a:spcAft>
                        <a:buFontTx/>
                        <a:buNone/>
                      </a:pPr>
                      <a:r>
                        <a:rPr lang="ru-RU" sz="1600" b="1" dirty="0">
                          <a:effectLst/>
                        </a:rPr>
                        <a:t>металлические (колечки для ковров, цепочки, скрепки и т.п.).</a:t>
                      </a:r>
                      <a:endParaRPr lang="ru-RU" sz="1400" b="1" dirty="0">
                        <a:effectLst/>
                        <a:latin typeface="Calibri" panose="020F0502020204030204" pitchFamily="34" charset="0"/>
                      </a:endParaRPr>
                    </a:p>
                  </a:txBody>
                  <a:tcPr marL="46590" marR="46590" marT="0" marB="0"/>
                </a:tc>
                <a:tc>
                  <a:txBody>
                    <a:bodyPr/>
                    <a:lstStyle/>
                    <a:p>
                      <a:pPr marL="0" lvl="0" indent="0" algn="l">
                        <a:lnSpc>
                          <a:spcPct val="100000"/>
                        </a:lnSpc>
                        <a:spcAft>
                          <a:spcPts val="0"/>
                        </a:spcAft>
                        <a:buFontTx/>
                        <a:buNone/>
                      </a:pPr>
                      <a:r>
                        <a:rPr lang="ru-RU" sz="1600" b="1" dirty="0" smtClean="0">
                          <a:effectLst/>
                        </a:rPr>
                        <a:t>Хлопковые</a:t>
                      </a:r>
                      <a:r>
                        <a:rPr lang="ru-RU" sz="1600" b="1" dirty="0">
                          <a:effectLst/>
                        </a:rPr>
                        <a:t>, вата, ватин;</a:t>
                      </a:r>
                      <a:endParaRPr lang="ru-RU" sz="1400" b="1" dirty="0">
                        <a:effectLst/>
                      </a:endParaRPr>
                    </a:p>
                    <a:p>
                      <a:pPr marL="0" lvl="0" indent="0" algn="l">
                        <a:lnSpc>
                          <a:spcPct val="100000"/>
                        </a:lnSpc>
                        <a:spcAft>
                          <a:spcPts val="0"/>
                        </a:spcAft>
                        <a:buFontTx/>
                        <a:buNone/>
                      </a:pPr>
                      <a:r>
                        <a:rPr lang="ru-RU" sz="1600" b="1" dirty="0">
                          <a:effectLst/>
                        </a:rPr>
                        <a:t>синтетические;</a:t>
                      </a:r>
                      <a:endParaRPr lang="ru-RU" sz="1400" b="1" dirty="0">
                        <a:effectLst/>
                      </a:endParaRPr>
                    </a:p>
                    <a:p>
                      <a:pPr marL="0" lvl="0" indent="0" algn="l">
                        <a:lnSpc>
                          <a:spcPct val="100000"/>
                        </a:lnSpc>
                        <a:spcAft>
                          <a:spcPts val="0"/>
                        </a:spcAft>
                        <a:buFontTx/>
                        <a:buNone/>
                      </a:pPr>
                      <a:r>
                        <a:rPr lang="ru-RU" sz="1600" b="1" dirty="0">
                          <a:effectLst/>
                        </a:rPr>
                        <a:t>шерстяные;</a:t>
                      </a:r>
                      <a:endParaRPr lang="ru-RU" sz="1400" b="1" dirty="0">
                        <a:effectLst/>
                      </a:endParaRPr>
                    </a:p>
                    <a:p>
                      <a:pPr marL="0" lvl="0" indent="0" algn="l">
                        <a:lnSpc>
                          <a:spcPct val="100000"/>
                        </a:lnSpc>
                        <a:spcAft>
                          <a:spcPts val="0"/>
                        </a:spcAft>
                        <a:buFontTx/>
                        <a:buNone/>
                      </a:pPr>
                      <a:r>
                        <a:rPr lang="ru-RU" sz="1600" b="1" dirty="0">
                          <a:effectLst/>
                        </a:rPr>
                        <a:t>шелковые;</a:t>
                      </a:r>
                      <a:endParaRPr lang="ru-RU" sz="1400" b="1" dirty="0">
                        <a:effectLst/>
                      </a:endParaRPr>
                    </a:p>
                    <a:p>
                      <a:pPr marL="0" lvl="0" indent="0" algn="l">
                        <a:lnSpc>
                          <a:spcPct val="100000"/>
                        </a:lnSpc>
                        <a:spcAft>
                          <a:spcPts val="0"/>
                        </a:spcAft>
                        <a:buFontTx/>
                        <a:buNone/>
                      </a:pPr>
                      <a:r>
                        <a:rPr lang="ru-RU" sz="1600" b="1" dirty="0">
                          <a:effectLst/>
                        </a:rPr>
                        <a:t>пряжа;</a:t>
                      </a:r>
                      <a:endParaRPr lang="ru-RU" sz="1400" b="1" dirty="0">
                        <a:effectLst/>
                      </a:endParaRPr>
                    </a:p>
                    <a:p>
                      <a:pPr marL="0" lvl="0" indent="0" algn="l">
                        <a:lnSpc>
                          <a:spcPct val="100000"/>
                        </a:lnSpc>
                        <a:spcAft>
                          <a:spcPts val="0"/>
                        </a:spcAft>
                        <a:buFontTx/>
                        <a:buNone/>
                      </a:pPr>
                      <a:r>
                        <a:rPr lang="ru-RU" sz="1600" b="1" dirty="0">
                          <a:effectLst/>
                        </a:rPr>
                        <a:t>сукно;</a:t>
                      </a:r>
                      <a:endParaRPr lang="ru-RU" sz="1400" b="1" dirty="0">
                        <a:effectLst/>
                      </a:endParaRPr>
                    </a:p>
                    <a:p>
                      <a:pPr marL="0" lvl="0" indent="0" algn="l">
                        <a:lnSpc>
                          <a:spcPct val="100000"/>
                        </a:lnSpc>
                        <a:spcAft>
                          <a:spcPts val="0"/>
                        </a:spcAft>
                        <a:buFontTx/>
                        <a:buNone/>
                      </a:pPr>
                      <a:r>
                        <a:rPr lang="ru-RU" sz="1600" b="1" dirty="0">
                          <a:effectLst/>
                        </a:rPr>
                        <a:t>войлок;</a:t>
                      </a:r>
                      <a:endParaRPr lang="ru-RU" sz="1400" b="1" dirty="0">
                        <a:effectLst/>
                      </a:endParaRPr>
                    </a:p>
                    <a:p>
                      <a:pPr marL="0" lvl="0" indent="0" algn="l">
                        <a:lnSpc>
                          <a:spcPct val="100000"/>
                        </a:lnSpc>
                        <a:spcAft>
                          <a:spcPts val="0"/>
                        </a:spcAft>
                        <a:buFontTx/>
                        <a:buNone/>
                      </a:pPr>
                      <a:r>
                        <a:rPr lang="ru-RU" sz="1600" b="1" dirty="0">
                          <a:effectLst/>
                        </a:rPr>
                        <a:t>нитки.</a:t>
                      </a:r>
                      <a:endParaRPr lang="ru-RU" sz="1400" b="1" dirty="0">
                        <a:effectLst/>
                      </a:endParaRPr>
                    </a:p>
                    <a:p>
                      <a:pPr algn="l">
                        <a:lnSpc>
                          <a:spcPct val="100000"/>
                        </a:lnSpc>
                        <a:spcAft>
                          <a:spcPts val="0"/>
                        </a:spcAft>
                        <a:buFontTx/>
                        <a:buNone/>
                      </a:pPr>
                      <a:r>
                        <a:rPr lang="ru-RU" sz="1600" b="1" dirty="0">
                          <a:effectLst/>
                        </a:rPr>
                        <a:t> </a:t>
                      </a:r>
                      <a:endParaRPr lang="ru-RU" sz="1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6590" marR="46590" marT="0" marB="0"/>
                </a:tc>
              </a:tr>
            </a:tbl>
          </a:graphicData>
        </a:graphic>
      </p:graphicFrame>
    </p:spTree>
    <p:extLst>
      <p:ext uri="{BB962C8B-B14F-4D97-AF65-F5344CB8AC3E}">
        <p14:creationId xmlns:p14="http://schemas.microsoft.com/office/powerpoint/2010/main" val="303985431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FF00"/>
                </a:solidFill>
              </a:rPr>
              <a:t>Конструирование </a:t>
            </a:r>
            <a:endParaRPr lang="ru-RU" dirty="0"/>
          </a:p>
        </p:txBody>
      </p:sp>
      <p:sp>
        <p:nvSpPr>
          <p:cNvPr id="12" name="AutoShape 8" descr="http://etotdom.com/wp-content/uploads/2016/11/Foto-6-Neslozhnaja-kartinka-narisovannaja-palchikovym-metodom1.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AutoShape 10" descr="http://etotdom.com/wp-content/uploads/2016/11/Foto-6-Neslozhnaja-kartinka-narisovannaja-palchikovym-metodom1.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AutoShape 12" descr="http://etotdom.com/wp-content/uploads/2016/11/Foto-6-Neslozhnaja-kartinka-narisovannaja-palchikovym-metodom1.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Прямоугольник 3"/>
          <p:cNvSpPr/>
          <p:nvPr/>
        </p:nvSpPr>
        <p:spPr>
          <a:xfrm>
            <a:off x="3156731" y="1054323"/>
            <a:ext cx="2806602" cy="400110"/>
          </a:xfrm>
          <a:prstGeom prst="rect">
            <a:avLst/>
          </a:prstGeom>
        </p:spPr>
        <p:txBody>
          <a:bodyPr wrap="none">
            <a:spAutoFit/>
          </a:bodyPr>
          <a:lstStyle/>
          <a:p>
            <a:r>
              <a:rPr lang="ru-RU" sz="2000" b="1" dirty="0">
                <a:latin typeface="+mj-lt"/>
              </a:rPr>
              <a:t>Виды конструирования</a:t>
            </a:r>
          </a:p>
        </p:txBody>
      </p:sp>
      <p:graphicFrame>
        <p:nvGraphicFramePr>
          <p:cNvPr id="5" name="Таблица 4"/>
          <p:cNvGraphicFramePr>
            <a:graphicFrameLocks noGrp="1"/>
          </p:cNvGraphicFramePr>
          <p:nvPr>
            <p:extLst>
              <p:ext uri="{D42A27DB-BD31-4B8C-83A1-F6EECF244321}">
                <p14:modId xmlns:p14="http://schemas.microsoft.com/office/powerpoint/2010/main" val="1721306255"/>
              </p:ext>
            </p:extLst>
          </p:nvPr>
        </p:nvGraphicFramePr>
        <p:xfrm>
          <a:off x="63500" y="1454939"/>
          <a:ext cx="9080500" cy="3346704"/>
        </p:xfrm>
        <a:graphic>
          <a:graphicData uri="http://schemas.openxmlformats.org/drawingml/2006/table">
            <a:tbl>
              <a:tblPr firstRow="1" firstCol="1" bandRow="1">
                <a:tableStyleId>{284E427A-3D55-4303-BF80-6455036E1DE7}</a:tableStyleId>
              </a:tblPr>
              <a:tblGrid>
                <a:gridCol w="3280530"/>
                <a:gridCol w="2018582"/>
                <a:gridCol w="2018582"/>
                <a:gridCol w="1762806"/>
              </a:tblGrid>
              <a:tr h="0">
                <a:tc>
                  <a:txBody>
                    <a:bodyPr/>
                    <a:lstStyle/>
                    <a:p>
                      <a:pPr algn="ctr">
                        <a:lnSpc>
                          <a:spcPct val="100000"/>
                        </a:lnSpc>
                        <a:spcAft>
                          <a:spcPts val="0"/>
                        </a:spcAft>
                      </a:pPr>
                      <a:r>
                        <a:rPr lang="ru-RU" sz="1800" b="1" dirty="0">
                          <a:solidFill>
                            <a:srgbClr val="FFFF00"/>
                          </a:solidFill>
                          <a:effectLst/>
                        </a:rPr>
                        <a:t>По </a:t>
                      </a:r>
                      <a:r>
                        <a:rPr lang="ru-RU" sz="1800" b="1" dirty="0" smtClean="0">
                          <a:solidFill>
                            <a:srgbClr val="FFFF00"/>
                          </a:solidFill>
                          <a:effectLst/>
                        </a:rPr>
                        <a:t>материалам</a:t>
                      </a:r>
                      <a:endParaRPr lang="ru-RU" sz="1600" b="1" dirty="0">
                        <a:solidFill>
                          <a:srgbClr val="FFFF00"/>
                        </a:solidFill>
                        <a:effectLst/>
                      </a:endParaRPr>
                    </a:p>
                  </a:txBody>
                  <a:tcPr marL="68580" marR="68580" marT="0" marB="0" anchor="ctr"/>
                </a:tc>
                <a:tc>
                  <a:txBody>
                    <a:bodyPr/>
                    <a:lstStyle/>
                    <a:p>
                      <a:pPr algn="ctr">
                        <a:lnSpc>
                          <a:spcPct val="100000"/>
                        </a:lnSpc>
                        <a:spcAft>
                          <a:spcPts val="0"/>
                        </a:spcAft>
                      </a:pPr>
                      <a:r>
                        <a:rPr lang="ru-RU" sz="1800" b="1" dirty="0">
                          <a:solidFill>
                            <a:srgbClr val="FFFF00"/>
                          </a:solidFill>
                          <a:effectLst/>
                        </a:rPr>
                        <a:t>По </a:t>
                      </a:r>
                      <a:r>
                        <a:rPr lang="ru-RU" sz="1800" b="1" dirty="0" smtClean="0">
                          <a:solidFill>
                            <a:srgbClr val="FFFF00"/>
                          </a:solidFill>
                          <a:effectLst/>
                        </a:rPr>
                        <a:t>содержанию</a:t>
                      </a:r>
                      <a:endParaRPr lang="ru-RU" sz="1600" b="1" dirty="0">
                        <a:solidFill>
                          <a:srgbClr val="FFFF00"/>
                        </a:solidFill>
                        <a:effectLst/>
                      </a:endParaRPr>
                    </a:p>
                  </a:txBody>
                  <a:tcPr marL="68580" marR="68580" marT="0" marB="0" anchor="ctr"/>
                </a:tc>
                <a:tc>
                  <a:txBody>
                    <a:bodyPr/>
                    <a:lstStyle/>
                    <a:p>
                      <a:pPr algn="ctr">
                        <a:lnSpc>
                          <a:spcPct val="100000"/>
                        </a:lnSpc>
                        <a:spcAft>
                          <a:spcPts val="0"/>
                        </a:spcAft>
                      </a:pPr>
                      <a:r>
                        <a:rPr lang="ru-RU" sz="1800" b="1" dirty="0">
                          <a:solidFill>
                            <a:srgbClr val="FFFF00"/>
                          </a:solidFill>
                          <a:effectLst/>
                        </a:rPr>
                        <a:t>По характеру деятельности детей</a:t>
                      </a:r>
                      <a:endParaRPr lang="ru-RU" sz="1600" b="1" dirty="0">
                        <a:solidFill>
                          <a:srgbClr val="FFFF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0000"/>
                        </a:lnSpc>
                        <a:spcAft>
                          <a:spcPts val="0"/>
                        </a:spcAft>
                      </a:pPr>
                      <a:r>
                        <a:rPr lang="ru-RU" sz="1800" b="1">
                          <a:solidFill>
                            <a:srgbClr val="FFFF00"/>
                          </a:solidFill>
                          <a:effectLst/>
                        </a:rPr>
                        <a:t>По </a:t>
                      </a:r>
                      <a:r>
                        <a:rPr lang="ru-RU" sz="1800" b="1" smtClean="0">
                          <a:solidFill>
                            <a:srgbClr val="FFFF00"/>
                          </a:solidFill>
                          <a:effectLst/>
                        </a:rPr>
                        <a:t>назначению</a:t>
                      </a:r>
                      <a:endParaRPr lang="ru-RU" sz="1600" b="1" dirty="0">
                        <a:solidFill>
                          <a:srgbClr val="FFFF00"/>
                        </a:solidFill>
                        <a:effectLst/>
                      </a:endParaRPr>
                    </a:p>
                  </a:txBody>
                  <a:tcPr marL="68580" marR="68580" marT="0" marB="0" anchor="ctr"/>
                </a:tc>
              </a:tr>
              <a:tr h="0">
                <a:tc>
                  <a:txBody>
                    <a:bodyPr/>
                    <a:lstStyle/>
                    <a:p>
                      <a:pPr marL="0" lvl="0" indent="0" algn="l">
                        <a:lnSpc>
                          <a:spcPct val="115000"/>
                        </a:lnSpc>
                        <a:spcAft>
                          <a:spcPts val="0"/>
                        </a:spcAft>
                        <a:buFontTx/>
                        <a:buNone/>
                      </a:pPr>
                      <a:r>
                        <a:rPr lang="ru-RU" sz="1800" b="1" dirty="0">
                          <a:effectLst/>
                        </a:rPr>
                        <a:t>из строительных наборов;</a:t>
                      </a:r>
                      <a:endParaRPr lang="ru-RU" sz="1600" b="1" dirty="0">
                        <a:effectLst/>
                      </a:endParaRPr>
                    </a:p>
                    <a:p>
                      <a:pPr marL="0" lvl="0" indent="0" algn="l">
                        <a:lnSpc>
                          <a:spcPct val="115000"/>
                        </a:lnSpc>
                        <a:spcAft>
                          <a:spcPts val="0"/>
                        </a:spcAft>
                        <a:buFontTx/>
                        <a:buNone/>
                      </a:pPr>
                      <a:r>
                        <a:rPr lang="ru-RU" sz="1800" b="1" dirty="0">
                          <a:effectLst/>
                        </a:rPr>
                        <a:t>из конструкторов;</a:t>
                      </a:r>
                      <a:endParaRPr lang="ru-RU" sz="1600" b="1" dirty="0">
                        <a:effectLst/>
                      </a:endParaRPr>
                    </a:p>
                    <a:p>
                      <a:pPr marL="0" lvl="0" indent="0" algn="l">
                        <a:lnSpc>
                          <a:spcPct val="115000"/>
                        </a:lnSpc>
                        <a:spcAft>
                          <a:spcPts val="0"/>
                        </a:spcAft>
                        <a:buFontTx/>
                        <a:buNone/>
                      </a:pPr>
                      <a:r>
                        <a:rPr lang="ru-RU" sz="1800" b="1" dirty="0">
                          <a:effectLst/>
                        </a:rPr>
                        <a:t>из природного материала;</a:t>
                      </a:r>
                      <a:endParaRPr lang="ru-RU" sz="1600" b="1" dirty="0">
                        <a:effectLst/>
                      </a:endParaRPr>
                    </a:p>
                    <a:p>
                      <a:pPr marL="0" lvl="0" indent="0" algn="l">
                        <a:lnSpc>
                          <a:spcPct val="115000"/>
                        </a:lnSpc>
                        <a:spcAft>
                          <a:spcPts val="0"/>
                        </a:spcAft>
                        <a:buFontTx/>
                        <a:buNone/>
                      </a:pPr>
                      <a:r>
                        <a:rPr lang="ru-RU" sz="1800" b="1" dirty="0">
                          <a:effectLst/>
                        </a:rPr>
                        <a:t>из бросового материала;</a:t>
                      </a:r>
                      <a:endParaRPr lang="ru-RU" sz="1600" b="1" dirty="0">
                        <a:effectLst/>
                      </a:endParaRPr>
                    </a:p>
                    <a:p>
                      <a:pPr marL="0" lvl="0" indent="0" algn="l">
                        <a:lnSpc>
                          <a:spcPct val="115000"/>
                        </a:lnSpc>
                        <a:spcAft>
                          <a:spcPts val="0"/>
                        </a:spcAft>
                        <a:buFontTx/>
                        <a:buNone/>
                      </a:pPr>
                      <a:r>
                        <a:rPr lang="ru-RU" sz="1800" b="1" dirty="0">
                          <a:effectLst/>
                        </a:rPr>
                        <a:t>из бумаги и картона (</a:t>
                      </a:r>
                      <a:r>
                        <a:rPr lang="ru-RU" sz="1800" b="1" dirty="0" err="1">
                          <a:effectLst/>
                        </a:rPr>
                        <a:t>бумагопластика</a:t>
                      </a:r>
                      <a:r>
                        <a:rPr lang="ru-RU" sz="1800" b="1" dirty="0">
                          <a:effectLst/>
                        </a:rPr>
                        <a:t>): оригами и объемное бумажно-картонное моделирование.</a:t>
                      </a:r>
                      <a:endParaRPr lang="ru-RU"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lvl="0" indent="0" algn="l">
                        <a:lnSpc>
                          <a:spcPct val="115000"/>
                        </a:lnSpc>
                        <a:spcAft>
                          <a:spcPts val="0"/>
                        </a:spcAft>
                        <a:buFontTx/>
                        <a:buNone/>
                      </a:pPr>
                      <a:r>
                        <a:rPr lang="ru-RU" sz="1800" b="1" dirty="0">
                          <a:effectLst/>
                        </a:rPr>
                        <a:t>реалистичное конструирование;</a:t>
                      </a:r>
                      <a:endParaRPr lang="ru-RU" sz="1600" b="1" dirty="0">
                        <a:effectLst/>
                      </a:endParaRPr>
                    </a:p>
                    <a:p>
                      <a:pPr marL="0" lvl="0" indent="0" algn="l">
                        <a:lnSpc>
                          <a:spcPct val="115000"/>
                        </a:lnSpc>
                        <a:spcAft>
                          <a:spcPts val="0"/>
                        </a:spcAft>
                        <a:buFontTx/>
                        <a:buNone/>
                      </a:pPr>
                      <a:r>
                        <a:rPr lang="ru-RU" sz="1800" b="1" dirty="0">
                          <a:effectLst/>
                        </a:rPr>
                        <a:t>стилизованное;</a:t>
                      </a:r>
                      <a:endParaRPr lang="ru-RU" sz="1600" b="1" dirty="0">
                        <a:effectLst/>
                      </a:endParaRPr>
                    </a:p>
                    <a:p>
                      <a:pPr marL="0" lvl="0" indent="0" algn="l">
                        <a:lnSpc>
                          <a:spcPct val="115000"/>
                        </a:lnSpc>
                        <a:spcAft>
                          <a:spcPts val="0"/>
                        </a:spcAft>
                        <a:buFontTx/>
                        <a:buNone/>
                      </a:pPr>
                      <a:r>
                        <a:rPr lang="ru-RU" sz="1800" b="1" dirty="0">
                          <a:effectLst/>
                        </a:rPr>
                        <a:t>абстрактное.</a:t>
                      </a:r>
                      <a:endParaRPr lang="ru-RU" sz="1600" b="1" dirty="0">
                        <a:effectLst/>
                      </a:endParaRPr>
                    </a:p>
                    <a:p>
                      <a:pPr algn="l">
                        <a:lnSpc>
                          <a:spcPct val="115000"/>
                        </a:lnSpc>
                        <a:spcAft>
                          <a:spcPts val="0"/>
                        </a:spcAft>
                      </a:pPr>
                      <a:r>
                        <a:rPr lang="ru-RU" sz="1800" b="1" dirty="0">
                          <a:effectLst/>
                        </a:rPr>
                        <a:t> </a:t>
                      </a:r>
                      <a:endParaRPr lang="ru-RU"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lvl="0" indent="0" algn="l">
                        <a:lnSpc>
                          <a:spcPct val="115000"/>
                        </a:lnSpc>
                        <a:spcAft>
                          <a:spcPts val="0"/>
                        </a:spcAft>
                        <a:buFontTx/>
                        <a:buNone/>
                      </a:pPr>
                      <a:r>
                        <a:rPr lang="ru-RU" sz="1800" b="1" dirty="0">
                          <a:effectLst/>
                        </a:rPr>
                        <a:t>индивидуальное;</a:t>
                      </a:r>
                      <a:endParaRPr lang="ru-RU" sz="1600" b="1" dirty="0">
                        <a:effectLst/>
                      </a:endParaRPr>
                    </a:p>
                    <a:p>
                      <a:pPr marL="0" lvl="0" indent="0" algn="l">
                        <a:lnSpc>
                          <a:spcPct val="115000"/>
                        </a:lnSpc>
                        <a:spcAft>
                          <a:spcPts val="0"/>
                        </a:spcAft>
                        <a:buFontTx/>
                        <a:buNone/>
                      </a:pPr>
                      <a:r>
                        <a:rPr lang="ru-RU" sz="1800" b="1" dirty="0">
                          <a:effectLst/>
                        </a:rPr>
                        <a:t>коллективное.</a:t>
                      </a:r>
                      <a:endParaRPr lang="ru-RU" sz="1600" b="1" dirty="0">
                        <a:effectLst/>
                      </a:endParaRPr>
                    </a:p>
                    <a:p>
                      <a:pPr algn="l">
                        <a:lnSpc>
                          <a:spcPct val="115000"/>
                        </a:lnSpc>
                        <a:spcAft>
                          <a:spcPts val="0"/>
                        </a:spcAft>
                      </a:pPr>
                      <a:r>
                        <a:rPr lang="ru-RU" sz="1800" b="1" dirty="0">
                          <a:effectLst/>
                        </a:rPr>
                        <a:t> </a:t>
                      </a:r>
                      <a:endParaRPr lang="ru-RU"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lvl="0" indent="0" algn="l">
                        <a:lnSpc>
                          <a:spcPct val="115000"/>
                        </a:lnSpc>
                        <a:spcAft>
                          <a:spcPts val="0"/>
                        </a:spcAft>
                        <a:buFontTx/>
                        <a:buNone/>
                      </a:pPr>
                      <a:r>
                        <a:rPr lang="ru-RU" sz="1800" b="1" dirty="0">
                          <a:effectLst/>
                        </a:rPr>
                        <a:t>имеющее практическое назначение;</a:t>
                      </a:r>
                      <a:endParaRPr lang="ru-RU" sz="1600" b="1" dirty="0">
                        <a:effectLst/>
                      </a:endParaRPr>
                    </a:p>
                    <a:p>
                      <a:pPr marL="0" lvl="0" indent="0" algn="l">
                        <a:lnSpc>
                          <a:spcPct val="115000"/>
                        </a:lnSpc>
                        <a:spcAft>
                          <a:spcPts val="0"/>
                        </a:spcAft>
                        <a:buFontTx/>
                        <a:buNone/>
                      </a:pPr>
                      <a:r>
                        <a:rPr lang="ru-RU" sz="1800" b="1" dirty="0">
                          <a:effectLst/>
                        </a:rPr>
                        <a:t>имеющее художественно-эстетическое назначение.</a:t>
                      </a:r>
                      <a:endParaRPr lang="ru-RU" sz="1600" b="1" dirty="0">
                        <a:effectLst/>
                      </a:endParaRPr>
                    </a:p>
                    <a:p>
                      <a:pPr algn="l">
                        <a:lnSpc>
                          <a:spcPct val="115000"/>
                        </a:lnSpc>
                        <a:spcAft>
                          <a:spcPts val="0"/>
                        </a:spcAft>
                      </a:pPr>
                      <a:r>
                        <a:rPr lang="ru-RU" sz="1800" b="1" dirty="0">
                          <a:effectLst/>
                        </a:rPr>
                        <a:t> </a:t>
                      </a:r>
                      <a:endParaRPr lang="ru-RU"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sp>
        <p:nvSpPr>
          <p:cNvPr id="6" name="Прямоугольник 5"/>
          <p:cNvSpPr/>
          <p:nvPr/>
        </p:nvSpPr>
        <p:spPr>
          <a:xfrm>
            <a:off x="457200" y="5040328"/>
            <a:ext cx="8507288" cy="1047979"/>
          </a:xfrm>
          <a:prstGeom prst="rect">
            <a:avLst/>
          </a:prstGeom>
        </p:spPr>
        <p:txBody>
          <a:bodyPr wrap="square">
            <a:spAutoFit/>
          </a:bodyPr>
          <a:lstStyle/>
          <a:p>
            <a:pPr algn="just">
              <a:lnSpc>
                <a:spcPct val="115000"/>
              </a:lnSpc>
              <a:spcAft>
                <a:spcPts val="0"/>
              </a:spcAft>
            </a:pPr>
            <a:r>
              <a:rPr lang="ru-RU" b="1" dirty="0">
                <a:latin typeface="+mn-lt"/>
                <a:ea typeface="Times New Roman" panose="02020603050405020304" pitchFamily="18" charset="0"/>
                <a:cs typeface="Times New Roman" panose="02020603050405020304" pitchFamily="18" charset="0"/>
              </a:rPr>
              <a:t>Материалы</a:t>
            </a:r>
            <a:r>
              <a:rPr lang="ru-RU" dirty="0">
                <a:latin typeface="+mn-lt"/>
                <a:ea typeface="Times New Roman" panose="02020603050405020304" pitchFamily="18" charset="0"/>
                <a:cs typeface="Times New Roman" panose="02020603050405020304" pitchFamily="18" charset="0"/>
              </a:rPr>
              <a:t> (бумага, природный, бросовый материалы) используются те же, что и для работы над аппликацией. </a:t>
            </a:r>
          </a:p>
          <a:p>
            <a:pPr algn="just">
              <a:lnSpc>
                <a:spcPct val="115000"/>
              </a:lnSpc>
              <a:spcAft>
                <a:spcPts val="0"/>
              </a:spcAft>
            </a:pPr>
            <a:r>
              <a:rPr lang="ru-RU" b="1" dirty="0" smtClean="0">
                <a:latin typeface="+mn-lt"/>
                <a:ea typeface="Times New Roman" panose="02020603050405020304" pitchFamily="18" charset="0"/>
                <a:cs typeface="Times New Roman" panose="02020603050405020304" pitchFamily="18" charset="0"/>
              </a:rPr>
              <a:t>Специфичные </a:t>
            </a:r>
            <a:r>
              <a:rPr lang="ru-RU" b="1" dirty="0">
                <a:latin typeface="+mn-lt"/>
                <a:ea typeface="Times New Roman" panose="02020603050405020304" pitchFamily="18" charset="0"/>
                <a:cs typeface="Times New Roman" panose="02020603050405020304" pitchFamily="18" charset="0"/>
              </a:rPr>
              <a:t>материалы </a:t>
            </a:r>
            <a:r>
              <a:rPr lang="ru-RU" dirty="0">
                <a:latin typeface="+mn-lt"/>
                <a:ea typeface="Times New Roman" panose="02020603050405020304" pitchFamily="18" charset="0"/>
                <a:cs typeface="Times New Roman" panose="02020603050405020304" pitchFamily="18" charset="0"/>
                <a:sym typeface="Symbol" panose="05050102010706020507" pitchFamily="18" charset="2"/>
              </a:rPr>
              <a:t></a:t>
            </a:r>
            <a:r>
              <a:rPr lang="ru-RU" dirty="0">
                <a:latin typeface="+mn-lt"/>
                <a:ea typeface="Times New Roman" panose="02020603050405020304" pitchFamily="18" charset="0"/>
                <a:cs typeface="Times New Roman" panose="02020603050405020304" pitchFamily="18" charset="0"/>
              </a:rPr>
              <a:t> строительные наборы и конструкторы.</a:t>
            </a:r>
            <a:endParaRPr lang="ru-RU" sz="1400" dirty="0">
              <a:latin typeface="+mn-l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086384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FF00"/>
                </a:solidFill>
              </a:rPr>
              <a:t>Конструирование </a:t>
            </a:r>
            <a:endParaRPr lang="ru-RU" dirty="0"/>
          </a:p>
        </p:txBody>
      </p:sp>
      <p:sp>
        <p:nvSpPr>
          <p:cNvPr id="12" name="AutoShape 8" descr="http://etotdom.com/wp-content/uploads/2016/11/Foto-6-Neslozhnaja-kartinka-narisovannaja-palchikovym-metodom1.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AutoShape 10" descr="http://etotdom.com/wp-content/uploads/2016/11/Foto-6-Neslozhnaja-kartinka-narisovannaja-palchikovym-metodom1.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AutoShape 12" descr="http://etotdom.com/wp-content/uploads/2016/11/Foto-6-Neslozhnaja-kartinka-narisovannaja-palchikovym-metodom1.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Прямоугольник 3"/>
          <p:cNvSpPr/>
          <p:nvPr/>
        </p:nvSpPr>
        <p:spPr>
          <a:xfrm>
            <a:off x="3010130" y="1166813"/>
            <a:ext cx="3123740" cy="400110"/>
          </a:xfrm>
          <a:prstGeom prst="rect">
            <a:avLst/>
          </a:prstGeom>
        </p:spPr>
        <p:txBody>
          <a:bodyPr wrap="none">
            <a:spAutoFit/>
          </a:bodyPr>
          <a:lstStyle/>
          <a:p>
            <a:r>
              <a:rPr lang="ru-RU" sz="2000" b="1" dirty="0">
                <a:hlinkClick r:id="rId2" action="ppaction://hlinkpres?slideindex=1&amp;slidetitle="/>
              </a:rPr>
              <a:t>Приемы </a:t>
            </a:r>
            <a:r>
              <a:rPr lang="ru-RU" sz="2000" b="1" dirty="0" smtClean="0">
                <a:hlinkClick r:id="rId2" action="ppaction://hlinkpres?slideindex=1&amp;slidetitle="/>
              </a:rPr>
              <a:t>конструирования</a:t>
            </a:r>
            <a:endParaRPr lang="ru-RU" sz="2000" b="1" dirty="0"/>
          </a:p>
        </p:txBody>
      </p:sp>
      <p:sp>
        <p:nvSpPr>
          <p:cNvPr id="6" name="Прямоугольник 5"/>
          <p:cNvSpPr/>
          <p:nvPr/>
        </p:nvSpPr>
        <p:spPr>
          <a:xfrm>
            <a:off x="1252588" y="1700808"/>
            <a:ext cx="7416824" cy="4524315"/>
          </a:xfrm>
          <a:prstGeom prst="rect">
            <a:avLst/>
          </a:prstGeom>
        </p:spPr>
        <p:txBody>
          <a:bodyPr wrap="square">
            <a:spAutoFit/>
          </a:bodyPr>
          <a:lstStyle/>
          <a:p>
            <a:pPr marL="285750" indent="-285750">
              <a:buFont typeface="Wingdings" panose="05000000000000000000" pitchFamily="2" charset="2"/>
              <a:buChar char="Ø"/>
            </a:pPr>
            <a:r>
              <a:rPr lang="ru-RU" b="1" dirty="0" smtClean="0"/>
              <a:t>закрепление </a:t>
            </a:r>
            <a:r>
              <a:rPr lang="ru-RU" b="1" dirty="0"/>
              <a:t>частей на основе (обучение с раннего возраста);</a:t>
            </a:r>
          </a:p>
          <a:p>
            <a:pPr marL="285750" indent="-285750">
              <a:buFont typeface="Wingdings" panose="05000000000000000000" pitchFamily="2" charset="2"/>
              <a:buChar char="Ø"/>
            </a:pPr>
            <a:r>
              <a:rPr lang="ru-RU" b="1" dirty="0" smtClean="0"/>
              <a:t>соединение </a:t>
            </a:r>
            <a:r>
              <a:rPr lang="ru-RU" b="1" dirty="0"/>
              <a:t>частей друг с другом (обучение с раннего возраста);</a:t>
            </a:r>
          </a:p>
          <a:p>
            <a:pPr marL="285750" indent="-285750">
              <a:buFont typeface="Wingdings" panose="05000000000000000000" pitchFamily="2" charset="2"/>
              <a:buChar char="Ø"/>
            </a:pPr>
            <a:r>
              <a:rPr lang="ru-RU" b="1" dirty="0" smtClean="0"/>
              <a:t>приклеивание </a:t>
            </a:r>
            <a:r>
              <a:rPr lang="ru-RU" b="1" dirty="0"/>
              <a:t>(обучение с раннего возраста);</a:t>
            </a:r>
          </a:p>
          <a:p>
            <a:pPr marL="285750" indent="-285750">
              <a:buFont typeface="Wingdings" panose="05000000000000000000" pitchFamily="2" charset="2"/>
              <a:buChar char="Ø"/>
            </a:pPr>
            <a:r>
              <a:rPr lang="ru-RU" b="1" dirty="0" smtClean="0"/>
              <a:t>заклеивание </a:t>
            </a:r>
            <a:r>
              <a:rPr lang="ru-RU" b="1" dirty="0"/>
              <a:t>(обучение с младшей группы);</a:t>
            </a:r>
          </a:p>
          <a:p>
            <a:pPr marL="285750" indent="-285750">
              <a:buFont typeface="Wingdings" panose="05000000000000000000" pitchFamily="2" charset="2"/>
              <a:buChar char="Ø"/>
            </a:pPr>
            <a:r>
              <a:rPr lang="ru-RU" b="1" dirty="0" smtClean="0"/>
              <a:t>склеивание </a:t>
            </a:r>
            <a:r>
              <a:rPr lang="ru-RU" b="1" dirty="0"/>
              <a:t>(обучение с младшей группы);</a:t>
            </a:r>
          </a:p>
          <a:p>
            <a:pPr marL="285750" indent="-285750">
              <a:buFont typeface="Wingdings" panose="05000000000000000000" pitchFamily="2" charset="2"/>
              <a:buChar char="Ø"/>
            </a:pPr>
            <a:r>
              <a:rPr lang="ru-RU" b="1" dirty="0" smtClean="0"/>
              <a:t>пришивание </a:t>
            </a:r>
            <a:r>
              <a:rPr lang="ru-RU" b="1" dirty="0"/>
              <a:t>(обучение со старших групп);</a:t>
            </a:r>
          </a:p>
          <a:p>
            <a:pPr marL="285750" indent="-285750">
              <a:buFont typeface="Wingdings" panose="05000000000000000000" pitchFamily="2" charset="2"/>
              <a:buChar char="Ø"/>
            </a:pPr>
            <a:r>
              <a:rPr lang="ru-RU" b="1" dirty="0" smtClean="0"/>
              <a:t>прокалывание </a:t>
            </a:r>
            <a:r>
              <a:rPr lang="ru-RU" b="1" dirty="0"/>
              <a:t>(обучение со старших групп);</a:t>
            </a:r>
          </a:p>
          <a:p>
            <a:pPr marL="285750" indent="-285750">
              <a:buFont typeface="Wingdings" panose="05000000000000000000" pitchFamily="2" charset="2"/>
              <a:buChar char="Ø"/>
            </a:pPr>
            <a:r>
              <a:rPr lang="ru-RU" b="1" dirty="0" smtClean="0"/>
              <a:t>закручивание </a:t>
            </a:r>
            <a:r>
              <a:rPr lang="ru-RU" b="1" dirty="0"/>
              <a:t>(обучение со старших групп);</a:t>
            </a:r>
          </a:p>
          <a:p>
            <a:pPr marL="285750" indent="-285750">
              <a:buFont typeface="Wingdings" panose="05000000000000000000" pitchFamily="2" charset="2"/>
              <a:buChar char="Ø"/>
            </a:pPr>
            <a:r>
              <a:rPr lang="ru-RU" b="1" dirty="0" smtClean="0"/>
              <a:t>зажимание </a:t>
            </a:r>
            <a:r>
              <a:rPr lang="ru-RU" b="1" dirty="0"/>
              <a:t>(обучение со средней группы);</a:t>
            </a:r>
          </a:p>
          <a:p>
            <a:pPr marL="285750" indent="-285750">
              <a:buFont typeface="Wingdings" panose="05000000000000000000" pitchFamily="2" charset="2"/>
              <a:buChar char="Ø"/>
            </a:pPr>
            <a:r>
              <a:rPr lang="ru-RU" b="1" dirty="0" err="1" smtClean="0"/>
              <a:t>сминание</a:t>
            </a:r>
            <a:r>
              <a:rPr lang="ru-RU" b="1" dirty="0" smtClean="0"/>
              <a:t> </a:t>
            </a:r>
            <a:r>
              <a:rPr lang="ru-RU" b="1" dirty="0"/>
              <a:t>(обучение с раннего возраста);</a:t>
            </a:r>
          </a:p>
          <a:p>
            <a:pPr marL="285750" indent="-285750">
              <a:buFont typeface="Wingdings" panose="05000000000000000000" pitchFamily="2" charset="2"/>
              <a:buChar char="Ø"/>
            </a:pPr>
            <a:r>
              <a:rPr lang="ru-RU" b="1" dirty="0" smtClean="0"/>
              <a:t>сгибание </a:t>
            </a:r>
            <a:r>
              <a:rPr lang="ru-RU" b="1" dirty="0"/>
              <a:t>(разгибание, выгибание) (обучение с раннего возраста);</a:t>
            </a:r>
          </a:p>
          <a:p>
            <a:pPr marL="285750" indent="-285750">
              <a:buFont typeface="Wingdings" panose="05000000000000000000" pitchFamily="2" charset="2"/>
              <a:buChar char="Ø"/>
            </a:pPr>
            <a:r>
              <a:rPr lang="ru-RU" b="1" dirty="0" smtClean="0"/>
              <a:t>сложение </a:t>
            </a:r>
            <a:r>
              <a:rPr lang="ru-RU" b="1" dirty="0"/>
              <a:t>(обучение с младшей группы);</a:t>
            </a:r>
          </a:p>
          <a:p>
            <a:pPr marL="285750" indent="-285750">
              <a:buFont typeface="Wingdings" panose="05000000000000000000" pitchFamily="2" charset="2"/>
              <a:buChar char="Ø"/>
            </a:pPr>
            <a:r>
              <a:rPr lang="ru-RU" b="1" dirty="0" smtClean="0"/>
              <a:t>разворачивание </a:t>
            </a:r>
            <a:r>
              <a:rPr lang="ru-RU" b="1" dirty="0"/>
              <a:t>(сворачивание);</a:t>
            </a:r>
          </a:p>
          <a:p>
            <a:pPr marL="285750" indent="-285750">
              <a:buFont typeface="Wingdings" panose="05000000000000000000" pitchFamily="2" charset="2"/>
              <a:buChar char="Ø"/>
            </a:pPr>
            <a:r>
              <a:rPr lang="ru-RU" b="1" dirty="0" smtClean="0"/>
              <a:t>скручивание </a:t>
            </a:r>
            <a:r>
              <a:rPr lang="ru-RU" b="1" dirty="0"/>
              <a:t>(раскручивание);</a:t>
            </a:r>
          </a:p>
          <a:p>
            <a:pPr marL="285750" indent="-285750">
              <a:buFont typeface="Wingdings" panose="05000000000000000000" pitchFamily="2" charset="2"/>
              <a:buChar char="Ø"/>
            </a:pPr>
            <a:r>
              <a:rPr lang="ru-RU" b="1" dirty="0" smtClean="0"/>
              <a:t>обматывание </a:t>
            </a:r>
            <a:r>
              <a:rPr lang="ru-RU" b="1" dirty="0"/>
              <a:t>(обучение со старших групп);</a:t>
            </a:r>
          </a:p>
          <a:p>
            <a:pPr marL="285750" indent="-285750">
              <a:buFont typeface="Wingdings" panose="05000000000000000000" pitchFamily="2" charset="2"/>
              <a:buChar char="Ø"/>
            </a:pPr>
            <a:r>
              <a:rPr lang="ru-RU" b="1" dirty="0" err="1" smtClean="0"/>
              <a:t>примазывание</a:t>
            </a:r>
            <a:r>
              <a:rPr lang="ru-RU" b="1" dirty="0" smtClean="0"/>
              <a:t> </a:t>
            </a:r>
            <a:r>
              <a:rPr lang="ru-RU" b="1" dirty="0"/>
              <a:t>(обучение с младшей группы).</a:t>
            </a:r>
          </a:p>
        </p:txBody>
      </p:sp>
    </p:spTree>
    <p:extLst>
      <p:ext uri="{BB962C8B-B14F-4D97-AF65-F5344CB8AC3E}">
        <p14:creationId xmlns:p14="http://schemas.microsoft.com/office/powerpoint/2010/main" val="123326118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35112" y="285064"/>
            <a:ext cx="8229600" cy="633412"/>
          </a:xfrm>
        </p:spPr>
        <p:txBody>
          <a:bodyPr/>
          <a:lstStyle/>
          <a:p>
            <a:r>
              <a:rPr lang="ru-RU" sz="4000" b="1" dirty="0" smtClean="0">
                <a:solidFill>
                  <a:srgbClr val="FFFF00"/>
                </a:solidFill>
              </a:rPr>
              <a:t>Пластическое творчество (лепка)</a:t>
            </a:r>
            <a:endParaRPr lang="ru-RU" sz="4000" dirty="0"/>
          </a:p>
        </p:txBody>
      </p:sp>
      <p:sp>
        <p:nvSpPr>
          <p:cNvPr id="12" name="AutoShape 8" descr="http://etotdom.com/wp-content/uploads/2016/11/Foto-6-Neslozhnaja-kartinka-narisovannaja-palchikovym-metodom1.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AutoShape 10" descr="http://etotdom.com/wp-content/uploads/2016/11/Foto-6-Neslozhnaja-kartinka-narisovannaja-palchikovym-metodom1.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AutoShape 12" descr="http://etotdom.com/wp-content/uploads/2016/11/Foto-6-Neslozhnaja-kartinka-narisovannaja-palchikovym-metodom1.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Прямоугольник 14"/>
          <p:cNvSpPr/>
          <p:nvPr/>
        </p:nvSpPr>
        <p:spPr>
          <a:xfrm>
            <a:off x="1057547" y="2199928"/>
            <a:ext cx="7128792" cy="3693319"/>
          </a:xfrm>
          <a:prstGeom prst="rect">
            <a:avLst/>
          </a:prstGeom>
        </p:spPr>
        <p:txBody>
          <a:bodyPr wrap="square">
            <a:spAutoFit/>
          </a:bodyPr>
          <a:lstStyle/>
          <a:p>
            <a:pPr marL="285750" indent="-285750">
              <a:buFont typeface="Wingdings" panose="05000000000000000000" pitchFamily="2" charset="2"/>
              <a:buChar char="Ø"/>
            </a:pPr>
            <a:r>
              <a:rPr lang="ru-RU" b="1" dirty="0">
                <a:latin typeface="+mn-lt"/>
                <a:ea typeface="Times New Roman" panose="02020603050405020304" pitchFamily="18" charset="0"/>
              </a:rPr>
              <a:t>Г</a:t>
            </a:r>
            <a:r>
              <a:rPr lang="ru-RU" b="1" dirty="0" smtClean="0">
                <a:latin typeface="+mn-lt"/>
                <a:ea typeface="Times New Roman" panose="02020603050405020304" pitchFamily="18" charset="0"/>
              </a:rPr>
              <a:t>лина</a:t>
            </a:r>
            <a:r>
              <a:rPr lang="ru-RU" b="1" dirty="0" smtClean="0"/>
              <a:t>, </a:t>
            </a:r>
          </a:p>
          <a:p>
            <a:pPr marL="285750" indent="-285750">
              <a:buFont typeface="Wingdings" panose="05000000000000000000" pitchFamily="2" charset="2"/>
              <a:buChar char="Ø"/>
            </a:pPr>
            <a:r>
              <a:rPr lang="ru-RU" b="1" dirty="0" smtClean="0"/>
              <a:t>пластилин, </a:t>
            </a:r>
          </a:p>
          <a:p>
            <a:pPr marL="285750" indent="-285750">
              <a:buFont typeface="Wingdings" panose="05000000000000000000" pitchFamily="2" charset="2"/>
              <a:buChar char="Ø"/>
            </a:pPr>
            <a:r>
              <a:rPr lang="ru-RU" b="1" dirty="0" smtClean="0"/>
              <a:t>пластика </a:t>
            </a:r>
            <a:r>
              <a:rPr lang="ru-RU" b="1" dirty="0"/>
              <a:t>(</a:t>
            </a:r>
            <a:r>
              <a:rPr lang="ru-RU" b="1" dirty="0" err="1" smtClean="0"/>
              <a:t>суралин</a:t>
            </a:r>
            <a:r>
              <a:rPr lang="ru-RU" b="1" dirty="0" smtClean="0"/>
              <a:t>), </a:t>
            </a:r>
          </a:p>
          <a:p>
            <a:pPr marL="285750" indent="-285750">
              <a:buFont typeface="Wingdings" panose="05000000000000000000" pitchFamily="2" charset="2"/>
              <a:buChar char="Ø"/>
            </a:pPr>
            <a:r>
              <a:rPr lang="ru-RU" b="1" dirty="0" err="1" smtClean="0"/>
              <a:t>мукосоль</a:t>
            </a:r>
            <a:r>
              <a:rPr lang="ru-RU" b="1" dirty="0" smtClean="0"/>
              <a:t> (соленое тесто), </a:t>
            </a:r>
          </a:p>
          <a:p>
            <a:pPr marL="285750" indent="-285750">
              <a:buFont typeface="Wingdings" panose="05000000000000000000" pitchFamily="2" charset="2"/>
              <a:buChar char="Ø"/>
            </a:pPr>
            <a:r>
              <a:rPr lang="ru-RU" b="1" dirty="0" smtClean="0"/>
              <a:t>бумажная масса, </a:t>
            </a:r>
          </a:p>
          <a:p>
            <a:pPr marL="285750" indent="-285750">
              <a:buFont typeface="Wingdings" panose="05000000000000000000" pitchFamily="2" charset="2"/>
              <a:buChar char="Ø"/>
            </a:pPr>
            <a:r>
              <a:rPr lang="ru-RU" b="1" dirty="0" smtClean="0"/>
              <a:t>снег </a:t>
            </a:r>
            <a:r>
              <a:rPr lang="ru-RU" b="1" dirty="0"/>
              <a:t>и </a:t>
            </a:r>
            <a:r>
              <a:rPr lang="ru-RU" b="1" dirty="0" smtClean="0"/>
              <a:t>песок, </a:t>
            </a:r>
          </a:p>
          <a:p>
            <a:pPr marL="285750" indent="-285750">
              <a:buFont typeface="Wingdings" panose="05000000000000000000" pitchFamily="2" charset="2"/>
              <a:buChar char="Ø"/>
            </a:pPr>
            <a:r>
              <a:rPr lang="ru-RU" b="1" dirty="0" smtClean="0"/>
              <a:t>репейник, </a:t>
            </a:r>
          </a:p>
          <a:p>
            <a:pPr marL="285750" indent="-285750">
              <a:buFont typeface="Wingdings" panose="05000000000000000000" pitchFamily="2" charset="2"/>
              <a:buChar char="Ø"/>
            </a:pPr>
            <a:r>
              <a:rPr lang="ru-RU" b="1" dirty="0" smtClean="0"/>
              <a:t>вспомогательные материалы</a:t>
            </a:r>
            <a:r>
              <a:rPr lang="ru-RU" dirty="0" smtClean="0"/>
              <a:t> (каркасы, мягкая </a:t>
            </a:r>
            <a:r>
              <a:rPr lang="ru-RU" dirty="0"/>
              <a:t>проволока, полая яичная скорлупа, бумажная масса, бумажные стаканчики, </a:t>
            </a:r>
            <a:r>
              <a:rPr lang="ru-RU" dirty="0" smtClean="0"/>
              <a:t>формочки из </a:t>
            </a:r>
            <a:r>
              <a:rPr lang="ru-RU" dirty="0"/>
              <a:t>яичной тары, целлулоидные формочки для </a:t>
            </a:r>
            <a:r>
              <a:rPr lang="ru-RU" dirty="0" smtClean="0"/>
              <a:t>конфет, бисер</a:t>
            </a:r>
            <a:r>
              <a:rPr lang="ru-RU" dirty="0"/>
              <a:t>, бусинки, камешки, ракушки, семена растений, кора, ветки, желуди, ореховая скорлупа, крупа, а также другие природные и неприродные </a:t>
            </a:r>
            <a:r>
              <a:rPr lang="ru-RU" dirty="0" smtClean="0"/>
              <a:t>материалы).</a:t>
            </a:r>
            <a:endParaRPr lang="ru-RU" dirty="0"/>
          </a:p>
        </p:txBody>
      </p:sp>
      <p:sp>
        <p:nvSpPr>
          <p:cNvPr id="16" name="Прямоугольник 15"/>
          <p:cNvSpPr/>
          <p:nvPr/>
        </p:nvSpPr>
        <p:spPr>
          <a:xfrm>
            <a:off x="2345995" y="4350475"/>
            <a:ext cx="184731" cy="369332"/>
          </a:xfrm>
          <a:prstGeom prst="rect">
            <a:avLst/>
          </a:prstGeom>
        </p:spPr>
        <p:txBody>
          <a:bodyPr wrap="none">
            <a:spAutoFit/>
          </a:bodyPr>
          <a:lstStyle/>
          <a:p>
            <a:endParaRPr lang="ru-RU" dirty="0"/>
          </a:p>
        </p:txBody>
      </p:sp>
      <p:sp>
        <p:nvSpPr>
          <p:cNvPr id="19" name="Прямоугольник 18"/>
          <p:cNvSpPr/>
          <p:nvPr/>
        </p:nvSpPr>
        <p:spPr>
          <a:xfrm>
            <a:off x="3071326" y="1356402"/>
            <a:ext cx="3101235" cy="400110"/>
          </a:xfrm>
          <a:prstGeom prst="rect">
            <a:avLst/>
          </a:prstGeom>
        </p:spPr>
        <p:txBody>
          <a:bodyPr wrap="none">
            <a:spAutoFit/>
          </a:bodyPr>
          <a:lstStyle/>
          <a:p>
            <a:pPr algn="ctr"/>
            <a:r>
              <a:rPr lang="ru-RU" sz="2000" b="1" dirty="0">
                <a:latin typeface="+mn-lt"/>
                <a:ea typeface="Times New Roman" panose="02020603050405020304" pitchFamily="18" charset="0"/>
                <a:cs typeface="Times New Roman" panose="02020603050405020304" pitchFamily="18" charset="0"/>
              </a:rPr>
              <a:t>Пластические </a:t>
            </a:r>
            <a:r>
              <a:rPr lang="ru-RU" sz="2000" b="1" dirty="0" smtClean="0">
                <a:latin typeface="+mn-lt"/>
                <a:ea typeface="Times New Roman" panose="02020603050405020304" pitchFamily="18" charset="0"/>
                <a:cs typeface="Times New Roman" panose="02020603050405020304" pitchFamily="18" charset="0"/>
              </a:rPr>
              <a:t>материалы</a:t>
            </a:r>
            <a:endParaRPr lang="ru-RU" b="1" dirty="0">
              <a:latin typeface="+mn-lt"/>
              <a:ea typeface="Times New Roman" panose="02020603050405020304" pitchFamily="18" charset="0"/>
              <a:cs typeface="Times New Roman" panose="02020603050405020304" pitchFamily="18" charset="0"/>
            </a:endParaRPr>
          </a:p>
        </p:txBody>
      </p:sp>
      <p:pic>
        <p:nvPicPr>
          <p:cNvPr id="4100" name="Picture 4" descr="http://dekormyhome.ru/wp-content/uploads/2018/07/30cc5b7b49c0e8829144602ea54b49b4.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541"/>
          <a:stretch/>
        </p:blipFill>
        <p:spPr bwMode="auto">
          <a:xfrm>
            <a:off x="1036935" y="1166813"/>
            <a:ext cx="7632849" cy="5647010"/>
          </a:xfrm>
          <a:prstGeom prst="rect">
            <a:avLst/>
          </a:prstGeom>
          <a:noFill/>
          <a:ln w="19050">
            <a:solidFill>
              <a:srgbClr val="990000"/>
            </a:solidFill>
          </a:ln>
          <a:extLst>
            <a:ext uri="{909E8E84-426E-40DD-AFC4-6F175D3DCCD1}">
              <a14:hiddenFill xmlns:a14="http://schemas.microsoft.com/office/drawing/2010/main">
                <a:solidFill>
                  <a:srgbClr val="FFFFFF"/>
                </a:solidFill>
              </a14:hiddenFill>
            </a:ext>
          </a:extLst>
        </p:spPr>
      </p:pic>
      <p:sp>
        <p:nvSpPr>
          <p:cNvPr id="20" name="Прямоугольник 19"/>
          <p:cNvSpPr/>
          <p:nvPr/>
        </p:nvSpPr>
        <p:spPr>
          <a:xfrm>
            <a:off x="4077997" y="1283261"/>
            <a:ext cx="2283784" cy="400110"/>
          </a:xfrm>
          <a:prstGeom prst="rect">
            <a:avLst/>
          </a:prstGeom>
          <a:solidFill>
            <a:srgbClr val="C00000"/>
          </a:solidFill>
        </p:spPr>
        <p:txBody>
          <a:bodyPr wrap="square">
            <a:spAutoFit/>
          </a:bodyPr>
          <a:lstStyle/>
          <a:p>
            <a:pPr algn="ctr"/>
            <a:r>
              <a:rPr lang="ru-RU" sz="2000" b="1" dirty="0">
                <a:solidFill>
                  <a:srgbClr val="FFFF00"/>
                </a:solidFill>
              </a:rPr>
              <a:t>О</a:t>
            </a:r>
            <a:r>
              <a:rPr lang="ru-RU" sz="2000" b="1" dirty="0" smtClean="0">
                <a:solidFill>
                  <a:srgbClr val="FFFF00"/>
                </a:solidFill>
              </a:rPr>
              <a:t>бъёмная лепка</a:t>
            </a:r>
            <a:endParaRPr lang="ru-RU" sz="2000" b="1" dirty="0">
              <a:solidFill>
                <a:srgbClr val="FFFF00"/>
              </a:solidFill>
            </a:endParaRPr>
          </a:p>
        </p:txBody>
      </p:sp>
      <p:pic>
        <p:nvPicPr>
          <p:cNvPr id="4102" name="Picture 6" descr="https://1igolka.com/wp-content/auploads/215776/plastilinovayakartina.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047646" y="1166813"/>
            <a:ext cx="7632849" cy="5647010"/>
          </a:xfrm>
          <a:prstGeom prst="rect">
            <a:avLst/>
          </a:prstGeom>
          <a:noFill/>
          <a:extLst>
            <a:ext uri="{909E8E84-426E-40DD-AFC4-6F175D3DCCD1}">
              <a14:hiddenFill xmlns:a14="http://schemas.microsoft.com/office/drawing/2010/main">
                <a:solidFill>
                  <a:srgbClr val="FFFFFF"/>
                </a:solidFill>
              </a14:hiddenFill>
            </a:ext>
          </a:extLst>
        </p:spPr>
      </p:pic>
      <p:sp>
        <p:nvSpPr>
          <p:cNvPr id="21" name="Прямоугольник 20"/>
          <p:cNvSpPr/>
          <p:nvPr/>
        </p:nvSpPr>
        <p:spPr>
          <a:xfrm>
            <a:off x="3903498" y="1258631"/>
            <a:ext cx="2111475" cy="400110"/>
          </a:xfrm>
          <a:prstGeom prst="rect">
            <a:avLst/>
          </a:prstGeom>
          <a:solidFill>
            <a:srgbClr val="C00000"/>
          </a:solidFill>
        </p:spPr>
        <p:txBody>
          <a:bodyPr wrap="none">
            <a:spAutoFit/>
          </a:bodyPr>
          <a:lstStyle/>
          <a:p>
            <a:r>
              <a:rPr lang="ru-RU" sz="2000" b="1" dirty="0">
                <a:solidFill>
                  <a:srgbClr val="FFFF00"/>
                </a:solidFill>
              </a:rPr>
              <a:t>Р</a:t>
            </a:r>
            <a:r>
              <a:rPr lang="ru-RU" sz="2000" b="1" dirty="0" smtClean="0">
                <a:solidFill>
                  <a:srgbClr val="FFFF00"/>
                </a:solidFill>
              </a:rPr>
              <a:t>ельефная лепка</a:t>
            </a:r>
            <a:endParaRPr lang="ru-RU" sz="2000" b="1" dirty="0">
              <a:solidFill>
                <a:srgbClr val="FFFF00"/>
              </a:solidFill>
            </a:endParaRPr>
          </a:p>
        </p:txBody>
      </p:sp>
      <p:pic>
        <p:nvPicPr>
          <p:cNvPr id="4104" name="Picture 8" descr="http://kristallik20.ru/media/k2/items/cache/16fd96deba85a06311383433f152ed24_XL.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075693" y="1179015"/>
            <a:ext cx="7636300" cy="5647010"/>
          </a:xfrm>
          <a:prstGeom prst="rect">
            <a:avLst/>
          </a:prstGeom>
          <a:noFill/>
          <a:ln w="28575">
            <a:solidFill>
              <a:srgbClr val="C00000"/>
            </a:solidFill>
          </a:ln>
          <a:extLst>
            <a:ext uri="{909E8E84-426E-40DD-AFC4-6F175D3DCCD1}">
              <a14:hiddenFill xmlns:a14="http://schemas.microsoft.com/office/drawing/2010/main">
                <a:solidFill>
                  <a:srgbClr val="FFFFFF"/>
                </a:solidFill>
              </a14:hiddenFill>
            </a:ext>
          </a:extLst>
        </p:spPr>
      </p:pic>
      <p:sp>
        <p:nvSpPr>
          <p:cNvPr id="22" name="Прямоугольник 21"/>
          <p:cNvSpPr/>
          <p:nvPr/>
        </p:nvSpPr>
        <p:spPr>
          <a:xfrm>
            <a:off x="4355976" y="1258631"/>
            <a:ext cx="2311851" cy="400110"/>
          </a:xfrm>
          <a:prstGeom prst="rect">
            <a:avLst/>
          </a:prstGeom>
          <a:solidFill>
            <a:srgbClr val="C00000"/>
          </a:solidFill>
        </p:spPr>
        <p:txBody>
          <a:bodyPr wrap="none">
            <a:spAutoFit/>
          </a:bodyPr>
          <a:lstStyle/>
          <a:p>
            <a:r>
              <a:rPr lang="ru-RU" sz="2000" b="1" dirty="0" err="1">
                <a:solidFill>
                  <a:srgbClr val="FFFF00"/>
                </a:solidFill>
              </a:rPr>
              <a:t>П</a:t>
            </a:r>
            <a:r>
              <a:rPr lang="ru-RU" sz="2000" b="1" dirty="0" err="1" smtClean="0">
                <a:solidFill>
                  <a:srgbClr val="FFFF00"/>
                </a:solidFill>
              </a:rPr>
              <a:t>ластилинография</a:t>
            </a:r>
            <a:endParaRPr lang="ru-RU" sz="2000" b="1" dirty="0">
              <a:solidFill>
                <a:srgbClr val="FFFF00"/>
              </a:solidFill>
            </a:endParaRPr>
          </a:p>
        </p:txBody>
      </p:sp>
      <p:pic>
        <p:nvPicPr>
          <p:cNvPr id="4112" name="Picture 16" descr="https://ds02.infourok.ru/uploads/ex/0cf7/000354ce-59fbdec5/img12.jp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1030511" y="1184383"/>
            <a:ext cx="7622454" cy="5609221"/>
          </a:xfrm>
          <a:prstGeom prst="rect">
            <a:avLst/>
          </a:prstGeom>
          <a:noFill/>
          <a:ln w="28575">
            <a:solidFill>
              <a:srgbClr val="990000"/>
            </a:solidFill>
          </a:ln>
          <a:extLst>
            <a:ext uri="{909E8E84-426E-40DD-AFC4-6F175D3DCCD1}">
              <a14:hiddenFill xmlns:a14="http://schemas.microsoft.com/office/drawing/2010/main">
                <a:solidFill>
                  <a:srgbClr val="FFFFFF"/>
                </a:solidFill>
              </a14:hiddenFill>
            </a:ext>
          </a:extLst>
        </p:spPr>
      </p:pic>
      <p:sp>
        <p:nvSpPr>
          <p:cNvPr id="24" name="Прямоугольник 23"/>
          <p:cNvSpPr/>
          <p:nvPr/>
        </p:nvSpPr>
        <p:spPr>
          <a:xfrm>
            <a:off x="2750514" y="1292046"/>
            <a:ext cx="1978427" cy="400110"/>
          </a:xfrm>
          <a:prstGeom prst="rect">
            <a:avLst/>
          </a:prstGeom>
          <a:solidFill>
            <a:srgbClr val="C00000"/>
          </a:solidFill>
        </p:spPr>
        <p:txBody>
          <a:bodyPr wrap="none">
            <a:spAutoFit/>
          </a:bodyPr>
          <a:lstStyle/>
          <a:p>
            <a:r>
              <a:rPr lang="ru-RU" sz="2000" b="1" dirty="0" err="1">
                <a:solidFill>
                  <a:srgbClr val="FFFF00"/>
                </a:solidFill>
              </a:rPr>
              <a:t>Б</a:t>
            </a:r>
            <a:r>
              <a:rPr lang="ru-RU" sz="2000" b="1" dirty="0" err="1" smtClean="0">
                <a:solidFill>
                  <a:srgbClr val="FFFF00"/>
                </a:solidFill>
              </a:rPr>
              <a:t>умагопластика</a:t>
            </a:r>
            <a:endParaRPr lang="ru-RU" sz="2000" b="1" dirty="0">
              <a:solidFill>
                <a:srgbClr val="FFFF00"/>
              </a:solidFill>
            </a:endParaRPr>
          </a:p>
        </p:txBody>
      </p:sp>
      <p:pic>
        <p:nvPicPr>
          <p:cNvPr id="4116" name="Picture 20" descr="http://900igr.net/up/datai/154824/0013-014-.jp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045588" y="1209289"/>
            <a:ext cx="7624400" cy="5609221"/>
          </a:xfrm>
          <a:prstGeom prst="rect">
            <a:avLst/>
          </a:prstGeom>
          <a:noFill/>
          <a:ln w="28575">
            <a:solidFill>
              <a:srgbClr val="990000"/>
            </a:solidFill>
          </a:ln>
          <a:extLst>
            <a:ext uri="{909E8E84-426E-40DD-AFC4-6F175D3DCCD1}">
              <a14:hiddenFill xmlns:a14="http://schemas.microsoft.com/office/drawing/2010/main">
                <a:solidFill>
                  <a:srgbClr val="FFFFFF"/>
                </a:solidFill>
              </a14:hiddenFill>
            </a:ext>
          </a:extLst>
        </p:spPr>
      </p:pic>
      <p:sp>
        <p:nvSpPr>
          <p:cNvPr id="25" name="Прямоугольник 24"/>
          <p:cNvSpPr/>
          <p:nvPr/>
        </p:nvSpPr>
        <p:spPr>
          <a:xfrm>
            <a:off x="3932623" y="1389462"/>
            <a:ext cx="1579278" cy="400110"/>
          </a:xfrm>
          <a:prstGeom prst="rect">
            <a:avLst/>
          </a:prstGeom>
          <a:solidFill>
            <a:srgbClr val="C00000"/>
          </a:solidFill>
        </p:spPr>
        <p:txBody>
          <a:bodyPr wrap="none">
            <a:spAutoFit/>
          </a:bodyPr>
          <a:lstStyle/>
          <a:p>
            <a:r>
              <a:rPr lang="ru-RU" sz="2000" b="1" dirty="0">
                <a:solidFill>
                  <a:srgbClr val="FFFF00"/>
                </a:solidFill>
              </a:rPr>
              <a:t>П</a:t>
            </a:r>
            <a:r>
              <a:rPr lang="ru-RU" sz="2000" b="1" dirty="0" smtClean="0">
                <a:solidFill>
                  <a:srgbClr val="FFFF00"/>
                </a:solidFill>
              </a:rPr>
              <a:t>апье-маше</a:t>
            </a:r>
            <a:endParaRPr lang="ru-RU" sz="2000" b="1" dirty="0">
              <a:solidFill>
                <a:srgbClr val="FFFF00"/>
              </a:solidFill>
            </a:endParaRPr>
          </a:p>
        </p:txBody>
      </p:sp>
    </p:spTree>
    <p:extLst>
      <p:ext uri="{BB962C8B-B14F-4D97-AF65-F5344CB8AC3E}">
        <p14:creationId xmlns:p14="http://schemas.microsoft.com/office/powerpoint/2010/main" val="53441677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fade">
                                      <p:cBhvr>
                                        <p:cTn id="7" dur="1000"/>
                                        <p:tgtEl>
                                          <p:spTgt spid="4100"/>
                                        </p:tgtEl>
                                      </p:cBhvr>
                                    </p:animEffect>
                                    <p:anim calcmode="lin" valueType="num">
                                      <p:cBhvr>
                                        <p:cTn id="8" dur="1000" fill="hold"/>
                                        <p:tgtEl>
                                          <p:spTgt spid="4100"/>
                                        </p:tgtEl>
                                        <p:attrNameLst>
                                          <p:attrName>ppt_x</p:attrName>
                                        </p:attrNameLst>
                                      </p:cBhvr>
                                      <p:tavLst>
                                        <p:tav tm="0">
                                          <p:val>
                                            <p:strVal val="#ppt_x"/>
                                          </p:val>
                                        </p:tav>
                                        <p:tav tm="100000">
                                          <p:val>
                                            <p:strVal val="#ppt_x"/>
                                          </p:val>
                                        </p:tav>
                                      </p:tavLst>
                                    </p:anim>
                                    <p:anim calcmode="lin" valueType="num">
                                      <p:cBhvr>
                                        <p:cTn id="9" dur="1000" fill="hold"/>
                                        <p:tgtEl>
                                          <p:spTgt spid="410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1000"/>
                                        <p:tgtEl>
                                          <p:spTgt spid="20"/>
                                        </p:tgtEl>
                                      </p:cBhvr>
                                    </p:animEffect>
                                    <p:anim calcmode="lin" valueType="num">
                                      <p:cBhvr>
                                        <p:cTn id="15" dur="1000" fill="hold"/>
                                        <p:tgtEl>
                                          <p:spTgt spid="20"/>
                                        </p:tgtEl>
                                        <p:attrNameLst>
                                          <p:attrName>ppt_x</p:attrName>
                                        </p:attrNameLst>
                                      </p:cBhvr>
                                      <p:tavLst>
                                        <p:tav tm="0">
                                          <p:val>
                                            <p:strVal val="#ppt_x"/>
                                          </p:val>
                                        </p:tav>
                                        <p:tav tm="100000">
                                          <p:val>
                                            <p:strVal val="#ppt_x"/>
                                          </p:val>
                                        </p:tav>
                                      </p:tavLst>
                                    </p:anim>
                                    <p:anim calcmode="lin" valueType="num">
                                      <p:cBhvr>
                                        <p:cTn id="1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102"/>
                                        </p:tgtEl>
                                        <p:attrNameLst>
                                          <p:attrName>style.visibility</p:attrName>
                                        </p:attrNameLst>
                                      </p:cBhvr>
                                      <p:to>
                                        <p:strVal val="visible"/>
                                      </p:to>
                                    </p:set>
                                    <p:animEffect transition="in" filter="fade">
                                      <p:cBhvr>
                                        <p:cTn id="21" dur="1000"/>
                                        <p:tgtEl>
                                          <p:spTgt spid="4102"/>
                                        </p:tgtEl>
                                      </p:cBhvr>
                                    </p:animEffect>
                                    <p:anim calcmode="lin" valueType="num">
                                      <p:cBhvr>
                                        <p:cTn id="22" dur="1000" fill="hold"/>
                                        <p:tgtEl>
                                          <p:spTgt spid="4102"/>
                                        </p:tgtEl>
                                        <p:attrNameLst>
                                          <p:attrName>ppt_x</p:attrName>
                                        </p:attrNameLst>
                                      </p:cBhvr>
                                      <p:tavLst>
                                        <p:tav tm="0">
                                          <p:val>
                                            <p:strVal val="#ppt_x"/>
                                          </p:val>
                                        </p:tav>
                                        <p:tav tm="100000">
                                          <p:val>
                                            <p:strVal val="#ppt_x"/>
                                          </p:val>
                                        </p:tav>
                                      </p:tavLst>
                                    </p:anim>
                                    <p:anim calcmode="lin" valueType="num">
                                      <p:cBhvr>
                                        <p:cTn id="23" dur="1000" fill="hold"/>
                                        <p:tgtEl>
                                          <p:spTgt spid="410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1000"/>
                                        <p:tgtEl>
                                          <p:spTgt spid="21"/>
                                        </p:tgtEl>
                                      </p:cBhvr>
                                    </p:animEffect>
                                    <p:anim calcmode="lin" valueType="num">
                                      <p:cBhvr>
                                        <p:cTn id="29" dur="1000" fill="hold"/>
                                        <p:tgtEl>
                                          <p:spTgt spid="21"/>
                                        </p:tgtEl>
                                        <p:attrNameLst>
                                          <p:attrName>ppt_x</p:attrName>
                                        </p:attrNameLst>
                                      </p:cBhvr>
                                      <p:tavLst>
                                        <p:tav tm="0">
                                          <p:val>
                                            <p:strVal val="#ppt_x"/>
                                          </p:val>
                                        </p:tav>
                                        <p:tav tm="100000">
                                          <p:val>
                                            <p:strVal val="#ppt_x"/>
                                          </p:val>
                                        </p:tav>
                                      </p:tavLst>
                                    </p:anim>
                                    <p:anim calcmode="lin" valueType="num">
                                      <p:cBhvr>
                                        <p:cTn id="30"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104"/>
                                        </p:tgtEl>
                                        <p:attrNameLst>
                                          <p:attrName>style.visibility</p:attrName>
                                        </p:attrNameLst>
                                      </p:cBhvr>
                                      <p:to>
                                        <p:strVal val="visible"/>
                                      </p:to>
                                    </p:set>
                                    <p:animEffect transition="in" filter="fade">
                                      <p:cBhvr>
                                        <p:cTn id="35" dur="1000"/>
                                        <p:tgtEl>
                                          <p:spTgt spid="4104"/>
                                        </p:tgtEl>
                                      </p:cBhvr>
                                    </p:animEffect>
                                    <p:anim calcmode="lin" valueType="num">
                                      <p:cBhvr>
                                        <p:cTn id="36" dur="1000" fill="hold"/>
                                        <p:tgtEl>
                                          <p:spTgt spid="4104"/>
                                        </p:tgtEl>
                                        <p:attrNameLst>
                                          <p:attrName>ppt_x</p:attrName>
                                        </p:attrNameLst>
                                      </p:cBhvr>
                                      <p:tavLst>
                                        <p:tav tm="0">
                                          <p:val>
                                            <p:strVal val="#ppt_x"/>
                                          </p:val>
                                        </p:tav>
                                        <p:tav tm="100000">
                                          <p:val>
                                            <p:strVal val="#ppt_x"/>
                                          </p:val>
                                        </p:tav>
                                      </p:tavLst>
                                    </p:anim>
                                    <p:anim calcmode="lin" valueType="num">
                                      <p:cBhvr>
                                        <p:cTn id="37" dur="1000" fill="hold"/>
                                        <p:tgtEl>
                                          <p:spTgt spid="4104"/>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1000"/>
                                        <p:tgtEl>
                                          <p:spTgt spid="22"/>
                                        </p:tgtEl>
                                      </p:cBhvr>
                                    </p:animEffect>
                                    <p:anim calcmode="lin" valueType="num">
                                      <p:cBhvr>
                                        <p:cTn id="43" dur="1000" fill="hold"/>
                                        <p:tgtEl>
                                          <p:spTgt spid="22"/>
                                        </p:tgtEl>
                                        <p:attrNameLst>
                                          <p:attrName>ppt_x</p:attrName>
                                        </p:attrNameLst>
                                      </p:cBhvr>
                                      <p:tavLst>
                                        <p:tav tm="0">
                                          <p:val>
                                            <p:strVal val="#ppt_x"/>
                                          </p:val>
                                        </p:tav>
                                        <p:tav tm="100000">
                                          <p:val>
                                            <p:strVal val="#ppt_x"/>
                                          </p:val>
                                        </p:tav>
                                      </p:tavLst>
                                    </p:anim>
                                    <p:anim calcmode="lin" valueType="num">
                                      <p:cBhvr>
                                        <p:cTn id="4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112"/>
                                        </p:tgtEl>
                                        <p:attrNameLst>
                                          <p:attrName>style.visibility</p:attrName>
                                        </p:attrNameLst>
                                      </p:cBhvr>
                                      <p:to>
                                        <p:strVal val="visible"/>
                                      </p:to>
                                    </p:set>
                                    <p:animEffect transition="in" filter="fade">
                                      <p:cBhvr>
                                        <p:cTn id="49" dur="1000"/>
                                        <p:tgtEl>
                                          <p:spTgt spid="4112"/>
                                        </p:tgtEl>
                                      </p:cBhvr>
                                    </p:animEffect>
                                    <p:anim calcmode="lin" valueType="num">
                                      <p:cBhvr>
                                        <p:cTn id="50" dur="1000" fill="hold"/>
                                        <p:tgtEl>
                                          <p:spTgt spid="4112"/>
                                        </p:tgtEl>
                                        <p:attrNameLst>
                                          <p:attrName>ppt_x</p:attrName>
                                        </p:attrNameLst>
                                      </p:cBhvr>
                                      <p:tavLst>
                                        <p:tav tm="0">
                                          <p:val>
                                            <p:strVal val="#ppt_x"/>
                                          </p:val>
                                        </p:tav>
                                        <p:tav tm="100000">
                                          <p:val>
                                            <p:strVal val="#ppt_x"/>
                                          </p:val>
                                        </p:tav>
                                      </p:tavLst>
                                    </p:anim>
                                    <p:anim calcmode="lin" valueType="num">
                                      <p:cBhvr>
                                        <p:cTn id="51" dur="1000" fill="hold"/>
                                        <p:tgtEl>
                                          <p:spTgt spid="4112"/>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1000"/>
                                        <p:tgtEl>
                                          <p:spTgt spid="24"/>
                                        </p:tgtEl>
                                      </p:cBhvr>
                                    </p:animEffect>
                                    <p:anim calcmode="lin" valueType="num">
                                      <p:cBhvr>
                                        <p:cTn id="57" dur="1000" fill="hold"/>
                                        <p:tgtEl>
                                          <p:spTgt spid="24"/>
                                        </p:tgtEl>
                                        <p:attrNameLst>
                                          <p:attrName>ppt_x</p:attrName>
                                        </p:attrNameLst>
                                      </p:cBhvr>
                                      <p:tavLst>
                                        <p:tav tm="0">
                                          <p:val>
                                            <p:strVal val="#ppt_x"/>
                                          </p:val>
                                        </p:tav>
                                        <p:tav tm="100000">
                                          <p:val>
                                            <p:strVal val="#ppt_x"/>
                                          </p:val>
                                        </p:tav>
                                      </p:tavLst>
                                    </p:anim>
                                    <p:anim calcmode="lin" valueType="num">
                                      <p:cBhvr>
                                        <p:cTn id="58"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4116"/>
                                        </p:tgtEl>
                                        <p:attrNameLst>
                                          <p:attrName>style.visibility</p:attrName>
                                        </p:attrNameLst>
                                      </p:cBhvr>
                                      <p:to>
                                        <p:strVal val="visible"/>
                                      </p:to>
                                    </p:set>
                                    <p:animEffect transition="in" filter="fade">
                                      <p:cBhvr>
                                        <p:cTn id="63" dur="1000"/>
                                        <p:tgtEl>
                                          <p:spTgt spid="4116"/>
                                        </p:tgtEl>
                                      </p:cBhvr>
                                    </p:animEffect>
                                    <p:anim calcmode="lin" valueType="num">
                                      <p:cBhvr>
                                        <p:cTn id="64" dur="1000" fill="hold"/>
                                        <p:tgtEl>
                                          <p:spTgt spid="4116"/>
                                        </p:tgtEl>
                                        <p:attrNameLst>
                                          <p:attrName>ppt_x</p:attrName>
                                        </p:attrNameLst>
                                      </p:cBhvr>
                                      <p:tavLst>
                                        <p:tav tm="0">
                                          <p:val>
                                            <p:strVal val="#ppt_x"/>
                                          </p:val>
                                        </p:tav>
                                        <p:tav tm="100000">
                                          <p:val>
                                            <p:strVal val="#ppt_x"/>
                                          </p:val>
                                        </p:tav>
                                      </p:tavLst>
                                    </p:anim>
                                    <p:anim calcmode="lin" valueType="num">
                                      <p:cBhvr>
                                        <p:cTn id="65" dur="1000" fill="hold"/>
                                        <p:tgtEl>
                                          <p:spTgt spid="4116"/>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1000"/>
                                        <p:tgtEl>
                                          <p:spTgt spid="25"/>
                                        </p:tgtEl>
                                      </p:cBhvr>
                                    </p:animEffect>
                                    <p:anim calcmode="lin" valueType="num">
                                      <p:cBhvr>
                                        <p:cTn id="71" dur="1000" fill="hold"/>
                                        <p:tgtEl>
                                          <p:spTgt spid="25"/>
                                        </p:tgtEl>
                                        <p:attrNameLst>
                                          <p:attrName>ppt_x</p:attrName>
                                        </p:attrNameLst>
                                      </p:cBhvr>
                                      <p:tavLst>
                                        <p:tav tm="0">
                                          <p:val>
                                            <p:strVal val="#ppt_x"/>
                                          </p:val>
                                        </p:tav>
                                        <p:tav tm="100000">
                                          <p:val>
                                            <p:strVal val="#ppt_x"/>
                                          </p:val>
                                        </p:tav>
                                      </p:tavLst>
                                    </p:anim>
                                    <p:anim calcmode="lin" valueType="num">
                                      <p:cBhvr>
                                        <p:cTn id="72"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4" grpId="0" animBg="1"/>
      <p:bldP spid="25"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Kisti</Template>
  <TotalTime>590</TotalTime>
  <Words>1585</Words>
  <Application>Microsoft Office PowerPoint</Application>
  <PresentationFormat>Экран (4:3)</PresentationFormat>
  <Paragraphs>234</Paragraphs>
  <Slides>12</Slides>
  <Notes>4</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12</vt:i4>
      </vt:variant>
    </vt:vector>
  </HeadingPairs>
  <TitlesOfParts>
    <vt:vector size="20" baseType="lpstr">
      <vt:lpstr>Arial</vt:lpstr>
      <vt:lpstr>Ariston</vt:lpstr>
      <vt:lpstr>Calibri</vt:lpstr>
      <vt:lpstr>Sylfaen</vt:lpstr>
      <vt:lpstr>Symbol</vt:lpstr>
      <vt:lpstr>Times New Roman</vt:lpstr>
      <vt:lpstr>Wingdings</vt:lpstr>
      <vt:lpstr>Тема Office</vt:lpstr>
      <vt:lpstr>Разнообразие техник и материалов в работе с детьми  по изодеятельности</vt:lpstr>
      <vt:lpstr>Изобразительная деятельность</vt:lpstr>
      <vt:lpstr>Рисование </vt:lpstr>
      <vt:lpstr>Рисование </vt:lpstr>
      <vt:lpstr>Аппликация </vt:lpstr>
      <vt:lpstr>Аппликация </vt:lpstr>
      <vt:lpstr>Конструирование </vt:lpstr>
      <vt:lpstr>Конструирование </vt:lpstr>
      <vt:lpstr>Пластическое творчество (лепка)</vt:lpstr>
      <vt:lpstr>Пластическое творчество (лепка)</vt:lpstr>
      <vt:lpstr>Пластическое творчество (лепка)</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Наталья</dc:creator>
  <dc:description>http://propowerpoint.ru - Бесплатные шаблоны для презентаций. Полезные советы и уроки  _x000d__x000d_
PowerPoint .</dc:description>
  <cp:lastModifiedBy>Наталья</cp:lastModifiedBy>
  <cp:revision>57</cp:revision>
  <dcterms:created xsi:type="dcterms:W3CDTF">2018-10-04T09:29:18Z</dcterms:created>
  <dcterms:modified xsi:type="dcterms:W3CDTF">2020-04-09T12:57:09Z</dcterms:modified>
</cp:coreProperties>
</file>