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93" r:id="rId6"/>
    <p:sldId id="278" r:id="rId7"/>
    <p:sldId id="290" r:id="rId8"/>
    <p:sldId id="287" r:id="rId9"/>
    <p:sldId id="294" r:id="rId10"/>
    <p:sldId id="291" r:id="rId11"/>
    <p:sldId id="292" r:id="rId12"/>
    <p:sldId id="295" r:id="rId13"/>
    <p:sldId id="265" r:id="rId14"/>
    <p:sldId id="266" r:id="rId15"/>
    <p:sldId id="279" r:id="rId16"/>
    <p:sldId id="288" r:id="rId17"/>
    <p:sldId id="273" r:id="rId18"/>
    <p:sldId id="274" r:id="rId19"/>
    <p:sldId id="275" r:id="rId20"/>
    <p:sldId id="298" r:id="rId21"/>
    <p:sldId id="299" r:id="rId22"/>
    <p:sldId id="300" r:id="rId23"/>
    <p:sldId id="301" r:id="rId24"/>
    <p:sldId id="302" r:id="rId25"/>
    <p:sldId id="277" r:id="rId26"/>
    <p:sldId id="29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A80D0-B608-422B-9E41-195C5C99E54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4F4E803-6EC2-4ECA-9882-F311D2732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49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606B-677D-4D62-9AF3-AEF3AFF3942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0D977-6981-4458-8B6B-ADAE0FD1C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91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E66C1-B506-4553-81B0-7A76C77F68A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21FDA-8242-4FC4-8153-8C6EA27C2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9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0171E-0A2F-4538-836C-ADD9F7EB13E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A8EB8-AB21-4384-90E5-C4C243C8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51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7E0F5-3D1A-41C1-B6EF-0E99193B6BA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7A3DE-76A2-4454-9D02-D71F96A46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16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43BF-7EAD-4996-AB60-B26FBD24E3B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75B98-9355-4D92-9EA6-42BC26913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812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36F32-DDC3-4950-B372-CB95FCD2FD1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DD97B-3626-4FB1-84B5-244200BA2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50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BE47E-70D3-43CB-9021-47ED3C03623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5AD3B-BFD6-482A-BA7E-5E78955E3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0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2B06A-66D8-46A3-A052-E78DF3CEDC9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708F-3340-47BA-958E-74613D7AB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08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5704B-ADA8-43F4-87CC-F0B26E85B93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F2456-9351-4E00-B2FA-F58C1E45D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85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BB00B-3502-4FD8-9E77-DC2232C3B7A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AB57A85-2110-4615-B307-87C75A287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9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F7E0EA-47F8-453D-8EFF-78B18365266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4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FA340-AB63-45B6-901E-B12AEDD6D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6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oc-ege.sdamgia.ru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-ege.sdamgia.ru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soc-ege.sdamgi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egnum.ru/" TargetMode="External"/><Relationship Id="rId2" Type="http://schemas.openxmlformats.org/officeDocument/2006/relationships/hyperlink" Target="https://regnum.ru/news/polit/2317473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foxford.ru/wiki/istoriya/vnutrennyaya-politika-aleksandra-i-v-1815-1825-g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hist-ege.sdamgia.ru/problem?id=3972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hist-ege.sdamgia.ru/problem?id=3972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soc-ege.sdamgi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s://nsportal.ru/" TargetMode="External"/><Relationship Id="rId4" Type="http://schemas.openxmlformats.org/officeDocument/2006/relationships/hyperlink" Target="https://resh.edu.ru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88" y="260350"/>
            <a:ext cx="8569325" cy="27368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Россия и мир в конце </a:t>
            </a:r>
            <a:r>
              <a:rPr lang="en-US" sz="2000" dirty="0" smtClean="0"/>
              <a:t>XVIII</a:t>
            </a:r>
            <a:r>
              <a:rPr lang="ru-RU" sz="2000" dirty="0" smtClean="0"/>
              <a:t>-</a:t>
            </a:r>
            <a:r>
              <a:rPr lang="en-US" sz="2000" dirty="0" smtClean="0"/>
              <a:t>XIX</a:t>
            </a:r>
            <a:r>
              <a:rPr lang="ru-RU" sz="2000" dirty="0" smtClean="0"/>
              <a:t>в.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/>
              <a:t>Россия и Священный союз. Тайные общества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05263"/>
            <a:ext cx="8291513" cy="1709737"/>
          </a:xfrm>
        </p:spPr>
        <p:txBody>
          <a:bodyPr rtlCol="0">
            <a:normAutofit fontScale="85000" lnSpcReduction="10000"/>
          </a:bodyPr>
          <a:lstStyle/>
          <a:p>
            <a:pPr fontAlgn="auto">
              <a:defRPr/>
            </a:pPr>
            <a:r>
              <a:rPr lang="ru-RU" sz="6900" dirty="0" smtClean="0">
                <a:solidFill>
                  <a:schemeClr val="tx1"/>
                </a:solidFill>
              </a:rPr>
              <a:t>10 класс</a:t>
            </a:r>
          </a:p>
          <a:p>
            <a:pPr fontAlgn="auto">
              <a:defRPr/>
            </a:pPr>
            <a:endParaRPr lang="ru-RU" dirty="0">
              <a:solidFill>
                <a:schemeClr val="tx1"/>
              </a:solidFill>
            </a:endParaRPr>
          </a:p>
          <a:p>
            <a:pPr fontAlgn="auto">
              <a:defRPr/>
            </a:pPr>
            <a:r>
              <a:rPr lang="ru-RU" dirty="0" smtClean="0">
                <a:solidFill>
                  <a:schemeClr val="tx1"/>
                </a:solidFill>
              </a:rPr>
              <a:t>Составитель: Сафаралеева Юлия Уразмухаметовна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5478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D1282E"/>
                </a:solidFill>
              </a:rPr>
              <a:t>Европа и наполеоновские войны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altLang="ru-RU" b="0" smtClean="0">
                <a:solidFill>
                  <a:srgbClr val="333333"/>
                </a:solidFill>
                <a:latin typeface="Open Sans"/>
              </a:rPr>
              <a:t> К началу XIX в. французы уже хозяйничали на территории ряда современных государств — Бельгии, Люксембурга, Голландии, Швейцарии, части Германии и Италии. Продолжая захватническую политику, Наполеон в 1800 г. нанес поражение Австрии, заставил ее признать все французские завоевания и выйти из войны. </a:t>
            </a:r>
            <a:r>
              <a:rPr lang="ru-RU" altLang="ru-RU" smtClean="0">
                <a:solidFill>
                  <a:srgbClr val="333333"/>
                </a:solidFill>
                <a:latin typeface="Open Sans"/>
              </a:rPr>
              <a:t>Из великих держав борьбу против Франции продолжала одна Англия.</a:t>
            </a:r>
            <a:r>
              <a:rPr lang="ru-RU" altLang="ru-RU" b="0" smtClean="0">
                <a:solidFill>
                  <a:srgbClr val="333333"/>
                </a:solidFill>
                <a:latin typeface="Open Sans"/>
              </a:rPr>
              <a:t> Она располагала самой развитой промышленностью и самым сильным флотом, но сухопутная армия англичан была слабее французской. Поэтому она нуждалась в союзниках для продолжения борьбы с Наполеоном. </a:t>
            </a:r>
            <a:r>
              <a:rPr lang="ru-RU" altLang="ru-RU" smtClean="0">
                <a:solidFill>
                  <a:srgbClr val="333333"/>
                </a:solidFill>
                <a:latin typeface="Open Sans"/>
              </a:rPr>
              <a:t>В 1805 г. на союз с Англией пошли Россия и Австрия, обладавшие крупными сухопутными силами и обеспокоенные завоевательными планами Франции.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dirty="0">
                <a:solidFill>
                  <a:srgbClr val="D1282E"/>
                </a:solidFill>
              </a:rPr>
              <a:t>Европа и наполеоновские войны</a:t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pic>
        <p:nvPicPr>
          <p:cNvPr id="14339" name="Picture 4" descr="C:\Users\ё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484313"/>
            <a:ext cx="4897437" cy="4897437"/>
          </a:xfrm>
          <a:noFill/>
        </p:spPr>
      </p:pic>
      <p:pic>
        <p:nvPicPr>
          <p:cNvPr id="14340" name="Picture 5" descr="C:\Users\ё\Desktop\6xiMKKF5IFUfAf0ccC1tXlqGzk612ny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15888"/>
            <a:ext cx="259873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C:\Users\ё\Desktop\d3SEAnXdtov_vln9CVdBJpZ2Vwnqc9v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1700213"/>
            <a:ext cx="208280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 descr="C:\Users\ё\Desktop\NhLOgFIwhy91AE0NgUP9WRxAJznw0rI4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49725"/>
            <a:ext cx="3005138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>
                <a:solidFill>
                  <a:srgbClr val="D1282E"/>
                </a:solidFill>
              </a:rPr>
              <a:t>Европа и наполеоновские войны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23850" y="2708275"/>
          <a:ext cx="8135937" cy="3744913"/>
        </p:xfrm>
        <a:graphic>
          <a:graphicData uri="http://schemas.openxmlformats.org/drawingml/2006/table">
            <a:tbl>
              <a:tblPr/>
              <a:tblGrid>
                <a:gridCol w="2606608"/>
                <a:gridCol w="1713358"/>
                <a:gridCol w="2025435"/>
                <a:gridCol w="1790536"/>
              </a:tblGrid>
              <a:tr h="22208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Направления внешней политики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Цели и задачи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Основные события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Итоги и значение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92">
                <a:tc>
                  <a:txBody>
                    <a:bodyPr/>
                    <a:lstStyle/>
                    <a:p>
                      <a:pPr algn="ctr" fontAlgn="base"/>
                      <a:endParaRPr lang="ru-RU" sz="3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3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0" i="0" dirty="0">
                          <a:solidFill>
                            <a:srgbClr val="666666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ru-RU" sz="3200" b="0" i="0" dirty="0">
                          <a:solidFill>
                            <a:srgbClr val="666666"/>
                          </a:solidFill>
                          <a:effectLst/>
                          <a:latin typeface="Arial"/>
                        </a:rPr>
                      </a:br>
                      <a:endParaRPr lang="ru-RU" sz="3200" dirty="0"/>
                    </a:p>
                  </a:txBody>
                  <a:tcPr marL="25397" marR="25397" marT="45726" marB="4572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91429" marR="91429" marT="45726" marB="4572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5382" name="Rectangle 1"/>
          <p:cNvSpPr>
            <a:spLocks noChangeArrowheads="1"/>
          </p:cNvSpPr>
          <p:nvPr/>
        </p:nvSpPr>
        <p:spPr bwMode="auto">
          <a:xfrm>
            <a:off x="847725" y="1557338"/>
            <a:ext cx="6983413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Заполнить таблицу «Внешняя политика Наполеона»</a:t>
            </a:r>
            <a:endParaRPr lang="ru-RU" altLang="ru-RU" sz="3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5791200" cy="1655762"/>
          </a:xfrm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ea typeface="+mn-ea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ea typeface="+mn-ea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1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Правление Павла </a:t>
            </a:r>
            <a:r>
              <a:rPr lang="en-US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</a:t>
            </a: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8250" y="1125538"/>
            <a:ext cx="3671888" cy="2159000"/>
          </a:xfrm>
        </p:spPr>
        <p:txBody>
          <a:bodyPr rtlCol="0">
            <a:normAutofit fontScale="77500" lnSpcReduction="20000"/>
          </a:bodyPr>
          <a:lstStyle/>
          <a:p>
            <a:pPr algn="just" fontAlgn="auto">
              <a:defRPr/>
            </a:pPr>
            <a:r>
              <a:rPr lang="ru-RU" b="0" dirty="0">
                <a:solidFill>
                  <a:srgbClr val="333333"/>
                </a:solidFill>
              </a:rPr>
              <a:t>Девятый император всероссийский Павел I Петрович (Романов) родился 20 сентября (1 октября) 1754 года в Санкт-Петербурге. Его отцом был император Петр III (1728-1762), родившийся в германском городе Киле, и получивший при рождении имя Карл Петер Ульрих </a:t>
            </a:r>
            <a:r>
              <a:rPr lang="ru-RU" b="0" dirty="0" err="1">
                <a:solidFill>
                  <a:srgbClr val="333333"/>
                </a:solidFill>
              </a:rPr>
              <a:t>Голштейн-Готторпский</a:t>
            </a:r>
            <a:r>
              <a:rPr lang="ru-RU" b="0" dirty="0">
                <a:solidFill>
                  <a:srgbClr val="333333"/>
                </a:solidFill>
              </a:rPr>
              <a:t>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6388" name="Picture 2" descr="C:\Users\ё\Desktop\427516_135_i_6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63" y="3500438"/>
            <a:ext cx="2074862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C:\Users\ё\Desktop\ist_18v_0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35150"/>
            <a:ext cx="4824413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dirty="0">
                <a:solidFill>
                  <a:srgbClr val="D1282E"/>
                </a:solidFill>
              </a:rPr>
              <a:t/>
            </a:r>
            <a:br>
              <a:rPr lang="ru-RU" dirty="0">
                <a:solidFill>
                  <a:srgbClr val="D1282E"/>
                </a:solidFill>
              </a:rPr>
            </a:b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Незавершённые </a:t>
            </a:r>
            <a:r>
              <a:rPr lang="ru-RU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преобразования Александра </a:t>
            </a:r>
            <a:r>
              <a:rPr lang="en-US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</a:t>
            </a:r>
            <a:r>
              <a:rPr lang="ru-RU" sz="19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989138"/>
            <a:ext cx="8496300" cy="4752975"/>
          </a:xfrm>
        </p:spPr>
        <p:txBody>
          <a:bodyPr rtlCol="0">
            <a:normAutofit lnSpcReduction="10000"/>
          </a:bodyPr>
          <a:lstStyle/>
          <a:p>
            <a:pPr algn="just" fontAlgn="auto">
              <a:defRPr/>
            </a:pPr>
            <a:r>
              <a:rPr lang="ru-RU" dirty="0" smtClean="0">
                <a:solidFill>
                  <a:srgbClr val="000000"/>
                </a:solidFill>
              </a:rPr>
              <a:t>Возмущенный действиями союзников. Павел </a:t>
            </a:r>
            <a:r>
              <a:rPr lang="en-US" sz="1700" dirty="0" smtClean="0">
                <a:solidFill>
                  <a:srgbClr val="000000"/>
                </a:solidFill>
                <a:ea typeface="+mj-ea"/>
                <a:cs typeface="+mj-cs"/>
              </a:rPr>
              <a:t>I</a:t>
            </a:r>
            <a:r>
              <a:rPr lang="ru-RU" sz="1700" dirty="0" smtClean="0">
                <a:solidFill>
                  <a:srgbClr val="000000"/>
                </a:solidFill>
                <a:ea typeface="+mj-ea"/>
                <a:cs typeface="+mj-cs"/>
              </a:rPr>
              <a:t> вышел из антифранцузской коалиции и начал подготовку к войне с Англией. Однако в результате заговора, инициированного недовольной императором знатью и английской агентурой, Павел был убит. На престол вступил его сын Александр</a:t>
            </a:r>
            <a:r>
              <a:rPr lang="en-US" sz="1700" dirty="0">
                <a:solidFill>
                  <a:srgbClr val="000000"/>
                </a:solidFill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I</a:t>
            </a:r>
            <a:r>
              <a:rPr lang="ru-RU" sz="1700" dirty="0" smtClean="0">
                <a:solidFill>
                  <a:srgbClr val="000000"/>
                </a:solidFill>
              </a:rPr>
              <a:t>.</a:t>
            </a:r>
          </a:p>
          <a:p>
            <a:pPr algn="just" fontAlgn="auto">
              <a:defRPr/>
            </a:pPr>
            <a:endParaRPr lang="ru-RU" sz="1700" dirty="0" smtClean="0">
              <a:solidFill>
                <a:srgbClr val="000000"/>
              </a:solidFill>
            </a:endParaRPr>
          </a:p>
          <a:p>
            <a:pPr algn="just" fontAlgn="auto">
              <a:defRPr/>
            </a:pPr>
            <a:r>
              <a:rPr lang="ru-RU" sz="1700" dirty="0" smtClean="0">
                <a:solidFill>
                  <a:srgbClr val="000000"/>
                </a:solidFill>
              </a:rPr>
              <a:t>Новый император начал своё царствование как сторонник политики Екатерины Великой и идей Просвещения. Он восстановил вольности из ссылки людей, подвергнутых немилости </a:t>
            </a:r>
            <a:r>
              <a:rPr lang="ru-RU" dirty="0">
                <a:solidFill>
                  <a:srgbClr val="000000"/>
                </a:solidFill>
              </a:rPr>
              <a:t>Павел </a:t>
            </a:r>
            <a:r>
              <a:rPr lang="en-US" sz="1700" dirty="0">
                <a:solidFill>
                  <a:srgbClr val="000000"/>
                </a:solidFill>
              </a:rPr>
              <a:t>I</a:t>
            </a:r>
            <a:r>
              <a:rPr lang="ru-RU" sz="1700" dirty="0">
                <a:solidFill>
                  <a:srgbClr val="000000"/>
                </a:solidFill>
              </a:rPr>
              <a:t> </a:t>
            </a:r>
            <a:r>
              <a:rPr lang="ru-RU" sz="1700" dirty="0" smtClean="0">
                <a:solidFill>
                  <a:srgbClr val="000000"/>
                </a:solidFill>
              </a:rPr>
              <a:t>, отменил жёсткую регламентацию повседневной жизни, одежды.</a:t>
            </a:r>
          </a:p>
          <a:p>
            <a:pPr algn="just" fontAlgn="auto">
              <a:defRPr/>
            </a:pPr>
            <a:endParaRPr lang="ru-RU" sz="1700" dirty="0" smtClean="0">
              <a:solidFill>
                <a:srgbClr val="000000"/>
              </a:solidFill>
            </a:endParaRPr>
          </a:p>
          <a:p>
            <a:pPr algn="just" fontAlgn="auto">
              <a:defRPr/>
            </a:pPr>
            <a:r>
              <a:rPr lang="ru-RU" sz="1700" dirty="0" smtClean="0">
                <a:solidFill>
                  <a:srgbClr val="000000"/>
                </a:solidFill>
              </a:rPr>
              <a:t>По указанию </a:t>
            </a:r>
            <a:r>
              <a:rPr lang="ru-RU" sz="1700" dirty="0">
                <a:solidFill>
                  <a:srgbClr val="000000"/>
                </a:solidFill>
              </a:rPr>
              <a:t>Александр</a:t>
            </a:r>
            <a:r>
              <a:rPr lang="en-US" sz="1700" dirty="0">
                <a:solidFill>
                  <a:srgbClr val="000000"/>
                </a:solidFill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I</a:t>
            </a:r>
            <a:r>
              <a:rPr lang="ru-RU" sz="1700" dirty="0" smtClean="0">
                <a:solidFill>
                  <a:srgbClr val="000000"/>
                </a:solidFill>
              </a:rPr>
              <a:t> была расширена сеть университетов, получивших гарантии невмешательства властей в их внутренние дела.</a:t>
            </a:r>
          </a:p>
          <a:p>
            <a:pPr algn="just" fontAlgn="auto">
              <a:defRPr/>
            </a:pPr>
            <a:r>
              <a:rPr lang="ru-RU" sz="1700" dirty="0" smtClean="0">
                <a:solidFill>
                  <a:srgbClr val="000000"/>
                </a:solidFill>
              </a:rPr>
              <a:t>По желанию императора был разработан проект реформ, реализации которых привела бы к превращению России в конституционную монархию с системой разделения властей.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dirty="0">
                <a:solidFill>
                  <a:srgbClr val="D1282E"/>
                </a:solidFill>
              </a:rPr>
              <a:t/>
            </a:r>
            <a:br>
              <a:rPr lang="ru-RU" dirty="0">
                <a:solidFill>
                  <a:srgbClr val="D1282E"/>
                </a:solidFill>
              </a:rPr>
            </a:br>
            <a:r>
              <a:rPr lang="ru-RU" sz="21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Отечественная </a:t>
            </a: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война 1812 г.</a:t>
            </a:r>
          </a:p>
        </p:txBody>
      </p:sp>
      <p:pic>
        <p:nvPicPr>
          <p:cNvPr id="18435" name="Picture 3" descr="C:\Users\ё\Desktop\2ec8950501e7a37d7f9d11c6115c76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r="1855" b="7722"/>
          <a:stretch>
            <a:fillRect/>
          </a:stretch>
        </p:blipFill>
        <p:spPr bwMode="auto">
          <a:xfrm>
            <a:off x="5219700" y="333375"/>
            <a:ext cx="3416300" cy="537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C:\Users\ё\Desktop\image1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3155950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r>
              <a:rPr lang="ru-RU" dirty="0">
                <a:solidFill>
                  <a:srgbClr val="D1282E"/>
                </a:solidFill>
              </a:rPr>
              <a:t/>
            </a:r>
            <a:br>
              <a:rPr lang="ru-RU" dirty="0">
                <a:solidFill>
                  <a:srgbClr val="D1282E"/>
                </a:solidFill>
              </a:rPr>
            </a:br>
            <a:r>
              <a:rPr lang="ru-RU" sz="21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Венский </a:t>
            </a: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конгресс и его итоги</a:t>
            </a:r>
          </a:p>
        </p:txBody>
      </p:sp>
      <p:pic>
        <p:nvPicPr>
          <p:cNvPr id="19459" name="Picture 2" descr="C:\Users\ё\Desktop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628775"/>
            <a:ext cx="5056188" cy="4176713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147050" cy="4916488"/>
          </a:xfrm>
        </p:spPr>
        <p:txBody>
          <a:bodyPr>
            <a:normAutofit/>
          </a:bodyPr>
          <a:lstStyle/>
          <a:p>
            <a:r>
              <a:rPr lang="ru-RU" altLang="ru-RU" smtClean="0">
                <a:solidFill>
                  <a:srgbClr val="000000"/>
                </a:solidFill>
              </a:rPr>
              <a:t>Задания для закрепления и рекомендации:</a:t>
            </a:r>
          </a:p>
          <a:p>
            <a:r>
              <a:rPr lang="ru-RU" altLang="ru-RU" sz="2900" smtClean="0">
                <a:solidFill>
                  <a:srgbClr val="000000"/>
                </a:solidFill>
              </a:rPr>
              <a:t>Задание №1 </a:t>
            </a:r>
            <a:r>
              <a:rPr lang="en-US" altLang="ru-RU" sz="2900" smtClean="0">
                <a:solidFill>
                  <a:srgbClr val="000000"/>
                </a:solidFill>
                <a:hlinkClick r:id="rId2"/>
              </a:rPr>
              <a:t>https://soc-ege.sdamgia.ru</a:t>
            </a:r>
            <a:r>
              <a:rPr lang="ru-RU" altLang="ru-RU" sz="2900" smtClean="0">
                <a:solidFill>
                  <a:srgbClr val="000000"/>
                </a:solidFill>
              </a:rPr>
              <a:t>:</a:t>
            </a:r>
            <a:endParaRPr lang="ru-RU" altLang="ru-RU" smtClean="0">
              <a:solidFill>
                <a:srgbClr val="000000"/>
              </a:solidFill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Кто из указанных военачальников прославился в Отечественной войне 1812 г.?</a:t>
            </a:r>
            <a:endParaRPr lang="ru-RU" altLang="ru-RU" sz="32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lang="ru-RU" altLang="ru-RU" sz="32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1) В. А. Корнилов</a:t>
            </a:r>
            <a:endParaRPr lang="ru-RU" altLang="ru-RU" sz="32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2) П. И. Багратион</a:t>
            </a:r>
            <a:endParaRPr lang="ru-RU" altLang="ru-RU" sz="32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3) Ф. Ф. Радецкий</a:t>
            </a:r>
            <a:endParaRPr lang="ru-RU" altLang="ru-RU" sz="32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altLang="ru-RU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4) А. В. Суворов</a:t>
            </a:r>
            <a:endParaRPr lang="ru-RU" altLang="ru-RU" sz="3200" smtClean="0">
              <a:latin typeface="Calibri" pitchFamily="34" charset="0"/>
              <a:cs typeface="Calibri" pitchFamily="34" charset="0"/>
            </a:endParaRPr>
          </a:p>
          <a:p>
            <a:endParaRPr lang="ru-RU" altLang="ru-RU" smtClean="0"/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34925" y="2109788"/>
            <a:ext cx="1857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291513" cy="48244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mtClean="0">
                <a:solidFill>
                  <a:srgbClr val="000000"/>
                </a:solidFill>
              </a:rPr>
              <a:t>Задание №2 </a:t>
            </a:r>
            <a:r>
              <a:rPr lang="en-US" altLang="ru-RU" smtClean="0">
                <a:solidFill>
                  <a:srgbClr val="000000"/>
                </a:solidFill>
                <a:hlinkClick r:id="rId2"/>
              </a:rPr>
              <a:t>https://soc-ege.sdamgia.ru</a:t>
            </a:r>
            <a:r>
              <a:rPr lang="ru-RU" altLang="ru-RU" smtClean="0">
                <a:solidFill>
                  <a:srgbClr val="000000"/>
                </a:solidFill>
              </a:rPr>
              <a:t>:</a:t>
            </a: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22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Что было одним из результатов победы России в Отечественной войне 1812 г, и Заграничного похода русской армии 1813—1814 гг.?</a:t>
            </a:r>
            <a:endParaRPr lang="ru-RU" altLang="ru-RU" sz="31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22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</a:t>
            </a:r>
            <a:endParaRPr lang="ru-RU" altLang="ru-RU" sz="31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22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1) завоевание Россией выхода к Азовскому морю</a:t>
            </a:r>
            <a:endParaRPr lang="ru-RU" altLang="ru-RU" sz="31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22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2) вхождение в состав Российской империи Царства Польского</a:t>
            </a:r>
            <a:endParaRPr lang="ru-RU" altLang="ru-RU" sz="310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22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3) завоевание Россией выхода к Чёрному морю</a:t>
            </a:r>
            <a:endParaRPr lang="ru-RU" altLang="ru-RU" sz="310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2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4) вхождение в состав Российской империи части Крымского полуострова</a:t>
            </a:r>
            <a:endParaRPr lang="ru-RU" altLang="ru-RU" smtClean="0">
              <a:solidFill>
                <a:srgbClr val="000000"/>
              </a:solidFill>
            </a:endParaRPr>
          </a:p>
          <a:p>
            <a:pPr algn="just">
              <a:lnSpc>
                <a:spcPct val="80000"/>
              </a:lnSpc>
            </a:pPr>
            <a:endParaRPr lang="ru-RU" altLang="ru-RU" sz="1400" smtClean="0"/>
          </a:p>
        </p:txBody>
      </p:sp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323850" y="2066925"/>
            <a:ext cx="223838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 sz="600"/>
          </a:p>
          <a:p>
            <a:pPr eaLnBrk="0" hangingPunct="0"/>
            <a:r>
              <a:rPr lang="ru-RU" altLang="ru-RU" sz="900">
                <a:solidFill>
                  <a:srgbClr val="000000"/>
                </a:solidFill>
                <a:latin typeface="Verdana" pitchFamily="34" charset="0"/>
              </a:rPr>
              <a:t> </a:t>
            </a:r>
            <a:endParaRPr lang="ru-RU" altLang="ru-RU" sz="600"/>
          </a:p>
          <a:p>
            <a:pPr eaLnBrk="0" hangingPunct="0"/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>Россия в начале </a:t>
            </a:r>
            <a:r>
              <a:rPr lang="en-US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XX</a:t>
            </a:r>
            <a:r>
              <a:rPr lang="ru-RU" sz="2800" b="1" cap="none" spc="0" dirty="0">
                <a:solidFill>
                  <a:srgbClr val="FF0000"/>
                </a:solidFill>
                <a:latin typeface="Calibri"/>
                <a:cs typeface="Calibri"/>
              </a:rPr>
              <a:t> в. Отечественная война 1812 г.</a:t>
            </a:r>
            <a:r>
              <a:rPr lang="ru-RU" sz="2800" b="1" cap="none" spc="0" dirty="0">
                <a:solidFill>
                  <a:srgbClr val="FF0000"/>
                </a:solidFill>
                <a:latin typeface="Arial"/>
              </a:rPr>
              <a:t/>
            </a:r>
            <a:br>
              <a:rPr lang="ru-RU" sz="2800" b="1" cap="none" spc="0" dirty="0">
                <a:solidFill>
                  <a:srgbClr val="FF0000"/>
                </a:solidFill>
                <a:latin typeface="Arial"/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sz="1400" b="1" cap="none" spc="0" dirty="0" smtClean="0">
                <a:solidFill>
                  <a:srgbClr val="000000"/>
                </a:solidFill>
                <a:latin typeface="Arial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752600"/>
            <a:ext cx="8569325" cy="47720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1200" smtClean="0">
                <a:solidFill>
                  <a:srgbClr val="000000"/>
                </a:solidFill>
              </a:rPr>
              <a:t>Задание №3 </a:t>
            </a:r>
            <a:r>
              <a:rPr lang="en-US" altLang="ru-RU" sz="1200" smtClean="0">
                <a:solidFill>
                  <a:srgbClr val="000000"/>
                </a:solidFill>
                <a:hlinkClick r:id="rId2"/>
              </a:rPr>
              <a:t>https://soc-ege.sdamgia.ru</a:t>
            </a:r>
            <a:r>
              <a:rPr lang="ru-RU" altLang="ru-RU" sz="1200" smtClean="0">
                <a:solidFill>
                  <a:srgbClr val="000000"/>
                </a:solidFill>
              </a:rPr>
              <a:t>:</a:t>
            </a:r>
          </a:p>
          <a:p>
            <a:pPr algn="just">
              <a:lnSpc>
                <a:spcPct val="80000"/>
              </a:lnSpc>
            </a:pPr>
            <a:r>
              <a:rPr lang="ru-RU" altLang="ru-RU" sz="1200" smtClean="0">
                <a:solidFill>
                  <a:srgbClr val="000000"/>
                </a:solidFill>
              </a:rPr>
              <a:t> </a:t>
            </a: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Рассмотрите схему и выполните задание</a:t>
            </a:r>
            <a:endParaRPr lang="ru-RU" altLang="ru-RU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</a:t>
            </a:r>
            <a:endParaRPr lang="ru-RU" altLang="ru-RU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Какие суждения, относящиеся к событиям, обозначенным на схеме, являются верными? Выберите три суждения из шести предложенных. Запишите в таблицу цифры, под которыми они указаны.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1) 4 августа сразу же после вручения ноты с объявлением войны начались боевые действия против России.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2) Вторжение Великой армии в пределы Российской империи началось с переправы по наведённым мостам через пограничный Неман.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3) План неприятеля разгромить рассредоточенные русские войска поодиночке был успешно осуществлен.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4) Одним из главных событий, обозначенных на схеме, было генеральное сражение, исход которого и та, и другая сторона сразу же объявили как свою победу и празднуют до сих пор, имея на то основания.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5) Военные действия, обозначенные на схеме стрелками, продолжались около двух лет.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5000"/>
              </a:lnSpc>
              <a:spcAft>
                <a:spcPct val="0"/>
              </a:spcAft>
            </a:pPr>
            <a:r>
              <a:rPr lang="ru-RU" altLang="ru-RU" sz="11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6) В результате событий, обозначенных на схеме, армия вторжения заняла Москву без боя.</a:t>
            </a:r>
            <a:endParaRPr lang="ru-RU" altLang="ru-RU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endParaRPr lang="ru-RU" altLang="ru-RU" sz="1200" smtClean="0">
              <a:solidFill>
                <a:srgbClr val="000000"/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411163"/>
            <a:ext cx="3762375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313"/>
            <a:ext cx="8147050" cy="5113337"/>
          </a:xfrm>
        </p:spPr>
        <p:txBody>
          <a:bodyPr rtlCol="0">
            <a:normAutofit/>
          </a:bodyPr>
          <a:lstStyle/>
          <a:p>
            <a:pPr marL="457200" indent="-457200" fontAlgn="auto">
              <a:buFont typeface="Arial" pitchFamily="34" charset="0"/>
              <a:buAutoNum type="arabicPeriod"/>
              <a:defRPr/>
            </a:pPr>
            <a:r>
              <a:rPr lang="ru-RU" dirty="0" smtClean="0"/>
              <a:t>Повторение ранее изученного материала</a:t>
            </a:r>
          </a:p>
          <a:p>
            <a:pPr fontAlgn="auto">
              <a:defRPr/>
            </a:pPr>
            <a:r>
              <a:rPr lang="ru-RU" dirty="0" smtClean="0"/>
              <a:t>А) Война за независимость в Северной Америке (повторение + задание).</a:t>
            </a:r>
          </a:p>
          <a:p>
            <a:pPr fontAlgn="auto">
              <a:defRPr/>
            </a:pPr>
            <a:r>
              <a:rPr lang="ru-RU" dirty="0" smtClean="0"/>
              <a:t>Б) Великая французская революция и её последствия для Европы </a:t>
            </a:r>
            <a:r>
              <a:rPr lang="ru-RU" dirty="0" smtClean="0">
                <a:solidFill>
                  <a:srgbClr val="000000"/>
                </a:solidFill>
              </a:rPr>
              <a:t>(повторение </a:t>
            </a:r>
            <a:r>
              <a:rPr lang="ru-RU" dirty="0">
                <a:solidFill>
                  <a:srgbClr val="000000"/>
                </a:solidFill>
              </a:rPr>
              <a:t>+ задание</a:t>
            </a:r>
            <a:r>
              <a:rPr lang="ru-RU" dirty="0" smtClean="0">
                <a:solidFill>
                  <a:srgbClr val="000000"/>
                </a:solidFill>
              </a:rPr>
              <a:t>).</a:t>
            </a:r>
            <a:endParaRPr lang="ru-RU" dirty="0" smtClean="0"/>
          </a:p>
          <a:p>
            <a:pPr fontAlgn="auto">
              <a:defRPr/>
            </a:pPr>
            <a:r>
              <a:rPr lang="ru-RU" dirty="0" smtClean="0"/>
              <a:t>В) Европа и наполеоновские войны </a:t>
            </a:r>
            <a:r>
              <a:rPr lang="ru-RU" dirty="0" smtClean="0">
                <a:solidFill>
                  <a:srgbClr val="000000"/>
                </a:solidFill>
              </a:rPr>
              <a:t>(повторение + задание).</a:t>
            </a:r>
          </a:p>
          <a:p>
            <a:pPr fontAlgn="auto">
              <a:defRPr/>
            </a:pPr>
            <a:r>
              <a:rPr lang="ru-RU" dirty="0" smtClean="0">
                <a:solidFill>
                  <a:srgbClr val="000000"/>
                </a:solidFill>
              </a:rPr>
              <a:t>Г) Россия в начале 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XX</a:t>
            </a:r>
            <a:r>
              <a:rPr lang="ru-RU" dirty="0" smtClean="0">
                <a:solidFill>
                  <a:srgbClr val="000000"/>
                </a:solidFill>
                <a:latin typeface="Calibri"/>
                <a:cs typeface="Calibri"/>
              </a:rPr>
              <a:t> в. Отечественная война 1812 г.</a:t>
            </a:r>
            <a:endParaRPr lang="ru-RU" dirty="0" smtClean="0"/>
          </a:p>
          <a:p>
            <a:pPr marL="457200" indent="-457200" fontAlgn="auto">
              <a:buFont typeface="Arial" pitchFamily="34" charset="0"/>
              <a:buAutoNum type="arabicPeriod" startAt="2"/>
              <a:defRPr/>
            </a:pPr>
            <a:r>
              <a:rPr lang="ru-RU" dirty="0" smtClean="0"/>
              <a:t>Изучение нового материала:</a:t>
            </a:r>
          </a:p>
          <a:p>
            <a:pPr fontAlgn="auto">
              <a:defRPr/>
            </a:pPr>
            <a:r>
              <a:rPr lang="ru-RU" dirty="0" smtClean="0"/>
              <a:t>А) Священный союз: система безопасности для монархов.</a:t>
            </a:r>
          </a:p>
          <a:p>
            <a:pPr fontAlgn="auto">
              <a:defRPr/>
            </a:pPr>
            <a:r>
              <a:rPr lang="ru-RU" dirty="0" smtClean="0"/>
              <a:t>Б) </a:t>
            </a:r>
            <a:r>
              <a:rPr lang="ru-RU" sz="1800" dirty="0">
                <a:solidFill>
                  <a:srgbClr val="000000"/>
                </a:solidFill>
              </a:rPr>
              <a:t>Внутренняя политика </a:t>
            </a:r>
            <a:r>
              <a:rPr lang="ru-RU" sz="1900" dirty="0" smtClean="0">
                <a:solidFill>
                  <a:srgbClr val="000000"/>
                </a:solidFill>
              </a:rPr>
              <a:t>Александра </a:t>
            </a:r>
            <a:r>
              <a:rPr lang="en-US" sz="1900" dirty="0">
                <a:solidFill>
                  <a:srgbClr val="000000"/>
                </a:solidFill>
              </a:rPr>
              <a:t>I</a:t>
            </a:r>
            <a:r>
              <a:rPr lang="ru-RU" sz="1900" dirty="0">
                <a:solidFill>
                  <a:srgbClr val="000000"/>
                </a:solidFill>
              </a:rPr>
              <a:t>.</a:t>
            </a:r>
          </a:p>
          <a:p>
            <a:pPr fontAlgn="auto">
              <a:defRPr/>
            </a:pPr>
            <a:r>
              <a:rPr lang="ru-RU" dirty="0" smtClean="0"/>
              <a:t>В) Тайные общества и самодержавие.</a:t>
            </a:r>
          </a:p>
          <a:p>
            <a:pPr fontAlgn="auto">
              <a:defRPr/>
            </a:pPr>
            <a:r>
              <a:rPr lang="ru-RU" dirty="0" smtClean="0"/>
              <a:t>3. </a:t>
            </a:r>
            <a:r>
              <a:rPr lang="ru-RU" dirty="0" smtClean="0">
                <a:solidFill>
                  <a:srgbClr val="000000"/>
                </a:solidFill>
              </a:rPr>
              <a:t>Задания </a:t>
            </a:r>
            <a:r>
              <a:rPr lang="ru-RU" dirty="0">
                <a:solidFill>
                  <a:srgbClr val="000000"/>
                </a:solidFill>
              </a:rPr>
              <a:t>для закрепления и рекомендации</a:t>
            </a:r>
          </a:p>
          <a:p>
            <a:pPr fontAlgn="auto"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6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Священный союз: система безопасности для монархов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496944" cy="4916760"/>
          </a:xfrm>
        </p:spPr>
        <p:txBody>
          <a:bodyPr/>
          <a:lstStyle/>
          <a:p>
            <a:pPr algn="just"/>
            <a:r>
              <a:rPr lang="ru-RU" b="0" dirty="0">
                <a:solidFill>
                  <a:srgbClr val="180701"/>
                </a:solidFill>
                <a:latin typeface="Open Sans"/>
              </a:rPr>
              <a:t>В</a:t>
            </a:r>
            <a:r>
              <a:rPr lang="ru-RU" b="0" i="0" dirty="0" smtClean="0">
                <a:solidFill>
                  <a:srgbClr val="180701"/>
                </a:solidFill>
                <a:effectLst/>
                <a:latin typeface="Open Sans"/>
              </a:rPr>
              <a:t> Европе постепенно устанавливался новый международный порядок, к сохранению которого стремились ведущие державы. С этой целью в Париже 26 сентября 1815 года российским императором Александром I, императором Францем I Австрийским и королем Фридрихом Вильгельмом III Прусским был подписан договор о создании Священного союза. К нему впоследствии присоединились практически все монархи Европы за исключением Великобритании и Османской империи.</a:t>
            </a:r>
          </a:p>
          <a:p>
            <a:r>
              <a:rPr lang="ru-RU" b="0" i="0" dirty="0" smtClean="0">
                <a:solidFill>
                  <a:srgbClr val="180701"/>
                </a:solidFill>
                <a:effectLst/>
                <a:latin typeface="Open Sans"/>
              </a:rPr>
              <a:t>Священный союз стал для европейских держав гарантом незыблемости решений Венского конгресса и установил новый международный порядок, который вылился в Венскую систему международных отношений.</a:t>
            </a:r>
            <a:br>
              <a:rPr lang="ru-RU" b="0" i="0" dirty="0" smtClean="0">
                <a:solidFill>
                  <a:srgbClr val="180701"/>
                </a:solidFill>
                <a:effectLst/>
                <a:latin typeface="Open Sans"/>
              </a:rPr>
            </a:br>
            <a: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</a:rPr>
              <a:t>Подробности: </a:t>
            </a:r>
            <a: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  <a:hlinkClick r:id="rId2"/>
              </a:rPr>
              <a:t>https://regnum.ru/news/polit/2317473.html</a:t>
            </a:r>
            <a: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</a:rPr>
              <a:t/>
            </a:r>
            <a:b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</a:rPr>
            </a:br>
            <a: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</a:rPr>
              <a:t>Любое использование материалов допускается только при наличии гиперссылки на </a:t>
            </a:r>
            <a: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  <a:hlinkClick r:id="rId3"/>
              </a:rPr>
              <a:t>ИА REGNUM</a:t>
            </a:r>
            <a:r>
              <a:rPr lang="ru-RU" sz="800" b="0" i="0" dirty="0" smtClean="0">
                <a:solidFill>
                  <a:srgbClr val="180701"/>
                </a:solidFill>
                <a:effectLst/>
                <a:latin typeface="Open Sans"/>
              </a:rPr>
              <a:t>.</a:t>
            </a:r>
          </a:p>
          <a:p>
            <a:endParaRPr lang="ru-RU" b="0" i="0" dirty="0" smtClean="0">
              <a:solidFill>
                <a:srgbClr val="180701"/>
              </a:solidFill>
              <a:effectLst/>
              <a:latin typeface="Open Sans"/>
            </a:endParaRPr>
          </a:p>
          <a:p>
            <a:pPr algn="just"/>
            <a:endParaRPr lang="ru-RU" b="0" i="0" dirty="0" smtClean="0">
              <a:solidFill>
                <a:srgbClr val="180701"/>
              </a:solidFill>
              <a:effectLst/>
              <a:latin typeface="Open Sans"/>
            </a:endParaRPr>
          </a:p>
          <a:p>
            <a:endParaRPr lang="ru-RU" alt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540296"/>
          </a:xfrm>
        </p:spPr>
        <p:txBody>
          <a:bodyPr>
            <a:normAutofit fontScale="90000"/>
          </a:bodyPr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3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23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Внутренняя политика </a:t>
            </a:r>
            <a:r>
              <a:rPr lang="ru-RU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Александра </a:t>
            </a:r>
            <a:r>
              <a:rPr lang="en-US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</a:t>
            </a:r>
            <a:r>
              <a:rPr lang="ru-RU" sz="19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568952" cy="5904656"/>
          </a:xfrm>
        </p:spPr>
        <p:txBody>
          <a:bodyPr/>
          <a:lstStyle/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Второй период царствования Александра I (1815–1825 гг.) в исторической литературе принято считать консервативным, отождествлять с понятием «аракчеевщина» (время политической реакции). Однако после победы в войне с Наполеоном, когда реформаторские намерения императора совпадали с ожиданием перемен в среде свободомыслящего дворянства и крестьян, отстоявших Родину в борьбе с врагом, сложились условия для осуществления преобразований. </a:t>
            </a:r>
          </a:p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Одновременно с разработкой проектов по крестьянскому вопросу велась работа над конституционными проектами. 27 ноября 1815 г. Александр I даровал конституцию Царству Польскому.</a:t>
            </a:r>
          </a:p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Перемены во внутренней политике царя были связаны с его боязнью разделить участь Павла I, который в своей политике не считался с интересами большинства дворян. Он не нашел поддержки своим замыслам, в подавляющей массе помещики не хотели либеральных преобразований.  Победа над Наполеоном усилила позиции России, дворяне не понимали, почему освободительница Европы должна резко менять социально-экономические и политические порядки. В проведении реформ Александр I опирался только на узкий круг высших сановников и отдельных представителей дворянства. </a:t>
            </a:r>
          </a:p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Помешала осуществлению реформ сложная внешнеполитическая обстановка. Россия вынуждена было вести постоянные войны, причем на нескольких направлениях одновременно: коалиционные войны 1805–1807 гг., русско-шведская война 1808–1809 гг., война с Турцией 1806–1812 гг., война с Персией 1804–1813 гг., Отечественная война 1812 г. и заграничные походы 1813–1814 гг. </a:t>
            </a:r>
          </a:p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Немалую роль в отказе от реформ играли и личные качества императора − неустойчивость его настроения, двуличие, </a:t>
            </a:r>
            <a:r>
              <a:rPr lang="ru-RU" sz="1200" b="0" i="0" dirty="0" err="1" smtClean="0">
                <a:solidFill>
                  <a:srgbClr val="333333"/>
                </a:solidFill>
                <a:effectLst/>
                <a:latin typeface="Circe"/>
              </a:rPr>
              <a:t>развившаяся</a:t>
            </a:r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 с годами склонность к мистицизму.</a:t>
            </a:r>
          </a:p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Имела значение и противоречивость общего замысла преобразований: сочетать либеральные реформы с сохранением основ самодержавного строя, освобождение крестьян с интересами большинства дворян было невозможно.</a:t>
            </a:r>
          </a:p>
          <a:p>
            <a:pPr algn="just"/>
            <a:r>
              <a:rPr lang="ru-RU" sz="1200" b="0" i="0" dirty="0" smtClean="0">
                <a:solidFill>
                  <a:srgbClr val="333333"/>
                </a:solidFill>
                <a:effectLst/>
                <a:latin typeface="Circe"/>
              </a:rPr>
              <a:t>Хотя многие реформаторские начинания царя не были воплощены в жизнь, внутренняя политика Александра I, проекты разработанных по его поручению преобразований подготовили почву для экономического и политического реформирования России во второй половине XIX в.</a:t>
            </a:r>
            <a:r>
              <a:rPr lang="en-US" sz="1200" dirty="0" smtClean="0">
                <a:hlinkClick r:id="rId2"/>
              </a:rPr>
              <a:t> https://foxford.ru/wiki/istoriya/vnutrennyaya-politika-aleksandra-i-v-1815-1825-gg</a:t>
            </a:r>
            <a:endParaRPr lang="ru-RU" sz="1200" b="0" i="0" dirty="0" smtClean="0">
              <a:solidFill>
                <a:srgbClr val="333333"/>
              </a:solidFill>
              <a:effectLst/>
              <a:latin typeface="Circe"/>
            </a:endParaRPr>
          </a:p>
          <a:p>
            <a:pPr algn="just"/>
            <a:endParaRPr lang="ru-RU" altLang="ru-RU" sz="12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300" dirty="0">
                <a:solidFill>
                  <a:srgbClr val="D1282E"/>
                </a:solidFill>
              </a:rPr>
              <a:t>Изучение нового материала</a:t>
            </a:r>
            <a:br>
              <a:rPr lang="ru-RU" sz="2300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Тайные общества и самодержавие.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556792"/>
            <a:ext cx="8640960" cy="5184576"/>
          </a:xfrm>
        </p:spPr>
        <p:txBody>
          <a:bodyPr/>
          <a:lstStyle/>
          <a:p>
            <a:r>
              <a:rPr lang="ru-RU" sz="1200" b="0" dirty="0">
                <a:solidFill>
                  <a:srgbClr val="000000"/>
                </a:solidFill>
              </a:rPr>
              <a:t>Возникновение в 1821–1822 гг. дворянских тайных обществ с программами общественного переустройства – Южного общества во главе с </a:t>
            </a:r>
            <a:r>
              <a:rPr lang="ru-RU" sz="1200" b="0" dirty="0" err="1">
                <a:solidFill>
                  <a:srgbClr val="000000"/>
                </a:solidFill>
              </a:rPr>
              <a:t>П.И.Пестелем</a:t>
            </a:r>
            <a:r>
              <a:rPr lang="ru-RU" sz="1200" b="0" dirty="0">
                <a:solidFill>
                  <a:srgbClr val="000000"/>
                </a:solidFill>
              </a:rPr>
              <a:t>, разработавшим проект республиканской конституции для России и Северного общества во главе с </a:t>
            </a:r>
            <a:r>
              <a:rPr lang="ru-RU" sz="1200" b="0" dirty="0" err="1">
                <a:solidFill>
                  <a:srgbClr val="000000"/>
                </a:solidFill>
              </a:rPr>
              <a:t>Н.М.Муравьевым</a:t>
            </a:r>
            <a:r>
              <a:rPr lang="ru-RU" sz="1200" b="0" dirty="0">
                <a:solidFill>
                  <a:srgbClr val="000000"/>
                </a:solidFill>
              </a:rPr>
              <a:t>, автором «Конституции», по которой Россия провозглашалась конституционной монархией. </a:t>
            </a:r>
            <a:endParaRPr lang="ru-RU" sz="1200" b="0" dirty="0" smtClean="0">
              <a:solidFill>
                <a:srgbClr val="000000"/>
              </a:solidFill>
            </a:endParaRPr>
          </a:p>
          <a:p>
            <a:r>
              <a:rPr lang="ru-RU" sz="1200" b="0" dirty="0" smtClean="0">
                <a:solidFill>
                  <a:srgbClr val="000000"/>
                </a:solidFill>
              </a:rPr>
              <a:t>(</a:t>
            </a:r>
            <a:r>
              <a:rPr lang="ru-RU" sz="1200" b="0" dirty="0">
                <a:solidFill>
                  <a:srgbClr val="000000"/>
                </a:solidFill>
              </a:rPr>
              <a:t>Источник информации - портал </a:t>
            </a:r>
            <a:r>
              <a:rPr lang="ru-RU" sz="1200" b="0" dirty="0" err="1">
                <a:solidFill>
                  <a:srgbClr val="000000"/>
                </a:solidFill>
              </a:rPr>
              <a:t>История.РФ</a:t>
            </a:r>
            <a:r>
              <a:rPr lang="ru-RU" sz="1200" b="0" dirty="0">
                <a:solidFill>
                  <a:srgbClr val="000000"/>
                </a:solidFill>
              </a:rPr>
              <a:t>, https://histrf.ru/lenta-vremeni/event/view/obrazovaniie-sieviernogho-i-iuzhnogho-obshchiestva</a:t>
            </a:r>
            <a:r>
              <a:rPr lang="ru-RU" sz="1200" b="0" dirty="0" smtClean="0">
                <a:solidFill>
                  <a:srgbClr val="000000"/>
                </a:solidFill>
              </a:rPr>
              <a:t>)</a:t>
            </a:r>
            <a:r>
              <a:rPr lang="ru-RU" sz="1200" b="0" dirty="0">
                <a:solidFill>
                  <a:srgbClr val="000000"/>
                </a:solidFill>
              </a:rPr>
              <a:t> </a:t>
            </a:r>
            <a:endParaRPr lang="ru-RU" sz="1200" b="0" dirty="0" smtClean="0">
              <a:solidFill>
                <a:srgbClr val="000000"/>
              </a:solidFill>
            </a:endParaRPr>
          </a:p>
          <a:p>
            <a:pPr algn="just"/>
            <a:r>
              <a:rPr lang="ru-RU" sz="1200" b="0" dirty="0" smtClean="0">
                <a:solidFill>
                  <a:srgbClr val="000000"/>
                </a:solidFill>
              </a:rPr>
              <a:t>ПЕРВЫЕ </a:t>
            </a:r>
            <a:r>
              <a:rPr lang="ru-RU" sz="1200" b="0" dirty="0">
                <a:solidFill>
                  <a:srgbClr val="000000"/>
                </a:solidFill>
              </a:rPr>
              <a:t>ТАЙНЫЕ ОБЩЕСТВА В РОССИИ Первое тайное общество, «Союз спасения» (или Общество истинных и верных сынов Отечества), возникло в 1816 году. Во главе его стояли молодые офицеры Александр Муравьев, Сергей Трубецкой, Никита Муравьев и другие. В 1818 году они же основали новое, более многочисленное общество – «Союз благоденствия», в которое входило не менее двухсот членов. «Союз благоденствия» имел руководящий орган – Коренную управу. В 1821 году Коренная управа объявила о самороспуске Союза, хотя его руководители не намеревались прекращать революционную деятельность, а лишь стремились таким образом избавиться от ненадежных и случайных членов Союза. Характерной чертой созданной вскоре новой тайной организации было структурное деление ее на две части: Северное общество, опиравшееся на столичные воинские части, и Южное общество, основой которого стали полки 2-й армии, стоявшей на Украине. Другой особенностью нового этапа движения будущих декабристов стала разработка программы действий на будущее, естественно, при условии победы восставших. Сразу же обнаружились разногласия в том, какой должна быть Россия. «Русская правда» – программа признанного лидера Южного общества полковника П. И. Пестеля – предусматривала установление диктатуры Временного верховного революционного правления типа военной хунты, причем Пестель явно отводил себе роль верховного диктатора. Новый орган власти вводил конституцию, согласно которой Россия становилась унитарной республикой с однопалатным законодательным собранием – Народным вечем, и Державной думой – своеобразным советом, каждый из пяти членов которого выполнял функции главы государства и правительства в течение одного года. Контрольные пожизненные функции принадлежали Верховному собору, надзиравшему за соблюдением конституции. Эта конституция гарантировала всем гражданам России основные гражданские свободы, в том числе свободу от крепостной зависимости. Анисимов Е.В. Императорская Россия. СПб., 2008 http://storyo.ru/empire/140.htm (Источник информации - портал </a:t>
            </a:r>
            <a:r>
              <a:rPr lang="ru-RU" sz="1200" b="0" dirty="0" err="1">
                <a:solidFill>
                  <a:srgbClr val="000000"/>
                </a:solidFill>
              </a:rPr>
              <a:t>История.РФ</a:t>
            </a:r>
            <a:r>
              <a:rPr lang="ru-RU" sz="1200" b="0" dirty="0">
                <a:solidFill>
                  <a:srgbClr val="000000"/>
                </a:solidFill>
              </a:rPr>
              <a:t>, https://histrf.ru/lenta-vremeni/event/view/obrazovaniie-sieviernogho-i-iuzhnogho-obshchiestva)</a:t>
            </a:r>
            <a:endParaRPr lang="ru-RU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179512" y="1752600"/>
            <a:ext cx="8712968" cy="4700736"/>
          </a:xfrm>
        </p:spPr>
        <p:txBody>
          <a:bodyPr/>
          <a:lstStyle/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ea typeface="Times New Roman"/>
                <a:cs typeface="Times New Roman"/>
              </a:rPr>
              <a:t>Задание 1 </a:t>
            </a:r>
            <a:r>
              <a:rPr lang="en-US" sz="1100" dirty="0" smtClean="0">
                <a:hlinkClick r:id="rId2"/>
              </a:rPr>
              <a:t>https://hist-ege.sdamgia.ru/problem?id=3972 </a:t>
            </a:r>
            <a:endParaRPr lang="ru-RU" sz="1100" dirty="0" smtClean="0"/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ea typeface="Times New Roman"/>
                <a:cs typeface="Times New Roman"/>
              </a:rPr>
              <a:t>Прочтите </a:t>
            </a: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отрывок из исторического источника.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«Наконец, Наполеон вторгся в Россию, и тогда-то народ русский впервые ощутил свою силу, тогда-то пробудилось во всех сердцах чувство независимости, сперва политической, а впоследствии и народной. Вот начало свободомыслия в России.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Правительство само произнесло слова: "Свобода, освобождение". Само рассевало сочинение о злоупотреблении неограниченной власти Наполеона, и клик русского монарха огласил берега Рейна и Сены. Ещё война длилась, когда ратники, </a:t>
            </a:r>
            <a:r>
              <a:rPr lang="ru-RU" sz="1100" dirty="0" err="1">
                <a:solidFill>
                  <a:srgbClr val="000000"/>
                </a:solidFill>
                <a:ea typeface="Times New Roman"/>
                <a:cs typeface="Times New Roman"/>
              </a:rPr>
              <a:t>возвратясь</a:t>
            </a: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 в дома, первые разнесли ропот в классе народа. "Мы проливали кровь, говорили они, а нас опять заставляют потеть на барщине. Мы избавили родину от тирана, а нас вновь тиранят господа..." Тогда-то стали говорить военные: "Для того ль освободили мы Европу, чтобы наложить цепи на себя? для того ль дали конституцию Франции, чтобы не сметь говорить о ней, и купили кровью первенство между народами, чтобы нас унижали дома?".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...А как ропот народа, от злоупотребления властей происшедший, грозил кровавою революцией, то тайные общества вознамерились отвратить меньшим злом большее и начать свои действия при первом удобном случае...»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Используя отрывок и знания по истории, выберите в приведённом списке три верных суждения. Запишите в ответ цифры, под которыми они указаны.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1) Одной из главных целей движения военных, упоминаемого в отрывке, была отмена крепостного права.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2) Русский монарх, упоминаемый в отрывке, — это Николай I.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3) Автор воспоминаний отрицательно относится к настроениям, распространявшимся в среде военных после окончания войны с Наполеоном.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4) Все участники движения военных, упоминаемого в отрывке, по своим политическим взглядам были республиканцами.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5) Участниками тайных обществ, упоминаемых в отрывке, были И. И. </a:t>
            </a:r>
            <a:r>
              <a:rPr lang="ru-RU" sz="1100" dirty="0" err="1">
                <a:solidFill>
                  <a:srgbClr val="000000"/>
                </a:solidFill>
                <a:ea typeface="Times New Roman"/>
                <a:cs typeface="Times New Roman"/>
              </a:rPr>
              <a:t>Пущин</a:t>
            </a: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 и К. Ф. Рылеев.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6) Одними из первых тайных обществ, о которых говорится в отрывке, были Союз спасения и Союз благоденствия.</a:t>
            </a:r>
            <a:endParaRPr lang="ru-RU" sz="1100" dirty="0" smtClean="0">
              <a:effectLst/>
              <a:ea typeface="Calibri"/>
              <a:cs typeface="Times New Roman"/>
            </a:endParaRPr>
          </a:p>
          <a:p>
            <a:endParaRPr lang="ru-RU" altLang="ru-RU" sz="11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5256584"/>
          </a:xfrm>
        </p:spPr>
        <p:txBody>
          <a:bodyPr/>
          <a:lstStyle/>
          <a:p>
            <a:pPr lvl="0"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a typeface="Times New Roman"/>
                <a:cs typeface="Times New Roman"/>
              </a:rPr>
              <a:t>Задание </a:t>
            </a:r>
            <a:r>
              <a:rPr lang="ru-RU" sz="1100" dirty="0" smtClean="0">
                <a:solidFill>
                  <a:srgbClr val="000000"/>
                </a:solidFill>
                <a:ea typeface="Times New Roman"/>
                <a:cs typeface="Times New Roman"/>
              </a:rPr>
              <a:t>2  </a:t>
            </a:r>
            <a:r>
              <a:rPr lang="en-US" sz="1100" dirty="0">
                <a:solidFill>
                  <a:srgbClr val="000000"/>
                </a:solidFill>
                <a:hlinkClick r:id="rId2"/>
              </a:rPr>
              <a:t>https://hist-ege.sdamgia.ru/problem?id=3972 </a:t>
            </a:r>
            <a:endParaRPr lang="ru-RU" sz="1100" dirty="0">
              <a:solidFill>
                <a:srgbClr val="000000"/>
              </a:solidFill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 smtClean="0">
                <a:solidFill>
                  <a:srgbClr val="000000"/>
                </a:solidFill>
                <a:ea typeface="Times New Roman"/>
                <a:cs typeface="Times New Roman"/>
              </a:rPr>
              <a:t>Укажите </a:t>
            </a: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название участников тайного общественного движения, возникшего в описываемый период в Российской империи. Какие причины привели к его возникновению? Укажите любые две причины.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00" dirty="0" smtClean="0">
                <a:effectLst/>
                <a:ea typeface="Times New Roman"/>
                <a:cs typeface="Times New Roman"/>
              </a:rPr>
              <a:t> 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Прочтите отрывок из исторического источника и кратко ответьте на вопросы С1–С3. Ответы предполагают использование информации из источника, а также применение исторических знаний по курсу истории соответствующего периода.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i="1" dirty="0">
                <a:solidFill>
                  <a:srgbClr val="000000"/>
                </a:solidFill>
                <a:ea typeface="Times New Roman"/>
                <a:cs typeface="Times New Roman"/>
              </a:rPr>
              <a:t>Прочтите отрывок из статьи учёного.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«Сами правительства для возбуждения в народах энергии против самовластия императора французов своими прокламациями призывали их к свободе и торжественно обещали им законно-свободные установления. Правительства не только не спешили исполнить свои обещания, но стали вменять в преступление справедливое требование конституционных учреждений, всячески стараясь везде подавлять дух свободы. Российский император стал во главе монархических реакционеров. Заодно с ним действовали король прусский и император Франц, или, лучше сказать, князь Меттерних — душа австрийского министерства и всей монархической реакции.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Народы, обманутые в своих ожиданиях правительствами, прибегали против их явных угнетений к средствам сокровенным. По всей Европе учредились тайные политические союзы с целью исторгнуть у правительств конституционные постановления. В Италии, под ненавистным ей австрийским владычеством, учредились тайные союзы карбонариев; в германских университетах образовался студенческий союз, раскинувший ветви свои по всей немецкой земле; во Франции — тайные политические общества под разными названиями. Цель у всех этих сокровенных союзов была одна: противодействовать монархической реакции правительств и освободить народы от их самовластия.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По низложении &lt;…&gt; главным предметом всех политических действий императора российского было подавление возникшего повсюду духа свободы и укрепление монархических начал, которым угрожали тайные общества. Все правительственные и дипломатические действия его, начиная с заключения священного тройственного союза России, Австрии и Пруссии, свидетельствуют об этом.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С этою целью созван был конгресс в </a:t>
            </a:r>
            <a:r>
              <a:rPr lang="ru-RU" sz="1000" dirty="0" err="1">
                <a:solidFill>
                  <a:srgbClr val="000000"/>
                </a:solidFill>
                <a:ea typeface="Times New Roman"/>
                <a:cs typeface="Times New Roman"/>
              </a:rPr>
              <a:t>Ахене</a:t>
            </a: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, на котором по настоянию императора российского признано право вмешательства во внутренние дела </a:t>
            </a:r>
            <a:r>
              <a:rPr lang="ru-RU" sz="1000" dirty="0" err="1">
                <a:solidFill>
                  <a:srgbClr val="000000"/>
                </a:solidFill>
                <a:ea typeface="Times New Roman"/>
                <a:cs typeface="Times New Roman"/>
              </a:rPr>
              <a:t>соседственной</a:t>
            </a: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 державы в случае изменения существующего в ней порядка.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В </a:t>
            </a:r>
            <a:r>
              <a:rPr lang="ru-RU" sz="1000" dirty="0" err="1">
                <a:solidFill>
                  <a:srgbClr val="000000"/>
                </a:solidFill>
                <a:ea typeface="Times New Roman"/>
                <a:cs typeface="Times New Roman"/>
              </a:rPr>
              <a:t>Ахене</a:t>
            </a: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 приняты строгие меры против свободы книгопечатания и тайных обществ, против восстановления в Испании нарушенной королём конституции кортесов.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 indent="238125" algn="just">
              <a:spcBef>
                <a:spcPts val="0"/>
              </a:spcBef>
              <a:spcAft>
                <a:spcPts val="0"/>
              </a:spcAft>
            </a:pP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Конгресс в </a:t>
            </a:r>
            <a:r>
              <a:rPr lang="ru-RU" sz="1000" dirty="0" err="1">
                <a:solidFill>
                  <a:srgbClr val="000000"/>
                </a:solidFill>
                <a:ea typeface="Times New Roman"/>
                <a:cs typeface="Times New Roman"/>
              </a:rPr>
              <a:t>Лайбахе</a:t>
            </a:r>
            <a:r>
              <a:rPr lang="ru-RU" sz="1000" dirty="0">
                <a:solidFill>
                  <a:srgbClr val="000000"/>
                </a:solidFill>
                <a:ea typeface="Times New Roman"/>
                <a:cs typeface="Times New Roman"/>
              </a:rPr>
              <a:t> определил подавить революцию неаполитанскую, вследствие которой сам король принял предложенную им конституцию и присягнул в точном её соблюдении, и силою предупредить восстание в Пьемонте против короля сардинского».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00" u="none" strike="noStrike" dirty="0" smtClean="0">
                <a:solidFill>
                  <a:srgbClr val="090949"/>
                </a:solidFill>
                <a:effectLst/>
                <a:ea typeface="Times New Roman"/>
                <a:cs typeface="Times New Roman"/>
              </a:rPr>
              <a:t>Показать другие задания к этому тексту</a:t>
            </a:r>
            <a:endParaRPr lang="ru-RU" sz="1000" dirty="0" smtClean="0">
              <a:effectLst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8010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900113" y="1557338"/>
            <a:ext cx="727233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b="1"/>
              <a:t>Дорогие ребята! Для эффективной подготовки и понимания материала рекомендую прослушать на сайте Российская электронная школа Урок 19  «Внешняя политика Александра </a:t>
            </a:r>
            <a:r>
              <a:rPr lang="en-US" altLang="ru-RU" b="1"/>
              <a:t>I</a:t>
            </a:r>
            <a:r>
              <a:rPr lang="ru-RU" altLang="ru-RU" b="1"/>
              <a:t>. Отечественная война 2012 года», а также решать задания на сайте РЕШУ ЕГЭ </a:t>
            </a:r>
            <a:r>
              <a:rPr lang="en-US" altLang="ru-RU">
                <a:hlinkClick r:id="rId2"/>
              </a:rPr>
              <a:t>https://soc-ege.sdamgia.ru/</a:t>
            </a:r>
            <a:r>
              <a:rPr lang="ru-RU" altLang="ru-RU" b="1"/>
              <a:t>.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90"/>
          <a:stretch>
            <a:fillRect/>
          </a:stretch>
        </p:blipFill>
        <p:spPr bwMode="auto">
          <a:xfrm>
            <a:off x="5175250" y="3213100"/>
            <a:ext cx="2897188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827088" y="4906963"/>
            <a:ext cx="741680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cap="all" spc="-60" dirty="0">
                <a:solidFill>
                  <a:srgbClr val="D1282E"/>
                </a:solidFill>
                <a:latin typeface="Arial Black"/>
                <a:ea typeface="+mj-ea"/>
                <a:cs typeface="+mj-cs"/>
              </a:rPr>
              <a:t>Литература и интернет сайты для подготовки </a:t>
            </a:r>
            <a:r>
              <a:rPr lang="ru-RU" sz="1600" cap="all" spc="-60" dirty="0" err="1">
                <a:solidFill>
                  <a:srgbClr val="D1282E"/>
                </a:solidFill>
                <a:latin typeface="Arial Black"/>
                <a:ea typeface="+mj-ea"/>
                <a:cs typeface="+mj-cs"/>
              </a:rPr>
              <a:t>дз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27654" name="TextBox 4"/>
          <p:cNvSpPr txBox="1">
            <a:spLocks noChangeArrowheads="1"/>
          </p:cNvSpPr>
          <p:nvPr/>
        </p:nvSpPr>
        <p:spPr bwMode="auto">
          <a:xfrm>
            <a:off x="395288" y="5229225"/>
            <a:ext cx="8064500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spcBef>
                <a:spcPct val="20000"/>
              </a:spcBef>
              <a:spcAft>
                <a:spcPts val="600"/>
              </a:spcAft>
            </a:pPr>
            <a:r>
              <a:rPr lang="ru-RU" altLang="ru-RU" sz="1200" b="1">
                <a:solidFill>
                  <a:srgbClr val="000000"/>
                </a:solidFill>
              </a:rPr>
              <a:t>Учебник: Сахаров А.Н., Загладин Н.В. История с древнейших времён до конца </a:t>
            </a:r>
            <a:r>
              <a:rPr lang="en-US" altLang="ru-RU" sz="1200" b="1">
                <a:solidFill>
                  <a:srgbClr val="000000"/>
                </a:solidFill>
              </a:rPr>
              <a:t>XIX</a:t>
            </a:r>
            <a:r>
              <a:rPr lang="ru-RU" altLang="ru-RU" sz="1200" b="1">
                <a:solidFill>
                  <a:srgbClr val="000000"/>
                </a:solidFill>
              </a:rPr>
              <a:t> века: учебник для 10 класса общеобразовательных организаций. Базовый уровень / А.Н. Сахаров, Н.В. Загладин. – 4-е изд. – М.: ООО «Русское слово – учебник», 2016. С. 359 (</a:t>
            </a:r>
            <a:r>
              <a:rPr lang="ru-RU" altLang="ru-RU" sz="1200">
                <a:solidFill>
                  <a:srgbClr val="222222"/>
                </a:solidFill>
              </a:rPr>
              <a:t>§</a:t>
            </a:r>
            <a:r>
              <a:rPr lang="ru-RU" altLang="ru-RU" sz="1200" b="1">
                <a:solidFill>
                  <a:srgbClr val="000000"/>
                </a:solidFill>
              </a:rPr>
              <a:t> 52)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ru-RU" altLang="ru-RU" sz="1200">
                <a:solidFill>
                  <a:srgbClr val="222222"/>
                </a:solidFill>
              </a:rPr>
              <a:t> </a:t>
            </a:r>
            <a:r>
              <a:rPr lang="ru-RU" altLang="ru-RU" sz="1200" b="1">
                <a:solidFill>
                  <a:srgbClr val="000000"/>
                </a:solidFill>
              </a:rPr>
              <a:t>РЕШУ ЕГЭ История  // </a:t>
            </a:r>
            <a:r>
              <a:rPr lang="en-US" altLang="ru-RU" sz="1200">
                <a:solidFill>
                  <a:srgbClr val="000000"/>
                </a:solidFill>
                <a:hlinkClick r:id="rId2"/>
              </a:rPr>
              <a:t>https://soc-ege.sdamgia.ru</a:t>
            </a:r>
            <a:endParaRPr lang="ru-RU" altLang="ru-RU" sz="1200" b="1" u="sng">
              <a:solidFill>
                <a:srgbClr val="0000FF"/>
              </a:solidFill>
              <a:cs typeface="Times New Roman" pitchFamily="18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ru-RU" altLang="ru-RU" sz="1200" b="1">
                <a:solidFill>
                  <a:srgbClr val="000000"/>
                </a:solidFill>
              </a:rPr>
              <a:t>РОССИЙСКАЯ ЭЛЕКТРОННАЯ ШКОЛА // </a:t>
            </a:r>
            <a:r>
              <a:rPr lang="en-US" altLang="ru-RU" sz="1200" b="1">
                <a:solidFill>
                  <a:srgbClr val="000000"/>
                </a:solidFill>
                <a:hlinkClick r:id="rId4"/>
              </a:rPr>
              <a:t>https://resh.edu.ru</a:t>
            </a:r>
            <a:r>
              <a:rPr lang="ru-RU" altLang="ru-RU" sz="1200" b="1">
                <a:solidFill>
                  <a:srgbClr val="000000"/>
                </a:solidFill>
              </a:rPr>
              <a:t>  </a:t>
            </a:r>
          </a:p>
          <a:p>
            <a:pPr>
              <a:spcBef>
                <a:spcPct val="20000"/>
              </a:spcBef>
              <a:spcAft>
                <a:spcPts val="600"/>
              </a:spcAft>
            </a:pPr>
            <a:r>
              <a:rPr lang="ru-RU" altLang="ru-RU" sz="1200" b="1">
                <a:solidFill>
                  <a:srgbClr val="000000"/>
                </a:solidFill>
              </a:rPr>
              <a:t>Данная презентация «Рыночная экономика» // </a:t>
            </a:r>
            <a:r>
              <a:rPr lang="ru-RU" altLang="ru-RU" sz="1200">
                <a:solidFill>
                  <a:srgbClr val="27638C"/>
                </a:solidFill>
                <a:latin typeface="Myriad Pro"/>
                <a:hlinkClick r:id="rId5" tooltip="На главную"/>
              </a:rPr>
              <a:t>Социальная сеть работников образования nsportal.ru</a:t>
            </a:r>
            <a:endParaRPr lang="ru-RU" altLang="ru-RU" sz="1200" b="1">
              <a:solidFill>
                <a:srgbClr val="000000"/>
              </a:solidFill>
            </a:endParaRPr>
          </a:p>
        </p:txBody>
      </p:sp>
      <p:pic>
        <p:nvPicPr>
          <p:cNvPr id="27655" name="Picture 2" descr="C:\Users\ё\Pictures\Screenshots\Снимок экрана (142).pn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2" t="-916" r="18378" b="7108"/>
          <a:stretch>
            <a:fillRect/>
          </a:stretch>
        </p:blipFill>
        <p:spPr>
          <a:xfrm>
            <a:off x="1187450" y="3019425"/>
            <a:ext cx="2968625" cy="1731963"/>
          </a:xfr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Для журнала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altLang="ru-RU" sz="1400" b="0" smtClean="0">
                <a:solidFill>
                  <a:srgbClr val="222222"/>
                </a:solidFill>
              </a:rPr>
              <a:t>Материалы по теме: Урок </a:t>
            </a:r>
            <a:r>
              <a:rPr lang="ru-RU" altLang="ru-RU" sz="1400" b="0" smtClean="0">
                <a:solidFill>
                  <a:srgbClr val="000000"/>
                </a:solidFill>
              </a:rPr>
              <a:t>08</a:t>
            </a:r>
            <a:r>
              <a:rPr lang="ru-RU" altLang="ru-RU" sz="1400" b="0" smtClean="0">
                <a:solidFill>
                  <a:srgbClr val="222222"/>
                </a:solidFill>
              </a:rPr>
              <a:t> https://resh.edu.ru; материалы к уроку на nsportal.ru; §</a:t>
            </a:r>
            <a:r>
              <a:rPr lang="ru-RU" altLang="ru-RU" sz="1400" b="0" smtClean="0">
                <a:solidFill>
                  <a:srgbClr val="000000"/>
                </a:solidFill>
              </a:rPr>
              <a:t> 52, С. 359  </a:t>
            </a:r>
            <a:r>
              <a:rPr lang="ru-RU" altLang="ru-RU" sz="1400" b="0" smtClean="0">
                <a:solidFill>
                  <a:srgbClr val="222222"/>
                </a:solidFill>
              </a:rPr>
              <a:t>в учебнике; Д/З Работа над проектом</a:t>
            </a:r>
            <a:endParaRPr lang="ru-RU" altLang="ru-RU" sz="1400" b="0" smtClean="0">
              <a:cs typeface="Times New Roman" pitchFamily="18" charset="0"/>
            </a:endParaRPr>
          </a:p>
          <a:p>
            <a:endParaRPr lang="ru-RU" alt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1200" dirty="0" smtClean="0"/>
              <a:t>Дорогие ребята, мы с вами  продолжаем изучать раздел </a:t>
            </a:r>
            <a:r>
              <a:rPr lang="en-US" sz="1200" dirty="0" smtClean="0"/>
              <a:t>VI</a:t>
            </a:r>
            <a:r>
              <a:rPr lang="ru-RU" sz="1200" dirty="0" smtClean="0"/>
              <a:t> «россия и мир в конце </a:t>
            </a:r>
            <a:r>
              <a:rPr lang="en-US" sz="1200" dirty="0" smtClean="0"/>
              <a:t>XVIII</a:t>
            </a:r>
            <a:r>
              <a:rPr lang="ru-RU" sz="1200" dirty="0" smtClean="0"/>
              <a:t>-</a:t>
            </a:r>
            <a:r>
              <a:rPr lang="en-US" sz="1200" dirty="0" smtClean="0"/>
              <a:t>XIX</a:t>
            </a:r>
            <a:r>
              <a:rPr lang="ru-RU" sz="1200" dirty="0" smtClean="0"/>
              <a:t> в.». В начале работы со слайдовой презентацией напишите в тетрадях тему и цель урока: изучение истории России и священного союза. Организации тайных обществ. Оформление в тетрадях</a:t>
            </a:r>
            <a:r>
              <a:rPr lang="ru-RU" sz="1200" dirty="0">
                <a:solidFill>
                  <a:srgbClr val="D1282E"/>
                </a:solidFill>
              </a:rPr>
              <a:t> </a:t>
            </a:r>
            <a:r>
              <a:rPr lang="ru-RU" sz="1200" dirty="0" smtClean="0">
                <a:solidFill>
                  <a:srgbClr val="D1282E"/>
                </a:solidFill>
              </a:rPr>
              <a:t>продолжаем:</a:t>
            </a:r>
            <a:r>
              <a:rPr lang="ru-RU" sz="1200" dirty="0" smtClean="0"/>
              <a:t> свой план по презентации и запись выводов, терминологии. Выполнение д/з и работа на сайте решу ЕГЭ, решу </a:t>
            </a:r>
            <a:r>
              <a:rPr lang="ru-RU" sz="1200" dirty="0" err="1" smtClean="0"/>
              <a:t>впр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557338"/>
            <a:ext cx="8497888" cy="5040312"/>
          </a:xfrm>
        </p:spPr>
        <p:txBody>
          <a:bodyPr rtlCol="0">
            <a:normAutofit fontScale="92500" lnSpcReduction="20000"/>
          </a:bodyPr>
          <a:lstStyle/>
          <a:p>
            <a:pPr marL="457200" indent="-457200" algn="just" fontAlgn="auto">
              <a:buFont typeface="Arial" pitchFamily="34" charset="0"/>
              <a:buAutoNum type="arabicPeriod"/>
              <a:defRPr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</a:t>
            </a:r>
            <a:r>
              <a:rPr lang="ru-RU" dirty="0" smtClean="0">
                <a:solidFill>
                  <a:srgbClr val="000000"/>
                </a:solidFill>
              </a:rPr>
              <a:t>материала</a:t>
            </a:r>
          </a:p>
          <a:p>
            <a:pPr fontAlgn="auto">
              <a:defRPr/>
            </a:pPr>
            <a:r>
              <a:rPr lang="ru-RU" sz="1900" dirty="0">
                <a:solidFill>
                  <a:srgbClr val="000000"/>
                </a:solidFill>
              </a:rPr>
              <a:t>Война за независимость в Северной Америке (повторение + задание</a:t>
            </a:r>
            <a:r>
              <a:rPr lang="ru-RU" sz="1900" dirty="0" smtClean="0">
                <a:solidFill>
                  <a:srgbClr val="000000"/>
                </a:solidFill>
              </a:rPr>
              <a:t>).</a:t>
            </a:r>
          </a:p>
          <a:p>
            <a:pPr algn="just" fontAlgn="auto">
              <a:defRPr/>
            </a:pPr>
            <a:r>
              <a:rPr lang="en-US" sz="1900" dirty="0" smtClean="0">
                <a:solidFill>
                  <a:srgbClr val="000000"/>
                </a:solidFill>
              </a:rPr>
              <a:t>XVIII</a:t>
            </a:r>
            <a:r>
              <a:rPr lang="ru-RU" sz="1900" dirty="0" smtClean="0">
                <a:solidFill>
                  <a:srgbClr val="000000"/>
                </a:solidFill>
              </a:rPr>
              <a:t> в. Ознаменовался ростом масштабов иммиграции в заокеанские колонии Англии, особенно в Северную Америку. Этому способствовали массовое обезземеливание крестьянства в Англии, разорение ремесленников из-за начавшегося промышленного переворота, тяжёлого положения в Ирландии, где голод только в 1741г. Унёс жизни более 400 тыс. человек.</a:t>
            </a:r>
            <a:endParaRPr lang="ru-RU" sz="1800" dirty="0" smtClean="0">
              <a:solidFill>
                <a:srgbClr val="000000"/>
              </a:solidFill>
              <a:latin typeface="Times New Roman"/>
            </a:endParaRPr>
          </a:p>
          <a:p>
            <a:pPr algn="just" fontAlgn="auto">
              <a:defRPr/>
            </a:pPr>
            <a:r>
              <a:rPr lang="ru-RU" sz="1800" b="0" dirty="0" smtClean="0">
                <a:solidFill>
                  <a:srgbClr val="000000"/>
                </a:solidFill>
                <a:latin typeface="+mj-lt"/>
              </a:rPr>
              <a:t>Война</a:t>
            </a:r>
            <a:r>
              <a:rPr lang="ru-RU" sz="1800" b="0" dirty="0">
                <a:solidFill>
                  <a:srgbClr val="000000"/>
                </a:solidFill>
                <a:latin typeface="+mj-lt"/>
              </a:rPr>
              <a:t> за независимость в Северной Америке 1775—83, революционная, освободительная война 13 английских колоний в Северной Америке против английского колониального господства, в ходе которой было создано независимое государство — Соединённые Штаты Америки. Война за независимость была подготовлена всей предшествующей социально-экономической историей колоний. Развитие капитализма в колониях и складывание североамериканской нации вступали в противоречие с политикой метрополии, рассматривавшей колонии как источник сырья и рынок сбыта. </a:t>
            </a:r>
            <a:endParaRPr lang="ru-RU" sz="1800" b="0" dirty="0" smtClean="0">
              <a:solidFill>
                <a:srgbClr val="000000"/>
              </a:solidFill>
              <a:latin typeface="+mj-lt"/>
            </a:endParaRPr>
          </a:p>
          <a:p>
            <a:pPr algn="just" fontAlgn="auto">
              <a:defRPr/>
            </a:pPr>
            <a:r>
              <a:rPr lang="ru-RU" sz="1800" b="0" dirty="0">
                <a:solidFill>
                  <a:srgbClr val="000000"/>
                </a:solidFill>
                <a:latin typeface="+mj-lt"/>
              </a:rPr>
              <a:t> </a:t>
            </a:r>
            <a:endParaRPr lang="ru-RU" sz="1900" dirty="0">
              <a:solidFill>
                <a:srgbClr val="000000"/>
              </a:solidFill>
            </a:endParaRPr>
          </a:p>
          <a:p>
            <a:pPr algn="just" fontAlgn="auto">
              <a:defRPr/>
            </a:pPr>
            <a:endParaRPr lang="ru-RU" dirty="0" smtClean="0">
              <a:solidFill>
                <a:srgbClr val="000000"/>
              </a:solidFill>
            </a:endParaRPr>
          </a:p>
          <a:p>
            <a:pPr fontAlgn="auto">
              <a:defRPr/>
            </a:pPr>
            <a:endParaRPr lang="ru-RU" sz="1900" dirty="0">
              <a:solidFill>
                <a:srgbClr val="000000"/>
              </a:solidFill>
            </a:endParaRPr>
          </a:p>
          <a:p>
            <a:pPr algn="just" fontAlgn="auto"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52400"/>
            <a:ext cx="7634288" cy="1620838"/>
          </a:xfrm>
        </p:spPr>
        <p:txBody>
          <a:bodyPr/>
          <a:lstStyle/>
          <a:p>
            <a:pPr marL="457200" indent="-457200" fontAlgn="auto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dirty="0" smtClean="0"/>
              <a:t>Война за независимость в северной </a:t>
            </a:r>
            <a:r>
              <a:rPr lang="ru-RU" dirty="0" err="1" smtClean="0"/>
              <a:t>америке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ранее изученного </a:t>
            </a:r>
            <a:r>
              <a:rPr lang="ru-RU" sz="20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752600"/>
            <a:ext cx="8424863" cy="4916488"/>
          </a:xfrm>
        </p:spPr>
        <p:txBody>
          <a:bodyPr rtlCol="0">
            <a:normAutofit fontScale="85000" lnSpcReduction="10000"/>
          </a:bodyPr>
          <a:lstStyle/>
          <a:p>
            <a:pPr algn="just" fontAlgn="auto">
              <a:defRPr/>
            </a:pPr>
            <a:r>
              <a:rPr lang="ru-RU" sz="1800" dirty="0">
                <a:latin typeface="Times New Roman"/>
              </a:rPr>
              <a:t>10 мая 1775 открылся 2-й Континентальный конгресс, в котором преобладающее влияние получило радикальное крыло буржуазии. Конгресс предложил всем колониям создать новые правительства взамен колониальных властей. Были организованы регулярные вооружённые силы. Главнокомандующим стал </a:t>
            </a:r>
            <a:r>
              <a:rPr lang="ru-RU" sz="1800" u="sng" dirty="0">
                <a:solidFill>
                  <a:srgbClr val="FF0000"/>
                </a:solidFill>
                <a:latin typeface="Times New Roman"/>
              </a:rPr>
              <a:t>Дж. </a:t>
            </a:r>
            <a:r>
              <a:rPr lang="ru-RU" sz="1800" u="sng" dirty="0" smtClean="0">
                <a:solidFill>
                  <a:srgbClr val="FF0000"/>
                </a:solidFill>
                <a:latin typeface="Times New Roman"/>
              </a:rPr>
              <a:t>Вашингтон</a:t>
            </a:r>
            <a:r>
              <a:rPr lang="ru-RU" sz="1800" dirty="0">
                <a:latin typeface="Times New Roman"/>
              </a:rPr>
              <a:t> (15 июня 1775). 4 июля 1776 Континентальный конгресс принял носившую революционный характер Декларацию независимости, автором которой был </a:t>
            </a:r>
            <a:r>
              <a:rPr lang="ru-RU" sz="1800" u="sng" dirty="0" smtClean="0">
                <a:solidFill>
                  <a:srgbClr val="FF0000"/>
                </a:solidFill>
                <a:latin typeface="Times New Roman"/>
              </a:rPr>
              <a:t>Т. </a:t>
            </a:r>
            <a:r>
              <a:rPr lang="ru-RU" sz="1800" u="sng" dirty="0" err="1" smtClean="0">
                <a:solidFill>
                  <a:srgbClr val="FF0000"/>
                </a:solidFill>
                <a:latin typeface="Times New Roman"/>
              </a:rPr>
              <a:t>Джефферсон</a:t>
            </a:r>
            <a:r>
              <a:rPr lang="ru-RU" sz="1800" u="sng" dirty="0" smtClean="0">
                <a:solidFill>
                  <a:srgbClr val="FF0000"/>
                </a:solidFill>
                <a:latin typeface="Times New Roman"/>
              </a:rPr>
              <a:t>. </a:t>
            </a:r>
            <a:r>
              <a:rPr lang="ru-RU" sz="1800" dirty="0">
                <a:latin typeface="Times New Roman"/>
              </a:rPr>
              <a:t>Декларация объявляла об отделении 13 колоний от метрополии и образовании независимого государства — Соединённых Штатов Америки (США). </a:t>
            </a:r>
            <a:r>
              <a:rPr lang="ru-RU" sz="1800" dirty="0" smtClean="0">
                <a:latin typeface="Times New Roman"/>
              </a:rPr>
              <a:t>Она была первым в истории государственно-правовым документом, формально провозгласившим суверенитет народа и основы буржуазно-демократических свобод. Важнейшими мероприятиями явились постановления о конфискации собственности </a:t>
            </a:r>
            <a:r>
              <a:rPr lang="ru-RU" sz="1800" dirty="0" err="1" smtClean="0">
                <a:latin typeface="Times New Roman"/>
              </a:rPr>
              <a:t>лоялистов</a:t>
            </a:r>
            <a:r>
              <a:rPr lang="ru-RU" sz="1800" dirty="0" smtClean="0">
                <a:latin typeface="Times New Roman"/>
              </a:rPr>
              <a:t> (1777), а также земель короны и государственной англиканской церкви.</a:t>
            </a:r>
          </a:p>
          <a:p>
            <a:pPr algn="just" fontAlgn="auto">
              <a:defRPr/>
            </a:pPr>
            <a:r>
              <a:rPr lang="ru-RU" sz="1800" dirty="0" smtClean="0">
                <a:latin typeface="Times New Roman"/>
              </a:rPr>
              <a:t>  Военные действия в 1775—78 развернулись главным образом на С. страны. Английское командование стремилось подавить сопротивление в Новой Англии, являвшейся центром революционного движения. Экспедиция американцев с целью захвата Канады не достигла намеченной цели. Американцы осадили Бостон и заняли его 17 марта 1776. Однако в августе 1776 английский командующий У. </a:t>
            </a:r>
            <a:r>
              <a:rPr lang="ru-RU" sz="1800" dirty="0" err="1" smtClean="0">
                <a:latin typeface="Times New Roman"/>
              </a:rPr>
              <a:t>Хоу</a:t>
            </a:r>
            <a:r>
              <a:rPr lang="ru-RU" sz="1800" dirty="0" smtClean="0">
                <a:latin typeface="Times New Roman"/>
              </a:rPr>
              <a:t> нанёс тяжёлое поражение войскам Вашингтона при Бруклине и 15 сентября занял Нью-Йорк. В декабре английские войска нанесли новое серьёзное поражение американцам под </a:t>
            </a:r>
            <a:r>
              <a:rPr lang="ru-RU" sz="1800" dirty="0" err="1" smtClean="0">
                <a:latin typeface="Times New Roman"/>
              </a:rPr>
              <a:t>Трентоном</a:t>
            </a:r>
            <a:r>
              <a:rPr lang="ru-RU" sz="1800" dirty="0" smtClean="0">
                <a:latin typeface="Times New Roman"/>
              </a:rPr>
              <a:t>. Правда, Вашингтону вскоре удалось взять </a:t>
            </a:r>
            <a:r>
              <a:rPr lang="ru-RU" sz="1800" dirty="0" err="1" smtClean="0">
                <a:latin typeface="Times New Roman"/>
              </a:rPr>
              <a:t>Трентон</a:t>
            </a:r>
            <a:r>
              <a:rPr lang="ru-RU" sz="1800" dirty="0" smtClean="0">
                <a:latin typeface="Times New Roman"/>
              </a:rPr>
              <a:t> и разбить английский отряд у </a:t>
            </a:r>
            <a:r>
              <a:rPr lang="ru-RU" sz="1800" dirty="0" err="1" smtClean="0">
                <a:latin typeface="Times New Roman"/>
              </a:rPr>
              <a:t>Принстона</a:t>
            </a:r>
            <a:r>
              <a:rPr lang="ru-RU" sz="1800" dirty="0" smtClean="0">
                <a:latin typeface="Times New Roman"/>
              </a:rPr>
              <a:t> 3 января 1777, но положение американской армии всё ещё оставалось тяжёлым.</a:t>
            </a:r>
            <a:r>
              <a:rPr lang="ru-RU" sz="1600" dirty="0" smtClean="0">
                <a:latin typeface="Times New Roman"/>
              </a:rPr>
              <a:t> </a:t>
            </a:r>
          </a:p>
          <a:p>
            <a:pPr algn="just" fontAlgn="auto">
              <a:defRPr/>
            </a:pPr>
            <a:r>
              <a:rPr lang="ru-RU" sz="1600" dirty="0" smtClean="0">
                <a:latin typeface="Times New Roman"/>
              </a:rPr>
              <a:t>Война за независимость была буржуазной революцией, которая привела к свержению колониального ига и образованию независимого американского национального государства. </a:t>
            </a:r>
          </a:p>
          <a:p>
            <a:pPr algn="just" fontAlgn="auto">
              <a:defRPr/>
            </a:pPr>
            <a:endParaRPr lang="ru-RU" sz="1800" b="0" dirty="0" smtClean="0">
              <a:solidFill>
                <a:srgbClr val="000000"/>
              </a:solidFill>
              <a:latin typeface="Times New Roman"/>
            </a:endParaRPr>
          </a:p>
          <a:p>
            <a:pPr fontAlgn="auto">
              <a:defRPr/>
            </a:pPr>
            <a:endParaRPr lang="ru-RU" sz="1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981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D1282E"/>
                </a:solidFill>
              </a:rPr>
              <a:t>Война за независимость в северной </a:t>
            </a:r>
            <a:r>
              <a:rPr lang="ru-RU" dirty="0" err="1">
                <a:solidFill>
                  <a:srgbClr val="D1282E"/>
                </a:solidFill>
              </a:rPr>
              <a:t>америке</a:t>
            </a:r>
            <a:r>
              <a:rPr lang="ru-RU" dirty="0">
                <a:solidFill>
                  <a:srgbClr val="D1282E"/>
                </a:solidFill>
              </a:rPr>
              <a:t> </a:t>
            </a:r>
            <a:br>
              <a:rPr lang="ru-RU" dirty="0">
                <a:solidFill>
                  <a:srgbClr val="D1282E"/>
                </a:solidFill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838"/>
            <a:ext cx="7620000" cy="3489325"/>
          </a:xfrm>
        </p:spPr>
        <p:txBody>
          <a:bodyPr rtlCol="0">
            <a:normAutofit fontScale="85000" lnSpcReduction="20000"/>
          </a:bodyPr>
          <a:lstStyle/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1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Причины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конфликта между колониями и метрополией (указать не менее 3)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2.Сколько английских колоний появилось в Северной Америке?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3. Бунт, который стал поводом к войне за независимость?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4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В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каком году состоялся первый Континентальный конгресс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? Итоги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5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Кто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командовал армией колонистов?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6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В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каком году принята Декларация независимости? Кто является автором? Содержание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7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Переломный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момент в ходе войны за независимость. Год, итоги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8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Битва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под </a:t>
            </a:r>
            <a:r>
              <a:rPr lang="ru-RU" b="0" dirty="0" err="1">
                <a:solidFill>
                  <a:srgbClr val="000000"/>
                </a:solidFill>
                <a:latin typeface="Times New Roman, serif"/>
              </a:rPr>
              <a:t>Йорктауном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. Год, итоги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algn="just" fontAlgn="auto">
              <a:defRPr/>
            </a:pP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9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. Мирный </a:t>
            </a:r>
            <a:r>
              <a:rPr lang="ru-RU" b="0" dirty="0">
                <a:solidFill>
                  <a:srgbClr val="000000"/>
                </a:solidFill>
                <a:latin typeface="Times New Roman, serif"/>
              </a:rPr>
              <a:t>договор. Что </a:t>
            </a:r>
            <a:r>
              <a:rPr lang="ru-RU" b="0" dirty="0" smtClean="0">
                <a:solidFill>
                  <a:srgbClr val="000000"/>
                </a:solidFill>
                <a:latin typeface="Times New Roman, serif"/>
              </a:rPr>
              <a:t>провозгласил?</a:t>
            </a:r>
            <a:endParaRPr lang="ru-RU" b="0" dirty="0">
              <a:solidFill>
                <a:srgbClr val="000000"/>
              </a:solidFill>
              <a:latin typeface="Open Sans"/>
            </a:endParaRPr>
          </a:p>
          <a:p>
            <a:pPr fontAlgn="auto"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635750" cy="22685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Великая французская революция и её последствия для европы </a:t>
            </a:r>
            <a:br>
              <a:rPr lang="ru-RU" dirty="0" smtClean="0"/>
            </a:br>
            <a:r>
              <a:rPr lang="ru-RU" sz="2000" b="1" cap="none" spc="0" dirty="0" smtClean="0">
                <a:solidFill>
                  <a:srgbClr val="000000"/>
                </a:solidFill>
                <a:latin typeface="Arial"/>
              </a:rPr>
              <a:t>Повторение </a:t>
            </a:r>
            <a:r>
              <a:rPr lang="ru-RU" sz="2000" b="1" cap="none" spc="0" dirty="0">
                <a:solidFill>
                  <a:srgbClr val="000000"/>
                </a:solidFill>
                <a:latin typeface="Arial"/>
              </a:rPr>
              <a:t>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492375"/>
            <a:ext cx="8351837" cy="3384550"/>
          </a:xfrm>
        </p:spPr>
        <p:txBody>
          <a:bodyPr rtlCol="0">
            <a:normAutofit lnSpcReduction="10000"/>
          </a:bodyPr>
          <a:lstStyle/>
          <a:p>
            <a:pPr algn="just" fontAlgn="auto">
              <a:defRPr/>
            </a:pPr>
            <a:r>
              <a:rPr lang="ru-RU" dirty="0" smtClean="0"/>
              <a:t>К концу </a:t>
            </a:r>
            <a:r>
              <a:rPr lang="en-US" dirty="0" smtClean="0"/>
              <a:t>XVIII</a:t>
            </a:r>
            <a:r>
              <a:rPr lang="ru-RU" dirty="0" smtClean="0"/>
              <a:t> в. </a:t>
            </a:r>
            <a:r>
              <a:rPr lang="ru-RU" dirty="0"/>
              <a:t>в</a:t>
            </a:r>
            <a:r>
              <a:rPr lang="ru-RU" dirty="0" smtClean="0"/>
              <a:t>о Франции созрели социально-экономические условия для буржуазной революции. В Париже насчитывалось около 300 тыс. мануфактурных рабочих и ремесленных. </a:t>
            </a:r>
          </a:p>
          <a:p>
            <a:pPr algn="just" fontAlgn="auto">
              <a:defRPr/>
            </a:pPr>
            <a:r>
              <a:rPr lang="ru-RU" dirty="0" smtClean="0"/>
              <a:t>В то же время в стране сохранялось феодально-абсолютистские порядки. Из более чем 25-миллионного населения Франции 98% составляло третье сословие, не имеющее никаких политических прав. </a:t>
            </a:r>
          </a:p>
          <a:p>
            <a:pPr algn="just" fontAlgn="auto">
              <a:defRPr/>
            </a:pPr>
            <a:r>
              <a:rPr lang="ru-RU" dirty="0" smtClean="0"/>
              <a:t>Расточительность королевского двора истощала казну. Неурожай 1788 г. И спад в экономике обездолили налогоплательщиков.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5791200" cy="16557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D1282E"/>
                </a:solidFill>
              </a:rPr>
              <a:t>Великая французская революция и её последствия для европы 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pic>
        <p:nvPicPr>
          <p:cNvPr id="10243" name="Picture 2" descr="C:\Users\ё\Desktop\slide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2349500"/>
            <a:ext cx="4248150" cy="4175125"/>
          </a:xfrm>
          <a:noFill/>
        </p:spPr>
      </p:pic>
      <p:pic>
        <p:nvPicPr>
          <p:cNvPr id="10244" name="Picture 3" descr="C:\Users\ё\Desktop\histoire2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2924175"/>
            <a:ext cx="13779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6208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dirty="0">
                <a:solidFill>
                  <a:srgbClr val="D1282E"/>
                </a:solidFill>
              </a:rPr>
              <a:t>Великая французская революция и её последствия для европы </a:t>
            </a:r>
            <a:br>
              <a:rPr lang="ru-RU" sz="29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altLang="ru-RU" smtClean="0"/>
          </a:p>
          <a:p>
            <a:endParaRPr lang="ru-RU" altLang="ru-RU" smtClean="0"/>
          </a:p>
        </p:txBody>
      </p:sp>
      <p:pic>
        <p:nvPicPr>
          <p:cNvPr id="11268" name="Picture 5" descr="C:\Users\ё\Desktop\революция-причины-знач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05038"/>
            <a:ext cx="5865813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>
                <a:solidFill>
                  <a:srgbClr val="D1282E"/>
                </a:solidFill>
              </a:rPr>
              <a:t>Великая французская революция и её последствия для европы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altLang="ru-RU" b="0" smtClean="0">
                <a:solidFill>
                  <a:srgbClr val="000000"/>
                </a:solidFill>
                <a:latin typeface="Open Sans"/>
              </a:rPr>
              <a:t>1. Некоторые исследователи Французской революции считают, что диктатура якобинцев являлась нарушением Декларации прав человека и гражданина. Укажите факты, подтверждающие эту точку зрения.</a:t>
            </a:r>
          </a:p>
          <a:p>
            <a:pPr algn="just"/>
            <a:r>
              <a:rPr lang="ru-RU" altLang="ru-RU" b="0" smtClean="0">
                <a:solidFill>
                  <a:srgbClr val="000000"/>
                </a:solidFill>
                <a:latin typeface="Open Sans"/>
              </a:rPr>
              <a:t>2. Как вы понимаете выражение: «Революция…пожирает собственных детей»?</a:t>
            </a:r>
          </a:p>
          <a:p>
            <a:pPr algn="just"/>
            <a:r>
              <a:rPr lang="ru-RU" altLang="ru-RU" b="0" smtClean="0">
                <a:solidFill>
                  <a:srgbClr val="000000"/>
                </a:solidFill>
                <a:latin typeface="Open Sans"/>
              </a:rPr>
              <a:t>3. Оцените значение Великой французской революции для истории Франции и мировой истории.</a:t>
            </a:r>
          </a:p>
          <a:p>
            <a:endParaRPr lang="ru-RU" alt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790</TotalTime>
  <Words>1601</Words>
  <Application>Microsoft Office PowerPoint</Application>
  <PresentationFormat>Экран (4:3)</PresentationFormat>
  <Paragraphs>158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Arial Black</vt:lpstr>
      <vt:lpstr>Calibri</vt:lpstr>
      <vt:lpstr>Times New Roman</vt:lpstr>
      <vt:lpstr>Times New Roman, serif</vt:lpstr>
      <vt:lpstr>Open Sans</vt:lpstr>
      <vt:lpstr>Verdana</vt:lpstr>
      <vt:lpstr>Myriad Pro</vt:lpstr>
      <vt:lpstr>Главная</vt:lpstr>
      <vt:lpstr>Россия и мир в конце XVIII-XIXв.  Россия и Священный союз. Тайные общества</vt:lpstr>
      <vt:lpstr>План урока:</vt:lpstr>
      <vt:lpstr>Дорогие ребята, мы с вами  продолжаем изучать раздел VI «россия и мир в конце XVIII-XIX в.». В начале работы со слайдовой презентацией напишите в тетрадях тему и цель урока: изучение истории России и священного союза. Организации тайных обществ. Оформление в тетрадях продолжаем: свой план по презентации и запись выводов, терминологии. Выполнение д/з и работа на сайте решу ЕГЭ, решу впр.</vt:lpstr>
      <vt:lpstr>Война за независимость в северной америке  Повторение ранее изученного материала</vt:lpstr>
      <vt:lpstr>Война за независимость в северной америке  Повторение ранее изученного материала</vt:lpstr>
      <vt:lpstr>Великая французская революция и её последствия для европы  Повторение ранее изученного материала</vt:lpstr>
      <vt:lpstr>Великая французская революция и её последствия для европы  Повторение ранее изученного материала</vt:lpstr>
      <vt:lpstr>Великая французская революция и её последствия для европы  Повторение ранее изученного материала</vt:lpstr>
      <vt:lpstr>Великая французская революция и её последствия для европы  Повторение ранее изученного материала</vt:lpstr>
      <vt:lpstr>Европа и наполеоновские войны Повторение ранее изученного материала</vt:lpstr>
      <vt:lpstr>Европа и наполеоновские войны Повторение ранее изученного материала</vt:lpstr>
      <vt:lpstr>Европа и наполеоновские войны Повторение ранее изученного материала</vt:lpstr>
      <vt:lpstr>Россия в начале XX в. Отечественная война 1812 г. Повторение ранее изученного материала  Правление Павла I.</vt:lpstr>
      <vt:lpstr>Россия в начале XX в. Отечественная война 1812 г. Повторение ранее изученного материала Незавершённые преобразования Александра I.</vt:lpstr>
      <vt:lpstr>Россия в начале XX в. Отечественная война 1812 г. Повторение ранее изученного материала Отечественная война 1812 г.</vt:lpstr>
      <vt:lpstr>Россия в начале XX в. Отечественная война 1812 г. Повторение ранее изученного материала Венский конгресс и его итоги</vt:lpstr>
      <vt:lpstr>Россия в начале XX в. Отечественная война 1812 г. Повторение ранее изученного материала</vt:lpstr>
      <vt:lpstr>Россия в начале XX в. Отечественная война 1812 г. Повторение ранее изученного материала</vt:lpstr>
      <vt:lpstr>Россия в начале XX в. Отечественная война 1812 г. Повторение ранее изученного материала</vt:lpstr>
      <vt:lpstr>Изучение нового материала Священный союз: система безопасности для монархов.</vt:lpstr>
      <vt:lpstr>Изучение нового материала Внутренняя политика Александра I.</vt:lpstr>
      <vt:lpstr>Изучение нового материала Тайные общества и самодержавие.</vt:lpstr>
      <vt:lpstr>Задания для  закрепления и рекомендации:</vt:lpstr>
      <vt:lpstr>Задания для  закрепления и рекомендации:</vt:lpstr>
      <vt:lpstr>Задания для  закрепления и рекомендации:</vt:lpstr>
      <vt:lpstr>Для журнала дз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ё</dc:creator>
  <cp:lastModifiedBy>ё</cp:lastModifiedBy>
  <cp:revision>126</cp:revision>
  <dcterms:created xsi:type="dcterms:W3CDTF">2020-03-28T16:09:44Z</dcterms:created>
  <dcterms:modified xsi:type="dcterms:W3CDTF">2020-04-08T17:03:57Z</dcterms:modified>
</cp:coreProperties>
</file>