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6" r:id="rId13"/>
    <p:sldId id="267" r:id="rId14"/>
    <p:sldId id="268" r:id="rId15"/>
    <p:sldId id="269" r:id="rId16"/>
    <p:sldId id="270" r:id="rId17"/>
    <p:sldId id="271" r:id="rId18"/>
    <p:sldId id="272" r:id="rId19"/>
    <p:sldId id="273" r:id="rId20"/>
    <p:sldId id="275" r:id="rId21"/>
    <p:sldId id="274"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15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Отчёт по самообразованию 2014-2015 г.г.  МКДОУ№9 «Сказка» г.Мирный Воспитатель: Горчакова Татьяна Георгиевна "/>
          <p:cNvPicPr/>
          <p:nvPr/>
        </p:nvPicPr>
        <p:blipFill>
          <a:blip r:embed="rId2"/>
          <a:srcRect/>
          <a:stretch>
            <a:fillRect/>
          </a:stretch>
        </p:blipFill>
        <p:spPr bwMode="auto">
          <a:xfrm>
            <a:off x="0" y="0"/>
            <a:ext cx="9144000" cy="6858000"/>
          </a:xfrm>
          <a:prstGeom prst="rect">
            <a:avLst/>
          </a:prstGeom>
          <a:solidFill>
            <a:schemeClr val="accent6">
              <a:lumMod val="20000"/>
              <a:lumOff val="80000"/>
            </a:schemeClr>
          </a:solidFill>
          <a:ln w="9525">
            <a:noFill/>
            <a:miter lim="800000"/>
            <a:headEnd/>
            <a:tailEnd/>
          </a:ln>
        </p:spPr>
      </p:pic>
      <p:sp>
        <p:nvSpPr>
          <p:cNvPr id="5" name="TextBox 4"/>
          <p:cNvSpPr txBox="1"/>
          <p:nvPr/>
        </p:nvSpPr>
        <p:spPr>
          <a:xfrm>
            <a:off x="5643570" y="4143380"/>
            <a:ext cx="3143272" cy="1569660"/>
          </a:xfrm>
          <a:prstGeom prst="rect">
            <a:avLst/>
          </a:prstGeom>
          <a:solidFill>
            <a:srgbClr val="FFFFCC"/>
          </a:solidFill>
        </p:spPr>
        <p:txBody>
          <a:bodyPr wrap="square" rtlCol="0">
            <a:spAutoFit/>
          </a:bodyPr>
          <a:lstStyle/>
          <a:p>
            <a:r>
              <a:rPr lang="ru-RU" sz="2400" dirty="0" smtClean="0">
                <a:solidFill>
                  <a:srgbClr val="AC0000"/>
                </a:solidFill>
                <a:latin typeface="Times New Roman" pitchFamily="18" charset="0"/>
                <a:cs typeface="Times New Roman" pitchFamily="18" charset="0"/>
              </a:rPr>
              <a:t>Подготовили                                      Воспитатели:                                             </a:t>
            </a:r>
            <a:r>
              <a:rPr lang="ru-RU" sz="2400" dirty="0" err="1" smtClean="0">
                <a:solidFill>
                  <a:srgbClr val="AC0000"/>
                </a:solidFill>
                <a:latin typeface="Times New Roman" pitchFamily="18" charset="0"/>
                <a:cs typeface="Times New Roman" pitchFamily="18" charset="0"/>
              </a:rPr>
              <a:t>Бербенцева</a:t>
            </a:r>
            <a:r>
              <a:rPr lang="ru-RU" sz="2400" dirty="0" smtClean="0">
                <a:solidFill>
                  <a:srgbClr val="AC0000"/>
                </a:solidFill>
                <a:latin typeface="Times New Roman" pitchFamily="18" charset="0"/>
                <a:cs typeface="Times New Roman" pitchFamily="18" charset="0"/>
              </a:rPr>
              <a:t> О.А.                                        </a:t>
            </a:r>
            <a:r>
              <a:rPr lang="ru-RU" sz="2400" dirty="0" err="1" smtClean="0">
                <a:solidFill>
                  <a:srgbClr val="AC0000"/>
                </a:solidFill>
                <a:latin typeface="Times New Roman" pitchFamily="18" charset="0"/>
                <a:cs typeface="Times New Roman" pitchFamily="18" charset="0"/>
              </a:rPr>
              <a:t>Ворожбянова</a:t>
            </a:r>
            <a:r>
              <a:rPr lang="ru-RU" sz="2400" dirty="0" smtClean="0">
                <a:solidFill>
                  <a:srgbClr val="AC0000"/>
                </a:solidFill>
                <a:latin typeface="Times New Roman" pitchFamily="18" charset="0"/>
                <a:cs typeface="Times New Roman" pitchFamily="18" charset="0"/>
              </a:rPr>
              <a:t> Т.И.</a:t>
            </a:r>
            <a:endParaRPr lang="ru-RU" sz="2400" dirty="0">
              <a:solidFill>
                <a:srgbClr val="AC0000"/>
              </a:solidFill>
              <a:latin typeface="Times New Roman" pitchFamily="18" charset="0"/>
              <a:cs typeface="Times New Roman" pitchFamily="18" charset="0"/>
            </a:endParaRPr>
          </a:p>
        </p:txBody>
      </p:sp>
      <p:sp>
        <p:nvSpPr>
          <p:cNvPr id="6" name="TextBox 5"/>
          <p:cNvSpPr txBox="1"/>
          <p:nvPr/>
        </p:nvSpPr>
        <p:spPr>
          <a:xfrm>
            <a:off x="2214546" y="3286124"/>
            <a:ext cx="4857784" cy="769441"/>
          </a:xfrm>
          <a:prstGeom prst="rect">
            <a:avLst/>
          </a:prstGeom>
          <a:solidFill>
            <a:srgbClr val="FFFFCC"/>
          </a:solidFill>
        </p:spPr>
        <p:txBody>
          <a:bodyPr wrap="square" rtlCol="0">
            <a:spAutoFit/>
          </a:bodyPr>
          <a:lstStyle/>
          <a:p>
            <a:pPr algn="ctr"/>
            <a:r>
              <a:rPr lang="ru-RU" sz="4400" b="1" dirty="0" smtClean="0">
                <a:solidFill>
                  <a:srgbClr val="AC0000"/>
                </a:solidFill>
                <a:latin typeface="Arial Black" pitchFamily="34" charset="0"/>
                <a:cs typeface="Times New Roman" pitchFamily="18" charset="0"/>
              </a:rPr>
              <a:t>2017 -2018 г.</a:t>
            </a:r>
            <a:endParaRPr lang="ru-RU" sz="4400" b="1" dirty="0">
              <a:solidFill>
                <a:srgbClr val="AC0000"/>
              </a:solidFill>
              <a:latin typeface="Arial Black"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Обводки по точкам и раскраск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Обводки по точкам и раскраски "/>
          <p:cNvPicPr>
            <a:picLocks noGrp="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357158" y="1000108"/>
            <a:ext cx="4857784" cy="369332"/>
          </a:xfrm>
          <a:prstGeom prst="rect">
            <a:avLst/>
          </a:prstGeom>
          <a:solidFill>
            <a:srgbClr val="FFFFCC"/>
          </a:solidFill>
        </p:spPr>
        <p:txBody>
          <a:bodyPr wrap="square" rtlCol="0">
            <a:spAutoFit/>
          </a:bodyPr>
          <a:lstStyle/>
          <a:p>
            <a:endParaRPr lang="ru-RU" dirty="0"/>
          </a:p>
        </p:txBody>
      </p:sp>
      <p:sp>
        <p:nvSpPr>
          <p:cNvPr id="8" name="TextBox 7"/>
          <p:cNvSpPr txBox="1"/>
          <p:nvPr/>
        </p:nvSpPr>
        <p:spPr>
          <a:xfrm>
            <a:off x="6429388" y="1000108"/>
            <a:ext cx="2286016" cy="369332"/>
          </a:xfrm>
          <a:prstGeom prst="rect">
            <a:avLst/>
          </a:prstGeom>
          <a:solidFill>
            <a:srgbClr val="FFFFCC"/>
          </a:solidFill>
        </p:spPr>
        <p:txBody>
          <a:bodyPr wrap="square" rtlCol="0">
            <a:spAutoFit/>
          </a:bodyPr>
          <a:lstStyle/>
          <a:p>
            <a:endParaRPr lang="ru-RU" dirty="0"/>
          </a:p>
        </p:txBody>
      </p:sp>
      <p:pic>
        <p:nvPicPr>
          <p:cNvPr id="18434" name="Picture 2" descr="I:\DCIM\100KC913\100_4496.JPG"/>
          <p:cNvPicPr>
            <a:picLocks noChangeAspect="1" noChangeArrowheads="1"/>
          </p:cNvPicPr>
          <p:nvPr/>
        </p:nvPicPr>
        <p:blipFill>
          <a:blip r:embed="rId3" cstate="email"/>
          <a:srcRect/>
          <a:stretch>
            <a:fillRect/>
          </a:stretch>
        </p:blipFill>
        <p:spPr bwMode="auto">
          <a:xfrm>
            <a:off x="428596" y="1142984"/>
            <a:ext cx="4143404" cy="2214578"/>
          </a:xfrm>
          <a:prstGeom prst="rect">
            <a:avLst/>
          </a:prstGeom>
          <a:noFill/>
        </p:spPr>
      </p:pic>
      <p:pic>
        <p:nvPicPr>
          <p:cNvPr id="18435" name="Picture 3" descr="I:\DCIM\100KC913\100_4495.JPG"/>
          <p:cNvPicPr>
            <a:picLocks noChangeAspect="1" noChangeArrowheads="1"/>
          </p:cNvPicPr>
          <p:nvPr/>
        </p:nvPicPr>
        <p:blipFill>
          <a:blip r:embed="rId4" cstate="email"/>
          <a:srcRect/>
          <a:stretch>
            <a:fillRect/>
          </a:stretch>
        </p:blipFill>
        <p:spPr bwMode="auto">
          <a:xfrm>
            <a:off x="4643438" y="1142984"/>
            <a:ext cx="4164336" cy="2214578"/>
          </a:xfrm>
          <a:prstGeom prst="rect">
            <a:avLst/>
          </a:prstGeom>
          <a:noFill/>
        </p:spPr>
      </p:pic>
      <p:sp>
        <p:nvSpPr>
          <p:cNvPr id="11" name="TextBox 10"/>
          <p:cNvSpPr txBox="1"/>
          <p:nvPr/>
        </p:nvSpPr>
        <p:spPr>
          <a:xfrm>
            <a:off x="571472" y="3429000"/>
            <a:ext cx="2500329" cy="369332"/>
          </a:xfrm>
          <a:prstGeom prst="rect">
            <a:avLst/>
          </a:prstGeom>
          <a:solidFill>
            <a:srgbClr val="FFFFCC"/>
          </a:solidFill>
        </p:spPr>
        <p:txBody>
          <a:bodyPr wrap="square" rtlCol="0">
            <a:spAutoFit/>
          </a:bodyPr>
          <a:lstStyle/>
          <a:p>
            <a:endParaRPr lang="ru-RU" dirty="0"/>
          </a:p>
        </p:txBody>
      </p:sp>
      <p:sp>
        <p:nvSpPr>
          <p:cNvPr id="12" name="TextBox 11"/>
          <p:cNvSpPr txBox="1"/>
          <p:nvPr/>
        </p:nvSpPr>
        <p:spPr>
          <a:xfrm>
            <a:off x="3786182" y="3429000"/>
            <a:ext cx="3929090" cy="369332"/>
          </a:xfrm>
          <a:prstGeom prst="rect">
            <a:avLst/>
          </a:prstGeom>
          <a:solidFill>
            <a:srgbClr val="FFFFCC"/>
          </a:solidFill>
        </p:spPr>
        <p:txBody>
          <a:bodyPr wrap="square" rtlCol="0">
            <a:spAutoFit/>
          </a:bodyPr>
          <a:lstStyle/>
          <a:p>
            <a:endParaRPr lang="ru-RU" dirty="0"/>
          </a:p>
        </p:txBody>
      </p:sp>
      <p:pic>
        <p:nvPicPr>
          <p:cNvPr id="18436" name="Picture 4" descr="I:\DCIM\100KC913\100_4498.JPG"/>
          <p:cNvPicPr>
            <a:picLocks noChangeAspect="1" noChangeArrowheads="1"/>
          </p:cNvPicPr>
          <p:nvPr/>
        </p:nvPicPr>
        <p:blipFill>
          <a:blip r:embed="rId5" cstate="email"/>
          <a:srcRect/>
          <a:stretch>
            <a:fillRect/>
          </a:stretch>
        </p:blipFill>
        <p:spPr bwMode="auto">
          <a:xfrm>
            <a:off x="428596" y="3500438"/>
            <a:ext cx="4143404" cy="2786082"/>
          </a:xfrm>
          <a:prstGeom prst="rect">
            <a:avLst/>
          </a:prstGeom>
          <a:noFill/>
        </p:spPr>
      </p:pic>
      <p:pic>
        <p:nvPicPr>
          <p:cNvPr id="2050" name="Picture 2" descr="I:\DCIM\100KC913\100_4458.JPG"/>
          <p:cNvPicPr>
            <a:picLocks noChangeAspect="1" noChangeArrowheads="1"/>
          </p:cNvPicPr>
          <p:nvPr/>
        </p:nvPicPr>
        <p:blipFill>
          <a:blip r:embed="rId6" cstate="email"/>
          <a:srcRect/>
          <a:stretch>
            <a:fillRect/>
          </a:stretch>
        </p:blipFill>
        <p:spPr bwMode="auto">
          <a:xfrm>
            <a:off x="4643438" y="3500438"/>
            <a:ext cx="4143404" cy="28575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4" name="Рисунок 3" descr="штриховка "/>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 лепка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
        <p:nvSpPr>
          <p:cNvPr id="5" name="TextBox 4"/>
          <p:cNvSpPr txBox="1"/>
          <p:nvPr/>
        </p:nvSpPr>
        <p:spPr>
          <a:xfrm>
            <a:off x="214282" y="857232"/>
            <a:ext cx="4286280" cy="369332"/>
          </a:xfrm>
          <a:prstGeom prst="rect">
            <a:avLst/>
          </a:prstGeom>
          <a:noFill/>
        </p:spPr>
        <p:txBody>
          <a:bodyPr wrap="square" rtlCol="0">
            <a:spAutoFit/>
          </a:bodyPr>
          <a:lstStyle/>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Пройди лабиринт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pic>
        <p:nvPicPr>
          <p:cNvPr id="3074" name="Picture 2" descr="I:\DCIM\100KC913\100_4519.JPG"/>
          <p:cNvPicPr>
            <a:picLocks noChangeAspect="1" noChangeArrowheads="1"/>
          </p:cNvPicPr>
          <p:nvPr/>
        </p:nvPicPr>
        <p:blipFill>
          <a:blip r:embed="rId3" cstate="email"/>
          <a:srcRect/>
          <a:stretch>
            <a:fillRect/>
          </a:stretch>
        </p:blipFill>
        <p:spPr bwMode="auto">
          <a:xfrm>
            <a:off x="500034" y="1142984"/>
            <a:ext cx="3714776" cy="2571768"/>
          </a:xfrm>
          <a:prstGeom prst="rect">
            <a:avLst/>
          </a:prstGeom>
          <a:noFill/>
        </p:spPr>
      </p:pic>
      <p:pic>
        <p:nvPicPr>
          <p:cNvPr id="3075" name="Picture 3" descr="I:\DCIM\100KC913\100_4523.JPG"/>
          <p:cNvPicPr>
            <a:picLocks noChangeAspect="1" noChangeArrowheads="1"/>
          </p:cNvPicPr>
          <p:nvPr/>
        </p:nvPicPr>
        <p:blipFill>
          <a:blip r:embed="rId4" cstate="email"/>
          <a:srcRect/>
          <a:stretch>
            <a:fillRect/>
          </a:stretch>
        </p:blipFill>
        <p:spPr bwMode="auto">
          <a:xfrm>
            <a:off x="4500562" y="3500438"/>
            <a:ext cx="4164336" cy="2857520"/>
          </a:xfrm>
          <a:prstGeom prst="rect">
            <a:avLst/>
          </a:prstGeom>
          <a:noFill/>
        </p:spPr>
      </p:pic>
      <p:pic>
        <p:nvPicPr>
          <p:cNvPr id="3076" name="Picture 4" descr="I:\DCIM\100KC913\100_4518.JPG"/>
          <p:cNvPicPr>
            <a:picLocks noChangeAspect="1" noChangeArrowheads="1"/>
          </p:cNvPicPr>
          <p:nvPr/>
        </p:nvPicPr>
        <p:blipFill>
          <a:blip r:embed="rId5" cstate="email"/>
          <a:srcRect/>
          <a:stretch>
            <a:fillRect/>
          </a:stretch>
        </p:blipFill>
        <p:spPr bwMode="auto">
          <a:xfrm>
            <a:off x="5715008" y="500042"/>
            <a:ext cx="2592700" cy="2980376"/>
          </a:xfrm>
          <a:prstGeom prst="rect">
            <a:avLst/>
          </a:prstGeom>
          <a:noFill/>
        </p:spPr>
      </p:pic>
      <p:pic>
        <p:nvPicPr>
          <p:cNvPr id="3077" name="Picture 5" descr="I:\DCIM\100KC913\100_4522.JPG"/>
          <p:cNvPicPr>
            <a:picLocks noChangeAspect="1" noChangeArrowheads="1"/>
          </p:cNvPicPr>
          <p:nvPr/>
        </p:nvPicPr>
        <p:blipFill>
          <a:blip r:embed="rId6" cstate="email"/>
          <a:srcRect/>
          <a:stretch>
            <a:fillRect/>
          </a:stretch>
        </p:blipFill>
        <p:spPr bwMode="auto">
          <a:xfrm>
            <a:off x="428596" y="3786190"/>
            <a:ext cx="4071966" cy="276606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Игры с пробками и пуговицам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Игры с куклам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конструктор "/>
          <p:cNvPicPr>
            <a:picLocks noGrp="1"/>
          </p:cNvPicPr>
          <p:nvPr>
            <p:ph idx="1"/>
          </p:nvPr>
        </p:nvPicPr>
        <p:blipFill>
          <a:blip r:embed="rId2"/>
          <a:srcRect/>
          <a:stretch>
            <a:fillRect/>
          </a:stretch>
        </p:blipFill>
        <p:spPr bwMode="auto">
          <a:xfrm>
            <a:off x="1" y="0"/>
            <a:ext cx="9143999" cy="6858000"/>
          </a:xfrm>
          <a:prstGeom prst="rect">
            <a:avLst/>
          </a:prstGeom>
          <a:noFill/>
          <a:ln w="9525">
            <a:noFill/>
            <a:miter lim="800000"/>
            <a:headEnd/>
            <a:tailEnd/>
          </a:ln>
        </p:spPr>
      </p:pic>
      <p:pic>
        <p:nvPicPr>
          <p:cNvPr id="19458" name="Picture 2" descr="I:\DCIM\100KC913\100_4500.JPG"/>
          <p:cNvPicPr>
            <a:picLocks noChangeAspect="1" noChangeArrowheads="1"/>
          </p:cNvPicPr>
          <p:nvPr/>
        </p:nvPicPr>
        <p:blipFill>
          <a:blip r:embed="rId3" cstate="email"/>
          <a:srcRect/>
          <a:stretch>
            <a:fillRect/>
          </a:stretch>
        </p:blipFill>
        <p:spPr bwMode="auto">
          <a:xfrm>
            <a:off x="214282" y="214290"/>
            <a:ext cx="4123384" cy="2949890"/>
          </a:xfrm>
          <a:prstGeom prst="rect">
            <a:avLst/>
          </a:prstGeom>
          <a:noFill/>
        </p:spPr>
      </p:pic>
      <p:pic>
        <p:nvPicPr>
          <p:cNvPr id="19459" name="Picture 3" descr="I:\DCIM\100KC913\100_4504.JPG"/>
          <p:cNvPicPr>
            <a:picLocks noChangeAspect="1" noChangeArrowheads="1"/>
          </p:cNvPicPr>
          <p:nvPr/>
        </p:nvPicPr>
        <p:blipFill>
          <a:blip r:embed="rId4" cstate="email"/>
          <a:srcRect/>
          <a:stretch>
            <a:fillRect/>
          </a:stretch>
        </p:blipFill>
        <p:spPr bwMode="auto">
          <a:xfrm>
            <a:off x="5000628" y="285728"/>
            <a:ext cx="3909070" cy="2928958"/>
          </a:xfrm>
          <a:prstGeom prst="rect">
            <a:avLst/>
          </a:prstGeom>
          <a:noFill/>
        </p:spPr>
      </p:pic>
      <p:pic>
        <p:nvPicPr>
          <p:cNvPr id="19460" name="Picture 4" descr="I:\DCIM\100KC913\100_4509.JPG"/>
          <p:cNvPicPr>
            <a:picLocks noChangeAspect="1" noChangeArrowheads="1"/>
          </p:cNvPicPr>
          <p:nvPr/>
        </p:nvPicPr>
        <p:blipFill>
          <a:blip r:embed="rId5" cstate="email"/>
          <a:srcRect/>
          <a:stretch>
            <a:fillRect/>
          </a:stretch>
        </p:blipFill>
        <p:spPr bwMode="auto">
          <a:xfrm>
            <a:off x="2091690" y="3571876"/>
            <a:ext cx="4960620" cy="3000396"/>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картотек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
        <p:nvSpPr>
          <p:cNvPr id="5" name="TextBox 4"/>
          <p:cNvSpPr txBox="1"/>
          <p:nvPr/>
        </p:nvSpPr>
        <p:spPr>
          <a:xfrm>
            <a:off x="3357554" y="285728"/>
            <a:ext cx="3929090" cy="1077218"/>
          </a:xfrm>
          <a:prstGeom prst="rect">
            <a:avLst/>
          </a:prstGeom>
          <a:solidFill>
            <a:srgbClr val="FFFFCC"/>
          </a:solidFill>
        </p:spPr>
        <p:txBody>
          <a:bodyPr wrap="square" rtlCol="0">
            <a:spAutoFit/>
          </a:bodyPr>
          <a:lstStyle/>
          <a:p>
            <a:pPr algn="ctr"/>
            <a:r>
              <a:rPr lang="ru-RU" sz="3200" dirty="0" smtClean="0">
                <a:solidFill>
                  <a:srgbClr val="AC0000"/>
                </a:solidFill>
                <a:latin typeface="Times New Roman" pitchFamily="18" charset="0"/>
                <a:cs typeface="Times New Roman" pitchFamily="18" charset="0"/>
              </a:rPr>
              <a:t>Развивающая среда                                      Игры своими руками</a:t>
            </a:r>
            <a:endParaRPr lang="ru-RU" sz="3200" dirty="0">
              <a:solidFill>
                <a:srgbClr val="AC0000"/>
              </a:solidFill>
              <a:latin typeface="Times New Roman" pitchFamily="18" charset="0"/>
              <a:cs typeface="Times New Roman" pitchFamily="18" charset="0"/>
            </a:endParaRPr>
          </a:p>
        </p:txBody>
      </p:sp>
      <p:sp>
        <p:nvSpPr>
          <p:cNvPr id="6" name="TextBox 5"/>
          <p:cNvSpPr txBox="1"/>
          <p:nvPr/>
        </p:nvSpPr>
        <p:spPr>
          <a:xfrm>
            <a:off x="357158" y="1428736"/>
            <a:ext cx="3071834" cy="369332"/>
          </a:xfrm>
          <a:prstGeom prst="rect">
            <a:avLst/>
          </a:prstGeom>
          <a:solidFill>
            <a:srgbClr val="FFFFCC"/>
          </a:solidFill>
        </p:spPr>
        <p:txBody>
          <a:bodyPr wrap="square" rtlCol="0">
            <a:spAutoFit/>
          </a:bodyPr>
          <a:lstStyle/>
          <a:p>
            <a:endParaRPr lang="ru-RU" dirty="0"/>
          </a:p>
        </p:txBody>
      </p:sp>
      <p:sp>
        <p:nvSpPr>
          <p:cNvPr id="8" name="TextBox 7"/>
          <p:cNvSpPr txBox="1"/>
          <p:nvPr/>
        </p:nvSpPr>
        <p:spPr>
          <a:xfrm>
            <a:off x="4500562" y="6000768"/>
            <a:ext cx="4286280" cy="369332"/>
          </a:xfrm>
          <a:prstGeom prst="rect">
            <a:avLst/>
          </a:prstGeom>
          <a:solidFill>
            <a:srgbClr val="FFFFCC"/>
          </a:solidFill>
        </p:spPr>
        <p:txBody>
          <a:bodyPr wrap="square" rtlCol="0">
            <a:spAutoFit/>
          </a:bodyPr>
          <a:lstStyle/>
          <a:p>
            <a:endParaRPr lang="ru-RU" dirty="0"/>
          </a:p>
        </p:txBody>
      </p:sp>
      <p:pic>
        <p:nvPicPr>
          <p:cNvPr id="20482" name="Picture 2" descr="I:\DCIM\100KC913\100_4466.JPG"/>
          <p:cNvPicPr>
            <a:picLocks noChangeAspect="1" noChangeArrowheads="1"/>
          </p:cNvPicPr>
          <p:nvPr/>
        </p:nvPicPr>
        <p:blipFill>
          <a:blip r:embed="rId3" cstate="email"/>
          <a:srcRect/>
          <a:stretch>
            <a:fillRect/>
          </a:stretch>
        </p:blipFill>
        <p:spPr bwMode="auto">
          <a:xfrm>
            <a:off x="357158" y="1357298"/>
            <a:ext cx="4214842" cy="2428892"/>
          </a:xfrm>
          <a:prstGeom prst="rect">
            <a:avLst/>
          </a:prstGeom>
          <a:noFill/>
        </p:spPr>
      </p:pic>
      <p:pic>
        <p:nvPicPr>
          <p:cNvPr id="20483" name="Picture 3" descr="I:\DCIM\100KC913\100_4464.JPG"/>
          <p:cNvPicPr>
            <a:picLocks noChangeAspect="1" noChangeArrowheads="1"/>
          </p:cNvPicPr>
          <p:nvPr/>
        </p:nvPicPr>
        <p:blipFill>
          <a:blip r:embed="rId4" cstate="email"/>
          <a:srcRect/>
          <a:stretch>
            <a:fillRect/>
          </a:stretch>
        </p:blipFill>
        <p:spPr bwMode="auto">
          <a:xfrm>
            <a:off x="4643438" y="3857628"/>
            <a:ext cx="4143404" cy="2500330"/>
          </a:xfrm>
          <a:prstGeom prst="rect">
            <a:avLst/>
          </a:prstGeom>
          <a:noFill/>
        </p:spPr>
      </p:pic>
      <p:pic>
        <p:nvPicPr>
          <p:cNvPr id="10" name="Picture 2" descr="C:\Users\1\Desktop\IMG_0030.JPG"/>
          <p:cNvPicPr>
            <a:picLocks noChangeAspect="1" noChangeArrowheads="1"/>
          </p:cNvPicPr>
          <p:nvPr/>
        </p:nvPicPr>
        <p:blipFill>
          <a:blip r:embed="rId5" cstate="email"/>
          <a:srcRect/>
          <a:stretch>
            <a:fillRect/>
          </a:stretch>
        </p:blipFill>
        <p:spPr bwMode="auto">
          <a:xfrm>
            <a:off x="4643438" y="1285860"/>
            <a:ext cx="4143404" cy="2500330"/>
          </a:xfrm>
          <a:prstGeom prst="rect">
            <a:avLst/>
          </a:prstGeom>
          <a:noFill/>
        </p:spPr>
      </p:pic>
      <p:pic>
        <p:nvPicPr>
          <p:cNvPr id="1026" name="Picture 2" descr="C:\Users\1\Desktop\015.JPG"/>
          <p:cNvPicPr>
            <a:picLocks noChangeAspect="1" noChangeArrowheads="1"/>
          </p:cNvPicPr>
          <p:nvPr/>
        </p:nvPicPr>
        <p:blipFill>
          <a:blip r:embed="rId6" cstate="email"/>
          <a:srcRect/>
          <a:stretch>
            <a:fillRect/>
          </a:stretch>
        </p:blipFill>
        <p:spPr bwMode="auto">
          <a:xfrm>
            <a:off x="357158" y="3857628"/>
            <a:ext cx="4214842" cy="257174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Игры с куклам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pic>
        <p:nvPicPr>
          <p:cNvPr id="4100" name="Picture 4" descr="I:\DCIM\100KC913\100_4514.JPG"/>
          <p:cNvPicPr>
            <a:picLocks noChangeAspect="1" noChangeArrowheads="1"/>
          </p:cNvPicPr>
          <p:nvPr/>
        </p:nvPicPr>
        <p:blipFill>
          <a:blip r:embed="rId3" cstate="email"/>
          <a:srcRect/>
          <a:stretch>
            <a:fillRect/>
          </a:stretch>
        </p:blipFill>
        <p:spPr bwMode="auto">
          <a:xfrm>
            <a:off x="4786314" y="285728"/>
            <a:ext cx="4000528" cy="3214710"/>
          </a:xfrm>
          <a:prstGeom prst="rect">
            <a:avLst/>
          </a:prstGeom>
          <a:noFill/>
        </p:spPr>
      </p:pic>
      <p:pic>
        <p:nvPicPr>
          <p:cNvPr id="4101" name="Picture 5" descr="I:\DCIM\100KC913\100_4511.JPG"/>
          <p:cNvPicPr>
            <a:picLocks noChangeAspect="1" noChangeArrowheads="1"/>
          </p:cNvPicPr>
          <p:nvPr/>
        </p:nvPicPr>
        <p:blipFill>
          <a:blip r:embed="rId4" cstate="email"/>
          <a:srcRect/>
          <a:stretch>
            <a:fillRect/>
          </a:stretch>
        </p:blipFill>
        <p:spPr bwMode="auto">
          <a:xfrm>
            <a:off x="357158" y="3500438"/>
            <a:ext cx="4357718" cy="2928958"/>
          </a:xfrm>
          <a:prstGeom prst="rect">
            <a:avLst/>
          </a:prstGeom>
          <a:noFill/>
        </p:spPr>
      </p:pic>
      <p:pic>
        <p:nvPicPr>
          <p:cNvPr id="4102" name="Picture 6" descr="I:\DCIM\100KC913\100_4515.JPG"/>
          <p:cNvPicPr>
            <a:picLocks noChangeAspect="1" noChangeArrowheads="1"/>
          </p:cNvPicPr>
          <p:nvPr/>
        </p:nvPicPr>
        <p:blipFill>
          <a:blip r:embed="rId5" cstate="email"/>
          <a:srcRect/>
          <a:stretch>
            <a:fillRect/>
          </a:stretch>
        </p:blipFill>
        <p:spPr bwMode="auto">
          <a:xfrm>
            <a:off x="285720" y="285728"/>
            <a:ext cx="4429156" cy="3143272"/>
          </a:xfrm>
          <a:prstGeom prst="rect">
            <a:avLst/>
          </a:prstGeom>
          <a:noFill/>
        </p:spPr>
      </p:pic>
      <p:pic>
        <p:nvPicPr>
          <p:cNvPr id="4103" name="Picture 7" descr="I:\DCIM\100KC913\100_4527.JPG"/>
          <p:cNvPicPr>
            <a:picLocks noChangeAspect="1" noChangeArrowheads="1"/>
          </p:cNvPicPr>
          <p:nvPr/>
        </p:nvPicPr>
        <p:blipFill>
          <a:blip r:embed="rId6" cstate="email"/>
          <a:srcRect/>
          <a:stretch>
            <a:fillRect/>
          </a:stretch>
        </p:blipFill>
        <p:spPr bwMode="auto">
          <a:xfrm>
            <a:off x="4786314" y="3571876"/>
            <a:ext cx="4000528" cy="28575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ТЕМА:  « Развитие речи дошкольников через игры для развития мелкой моторики »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
        <p:nvSpPr>
          <p:cNvPr id="5" name="TextBox 4"/>
          <p:cNvSpPr txBox="1"/>
          <p:nvPr/>
        </p:nvSpPr>
        <p:spPr>
          <a:xfrm>
            <a:off x="714348" y="2428868"/>
            <a:ext cx="7643866" cy="1754326"/>
          </a:xfrm>
          <a:prstGeom prst="rect">
            <a:avLst/>
          </a:prstGeom>
          <a:solidFill>
            <a:srgbClr val="FFFFCC"/>
          </a:solidFill>
        </p:spPr>
        <p:txBody>
          <a:bodyPr wrap="square" rtlCol="0">
            <a:spAutoFit/>
          </a:bodyPr>
          <a:lstStyle/>
          <a:p>
            <a:pPr algn="ctr"/>
            <a:r>
              <a:rPr lang="ru-RU" sz="3600" b="1" dirty="0" smtClean="0">
                <a:solidFill>
                  <a:srgbClr val="AC0000"/>
                </a:solidFill>
                <a:latin typeface="Times New Roman" pitchFamily="18" charset="0"/>
                <a:cs typeface="Times New Roman" pitchFamily="18" charset="0"/>
              </a:rPr>
              <a:t>«Влияние мелкой моторики рук на речевое развитие у детей младшей группы».</a:t>
            </a:r>
            <a:endParaRPr lang="ru-RU" sz="3600" b="1" dirty="0">
              <a:solidFill>
                <a:srgbClr val="AC0000"/>
              </a:solidFill>
              <a:latin typeface="Times New Roman" pitchFamily="18" charset="0"/>
              <a:cs typeface="Times New Roman" pitchFamily="18" charset="0"/>
            </a:endParaRPr>
          </a:p>
        </p:txBody>
      </p:sp>
      <p:sp>
        <p:nvSpPr>
          <p:cNvPr id="6" name="TextBox 5"/>
          <p:cNvSpPr txBox="1"/>
          <p:nvPr/>
        </p:nvSpPr>
        <p:spPr>
          <a:xfrm>
            <a:off x="3929058" y="1643050"/>
            <a:ext cx="2071702" cy="646331"/>
          </a:xfrm>
          <a:prstGeom prst="rect">
            <a:avLst/>
          </a:prstGeom>
          <a:solidFill>
            <a:srgbClr val="FFFFCC"/>
          </a:solidFill>
        </p:spPr>
        <p:txBody>
          <a:bodyPr wrap="square" rtlCol="0">
            <a:spAutoFit/>
          </a:bodyPr>
          <a:lstStyle/>
          <a:p>
            <a:pPr algn="ctr"/>
            <a:r>
              <a:rPr lang="ru-RU" sz="3600" b="1" u="sng" dirty="0" smtClean="0">
                <a:solidFill>
                  <a:srgbClr val="AC0000"/>
                </a:solidFill>
                <a:latin typeface="Times New Roman" pitchFamily="18" charset="0"/>
                <a:cs typeface="Times New Roman" pitchFamily="18" charset="0"/>
              </a:rPr>
              <a:t>Тема:</a:t>
            </a:r>
            <a:endParaRPr lang="ru-RU" sz="3600" b="1" u="sng" dirty="0">
              <a:solidFill>
                <a:srgbClr val="AC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 лепка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pic>
        <p:nvPicPr>
          <p:cNvPr id="7170" name="Picture 2" descr="I:\DCIM\100KC913\100_4530.JPG"/>
          <p:cNvPicPr>
            <a:picLocks noChangeAspect="1" noChangeArrowheads="1"/>
          </p:cNvPicPr>
          <p:nvPr/>
        </p:nvPicPr>
        <p:blipFill>
          <a:blip r:embed="rId3" cstate="email"/>
          <a:srcRect/>
          <a:stretch>
            <a:fillRect/>
          </a:stretch>
        </p:blipFill>
        <p:spPr bwMode="auto">
          <a:xfrm>
            <a:off x="214282" y="357166"/>
            <a:ext cx="4429156" cy="3429024"/>
          </a:xfrm>
          <a:prstGeom prst="rect">
            <a:avLst/>
          </a:prstGeom>
          <a:noFill/>
        </p:spPr>
      </p:pic>
      <p:pic>
        <p:nvPicPr>
          <p:cNvPr id="7171" name="Picture 3" descr="I:\DCIM\100KC913\100_4538.JPG"/>
          <p:cNvPicPr>
            <a:picLocks noChangeAspect="1" noChangeArrowheads="1"/>
          </p:cNvPicPr>
          <p:nvPr/>
        </p:nvPicPr>
        <p:blipFill>
          <a:blip r:embed="rId4" cstate="email"/>
          <a:srcRect/>
          <a:stretch>
            <a:fillRect/>
          </a:stretch>
        </p:blipFill>
        <p:spPr bwMode="auto">
          <a:xfrm>
            <a:off x="4214810" y="3143248"/>
            <a:ext cx="4572032" cy="3337566"/>
          </a:xfrm>
          <a:prstGeom prst="rect">
            <a:avLst/>
          </a:prstGeom>
          <a:noFill/>
        </p:spPr>
      </p:pic>
      <p:pic>
        <p:nvPicPr>
          <p:cNvPr id="7172" name="Picture 4" descr="I:\DCIM\100KC913\100_4541.JPG"/>
          <p:cNvPicPr>
            <a:picLocks noChangeAspect="1" noChangeArrowheads="1"/>
          </p:cNvPicPr>
          <p:nvPr/>
        </p:nvPicPr>
        <p:blipFill>
          <a:blip r:embed="rId5" cstate="email"/>
          <a:srcRect/>
          <a:stretch>
            <a:fillRect/>
          </a:stretch>
        </p:blipFill>
        <p:spPr bwMode="auto">
          <a:xfrm>
            <a:off x="4714876" y="357166"/>
            <a:ext cx="4235774" cy="2694624"/>
          </a:xfrm>
          <a:prstGeom prst="rect">
            <a:avLst/>
          </a:prstGeom>
          <a:noFill/>
        </p:spPr>
      </p:pic>
      <p:pic>
        <p:nvPicPr>
          <p:cNvPr id="7173" name="Picture 5" descr="I:\DCIM\100KC913\100_4542.JPG"/>
          <p:cNvPicPr>
            <a:picLocks noChangeAspect="1" noChangeArrowheads="1"/>
          </p:cNvPicPr>
          <p:nvPr/>
        </p:nvPicPr>
        <p:blipFill>
          <a:blip r:embed="rId6" cstate="email"/>
          <a:srcRect/>
          <a:stretch>
            <a:fillRect/>
          </a:stretch>
        </p:blipFill>
        <p:spPr bwMode="auto">
          <a:xfrm>
            <a:off x="214282" y="3857628"/>
            <a:ext cx="3929090" cy="257176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 лепка "/>
          <p:cNvPicPr>
            <a:picLocks noGrp="1"/>
          </p:cNvPicPr>
          <p:nvPr>
            <p:ph idx="1"/>
          </p:nvPr>
        </p:nvPicPr>
        <p:blipFill>
          <a:blip r:embed="rId2"/>
          <a:srcRect/>
          <a:stretch>
            <a:fillRect/>
          </a:stretch>
        </p:blipFill>
        <p:spPr bwMode="auto">
          <a:xfrm>
            <a:off x="1" y="0"/>
            <a:ext cx="9143999" cy="6858000"/>
          </a:xfrm>
          <a:prstGeom prst="rect">
            <a:avLst/>
          </a:prstGeom>
          <a:noFill/>
          <a:ln w="9525">
            <a:noFill/>
            <a:miter lim="800000"/>
            <a:headEnd/>
            <a:tailEnd/>
          </a:ln>
        </p:spPr>
      </p:pic>
      <p:sp>
        <p:nvSpPr>
          <p:cNvPr id="5" name="TextBox 4"/>
          <p:cNvSpPr txBox="1"/>
          <p:nvPr/>
        </p:nvSpPr>
        <p:spPr>
          <a:xfrm>
            <a:off x="2071670" y="500042"/>
            <a:ext cx="5143536" cy="461665"/>
          </a:xfrm>
          <a:prstGeom prst="rect">
            <a:avLst/>
          </a:prstGeom>
          <a:solidFill>
            <a:srgbClr val="FFFFCC"/>
          </a:solidFill>
        </p:spPr>
        <p:txBody>
          <a:bodyPr wrap="square" rtlCol="0">
            <a:spAutoFit/>
          </a:bodyPr>
          <a:lstStyle/>
          <a:p>
            <a:pPr algn="ctr"/>
            <a:r>
              <a:rPr lang="ru-RU" sz="2400" b="1" dirty="0" smtClean="0">
                <a:solidFill>
                  <a:srgbClr val="C00000"/>
                </a:solidFill>
                <a:latin typeface="Times New Roman" pitchFamily="18" charset="0"/>
                <a:cs typeface="Times New Roman" pitchFamily="18" charset="0"/>
              </a:rPr>
              <a:t>Литература и картотека по теме:</a:t>
            </a:r>
            <a:endParaRPr lang="ru-RU" sz="2400" b="1" dirty="0">
              <a:solidFill>
                <a:srgbClr val="C00000"/>
              </a:solidFill>
              <a:latin typeface="Times New Roman" pitchFamily="18" charset="0"/>
              <a:cs typeface="Times New Roman" pitchFamily="18" charset="0"/>
            </a:endParaRPr>
          </a:p>
        </p:txBody>
      </p:sp>
      <p:pic>
        <p:nvPicPr>
          <p:cNvPr id="6146" name="Picture 2" descr="I:\DCIM\100KC913\100_4531.JPG"/>
          <p:cNvPicPr>
            <a:picLocks noChangeAspect="1" noChangeArrowheads="1"/>
          </p:cNvPicPr>
          <p:nvPr/>
        </p:nvPicPr>
        <p:blipFill>
          <a:blip r:embed="rId3" cstate="email"/>
          <a:srcRect/>
          <a:stretch>
            <a:fillRect/>
          </a:stretch>
        </p:blipFill>
        <p:spPr bwMode="auto">
          <a:xfrm>
            <a:off x="214282" y="928670"/>
            <a:ext cx="4572032" cy="2766062"/>
          </a:xfrm>
          <a:prstGeom prst="rect">
            <a:avLst/>
          </a:prstGeom>
          <a:noFill/>
        </p:spPr>
      </p:pic>
      <p:pic>
        <p:nvPicPr>
          <p:cNvPr id="6147" name="Picture 3" descr="I:\DCIM\100KC913\100_4534.JPG"/>
          <p:cNvPicPr>
            <a:picLocks noChangeAspect="1" noChangeArrowheads="1"/>
          </p:cNvPicPr>
          <p:nvPr/>
        </p:nvPicPr>
        <p:blipFill>
          <a:blip r:embed="rId4" cstate="email"/>
          <a:srcRect/>
          <a:stretch>
            <a:fillRect/>
          </a:stretch>
        </p:blipFill>
        <p:spPr bwMode="auto">
          <a:xfrm>
            <a:off x="4500562" y="3071810"/>
            <a:ext cx="4429156" cy="3409004"/>
          </a:xfrm>
          <a:prstGeom prst="rect">
            <a:avLst/>
          </a:prstGeom>
          <a:noFill/>
        </p:spPr>
      </p:pic>
      <p:pic>
        <p:nvPicPr>
          <p:cNvPr id="6148" name="Picture 4" descr="I:\DCIM\100KC913\100_4535.JPG"/>
          <p:cNvPicPr>
            <a:picLocks noChangeAspect="1" noChangeArrowheads="1"/>
          </p:cNvPicPr>
          <p:nvPr/>
        </p:nvPicPr>
        <p:blipFill>
          <a:blip r:embed="rId5" cstate="email"/>
          <a:srcRect/>
          <a:stretch>
            <a:fillRect/>
          </a:stretch>
        </p:blipFill>
        <p:spPr bwMode="auto">
          <a:xfrm>
            <a:off x="285720" y="3714752"/>
            <a:ext cx="4143404" cy="2786082"/>
          </a:xfrm>
          <a:prstGeom prst="rect">
            <a:avLst/>
          </a:prstGeom>
          <a:noFill/>
        </p:spPr>
      </p:pic>
      <p:pic>
        <p:nvPicPr>
          <p:cNvPr id="8" name="Рисунок 7" descr="https://arhivurokov.ru/multiurok/7/b/1/7b1ad39e6e2956c7b0ca4efc96b17a6d892a71c2/img44.jpg"/>
          <p:cNvPicPr/>
          <p:nvPr/>
        </p:nvPicPr>
        <p:blipFill>
          <a:blip r:embed="rId6" cstate="email"/>
          <a:srcRect/>
          <a:stretch>
            <a:fillRect/>
          </a:stretch>
        </p:blipFill>
        <p:spPr bwMode="auto">
          <a:xfrm>
            <a:off x="5000628" y="928670"/>
            <a:ext cx="3929090"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Подборка методической литературы  по теме «Развитие мелкой моторики у дошкольников»   Бардышева Т.Ю. Разговорчивые пальчики. – М., 2001.  2. Бардышева Т.Ю., Щербакова Т.Н. Вот как пальчики шагают. Пальчиковые игры. – М., 2002. 3. Белая А.Е. Пальчиковые игры для развития речи дошкольников: Пособие для родителей и педагогов/ А.Е. Белая, В.И. Мирясова. – М., 2002. 4. Ветрова В.В. Во что играть с ребёнком до 3 лет. – М., 2009. 5. Гаврина С. Е., Кутевина Н. Л., Топоркова И. Г. и др. Развиваем руки, чтоб учиться и писать, и красиво рисовать. – Ярославль, 1997. 6. Кольцова М.М. Двигательная активность и развитие мозга ребёнка. – М., 1973.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7. Кольцова М.М. Ребенок учится говорить. Пальчиковый игротренинг. – Екатеринбург, 2006. 8.Косинова Е. М. Уроки логопеда. Игры для развития речи. – М., 2001. 9. Крупенчук О.И. Развиваем мелкую моторику. – СПб., 2002. 10. Лопухина И. С. Логопедия – речь, ритм, движение. – СПб., 1997. 11. Мадышева Е, Машин Л. Домашняя школа Монтессори. – М., 1998. 12. Метельская М.Г. 100 физкультминуток на логопедических занятиях. – М., 2007. 13. Нефедова Е.А., Узорова О.В. Пальчиковая гимнастика. – М., 2002. 14. Рузина М.С. Страна пальчиковых игр. – СПб., 2000.15. Савина Л.П. Пальчиковая гимнастика для развития речи дошкольников: Пособие для родителей и педагогов. – М., 1999. 16. Янушко Е.А. Развитие мелкой моторики рук у детей раннего возраста (1-3 года). Методическое пособие для воспитателей и родителей. – М., 2007.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Цель:  развивать речь дошкольников через упражнения для развития мелкой моторики рук.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
        <p:nvSpPr>
          <p:cNvPr id="5" name="TextBox 4"/>
          <p:cNvSpPr txBox="1"/>
          <p:nvPr/>
        </p:nvSpPr>
        <p:spPr>
          <a:xfrm>
            <a:off x="571472" y="2285992"/>
            <a:ext cx="8143932" cy="2554545"/>
          </a:xfrm>
          <a:prstGeom prst="rect">
            <a:avLst/>
          </a:prstGeom>
          <a:solidFill>
            <a:srgbClr val="FFFFCC"/>
          </a:solidFill>
        </p:spPr>
        <p:txBody>
          <a:bodyPr wrap="square" rtlCol="0">
            <a:spAutoFit/>
          </a:bodyPr>
          <a:lstStyle/>
          <a:p>
            <a:pPr algn="ctr"/>
            <a:r>
              <a:rPr lang="ru-RU" sz="3200" b="1" dirty="0" smtClean="0">
                <a:solidFill>
                  <a:srgbClr val="AC0000"/>
                </a:solidFill>
                <a:latin typeface="Times New Roman" pitchFamily="18" charset="0"/>
                <a:cs typeface="Times New Roman" pitchFamily="18" charset="0"/>
              </a:rPr>
              <a:t>Повысить уровень развития мелкой моторики рук у детей младшего возраста через использование в работе произведений устного народного творчества и пальчиковой гимнастики.</a:t>
            </a:r>
            <a:endParaRPr lang="ru-RU" sz="3200" b="1" dirty="0">
              <a:solidFill>
                <a:srgbClr val="AC0000"/>
              </a:solidFill>
              <a:latin typeface="Times New Roman" pitchFamily="18" charset="0"/>
              <a:cs typeface="Times New Roman" pitchFamily="18" charset="0"/>
            </a:endParaRPr>
          </a:p>
        </p:txBody>
      </p:sp>
      <p:sp>
        <p:nvSpPr>
          <p:cNvPr id="7" name="TextBox 6"/>
          <p:cNvSpPr txBox="1"/>
          <p:nvPr/>
        </p:nvSpPr>
        <p:spPr>
          <a:xfrm>
            <a:off x="4071934" y="1643050"/>
            <a:ext cx="1928826" cy="646331"/>
          </a:xfrm>
          <a:prstGeom prst="rect">
            <a:avLst/>
          </a:prstGeom>
          <a:solidFill>
            <a:srgbClr val="FFFFCC"/>
          </a:solidFill>
        </p:spPr>
        <p:txBody>
          <a:bodyPr wrap="square" rtlCol="0">
            <a:spAutoFit/>
          </a:bodyPr>
          <a:lstStyle/>
          <a:p>
            <a:pPr algn="ctr"/>
            <a:r>
              <a:rPr lang="ru-RU" sz="3600" b="1" u="sng" dirty="0" smtClean="0">
                <a:solidFill>
                  <a:srgbClr val="AC0000"/>
                </a:solidFill>
                <a:latin typeface="Times New Roman" pitchFamily="18" charset="0"/>
                <a:cs typeface="Times New Roman" pitchFamily="18" charset="0"/>
              </a:rPr>
              <a:t>Цель:</a:t>
            </a:r>
            <a:endParaRPr lang="ru-RU" sz="3600" b="1" u="sng" dirty="0">
              <a:solidFill>
                <a:srgbClr val="AC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Задачи: 1.Развивать тактильную чувствительность рук детей посредством пальчиковой гимнастики, массажа. 2. Сформировать элементарные специфические графические навыки (обводка по точкам, штриховка, графические диктанты). 3. Развивать речь, закреплять некоторые логические понятия, воздействуя на мелкие мышцы рук в играх на развитие мелкой моторики. 4. Закреплять представления о предметах, совершенствовать способность к обобщению и классификации, продолжать знакомить с качественными признаками предмета. 5. Познакомить детей с нетрадиционными способами рисования (тычок жёсткой кистью, рисование пальчиками, ватными палочками, отпечаток ладошкой). 6. Обогатить предметно – развивающую среду, способствующую всестороннему развитию речи детей и развитию мелкой моторики рук. "/>
          <p:cNvPicPr>
            <a:picLocks noGrp="1"/>
          </p:cNvPicPr>
          <p:nvPr>
            <p:ph idx="1"/>
          </p:nvPr>
        </p:nvPicPr>
        <p:blipFill>
          <a:blip r:embed="rId2"/>
          <a:srcRect/>
          <a:stretch>
            <a:fillRect/>
          </a:stretch>
        </p:blipFill>
        <p:spPr bwMode="auto">
          <a:xfrm>
            <a:off x="0" y="0"/>
            <a:ext cx="9144000" cy="6858000"/>
          </a:xfrm>
          <a:prstGeom prst="rect">
            <a:avLst/>
          </a:prstGeom>
          <a:ln>
            <a:noFill/>
          </a:ln>
          <a:effectLst>
            <a:softEdge rad="112500"/>
          </a:effectLst>
        </p:spPr>
      </p:pic>
      <p:sp>
        <p:nvSpPr>
          <p:cNvPr id="5" name="TextBox 4"/>
          <p:cNvSpPr txBox="1"/>
          <p:nvPr/>
        </p:nvSpPr>
        <p:spPr>
          <a:xfrm>
            <a:off x="357158" y="1071546"/>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  Методы:  -словесные,   -наглядные,  -практические,    -игровые.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Средства для развития мелкой моторики - массаж кистей рук; -пальчиковая гимнастика; -чистоговрки; -Шнуровка; - штриховка; -трафареты; - обводка по точкам; - соедини по пунктиру; - выкладывание из палочек, камушек; - сортировка крупы, семян; - заготовка фигур для аппликации методом обрывания бумаги; - Игры на координацию движений (разрезные картинки, пазлы, «Чудесный мешочек») - Выкладывание ритмических рисунков  по образцу и на слух - Рисование с использование нетрадиционных техник (ватными палочками, губкой, листьям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Средства для развития мелкой моторики - рисуем по клеточкам;  Плоскостная лепка;  - тесто;  - бусинки;  - самомассаж ( с гранеными карандашами, камушками) - наматывание ниток в клубок. - пластилиновые жгутики (по контуру, заполнить фигуру) - раскрашивание; - пуговицы;  - конструктор; - мозаики;  Аппликация; "/>
          <p:cNvPicPr>
            <a:picLocks noGrp="1"/>
          </p:cNvPicPr>
          <p:nvPr>
            <p:ph idx="1"/>
          </p:nvPr>
        </p:nvPicPr>
        <p:blipFill>
          <a:blip r:embed="rId2"/>
          <a:srcRect/>
          <a:stretch>
            <a:fillRect/>
          </a:stretch>
        </p:blipFill>
        <p:spPr bwMode="auto">
          <a:xfrm>
            <a:off x="0" y="0"/>
            <a:ext cx="9143999" cy="6715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Игры со счетными палочкам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Игры со счетными палочками "/>
          <p:cNvPicPr>
            <a:picLocks noGrp="1"/>
          </p:cNvPicPr>
          <p:nvPr>
            <p:ph idx="1"/>
          </p:nvPr>
        </p:nvPicPr>
        <p:blipFill>
          <a:blip r:embed="rId2"/>
          <a:srcRect/>
          <a:stretch>
            <a:fillRect/>
          </a:stretch>
        </p:blipFill>
        <p:spPr bwMode="auto">
          <a:xfrm>
            <a:off x="0" y="0"/>
            <a:ext cx="9143999" cy="6858000"/>
          </a:xfrm>
          <a:prstGeom prst="rect">
            <a:avLst/>
          </a:prstGeom>
          <a:noFill/>
          <a:ln w="9525">
            <a:noFill/>
            <a:miter lim="800000"/>
            <a:headEnd/>
            <a:tailEnd/>
          </a:ln>
        </p:spPr>
      </p:pic>
      <p:sp>
        <p:nvSpPr>
          <p:cNvPr id="5" name="TextBox 4"/>
          <p:cNvSpPr txBox="1"/>
          <p:nvPr/>
        </p:nvSpPr>
        <p:spPr>
          <a:xfrm flipV="1">
            <a:off x="571472" y="2155258"/>
            <a:ext cx="8143932" cy="369332"/>
          </a:xfrm>
          <a:prstGeom prst="rect">
            <a:avLst/>
          </a:prstGeom>
          <a:solidFill>
            <a:srgbClr val="FFFFCC"/>
          </a:solidFill>
        </p:spPr>
        <p:txBody>
          <a:bodyPr wrap="square" rtlCol="0">
            <a:spAutoFit/>
          </a:bodyPr>
          <a:lstStyle/>
          <a:p>
            <a:endParaRPr lang="ru-RU" dirty="0"/>
          </a:p>
        </p:txBody>
      </p:sp>
      <p:pic>
        <p:nvPicPr>
          <p:cNvPr id="17410" name="Picture 2" descr="I:\DCIM\100KC913\100_4487.JPG"/>
          <p:cNvPicPr>
            <a:picLocks noChangeAspect="1" noChangeArrowheads="1"/>
          </p:cNvPicPr>
          <p:nvPr/>
        </p:nvPicPr>
        <p:blipFill>
          <a:blip r:embed="rId3" cstate="email"/>
          <a:srcRect/>
          <a:stretch>
            <a:fillRect/>
          </a:stretch>
        </p:blipFill>
        <p:spPr bwMode="auto">
          <a:xfrm>
            <a:off x="428596" y="1071546"/>
            <a:ext cx="4071966" cy="2714644"/>
          </a:xfrm>
          <a:prstGeom prst="rect">
            <a:avLst/>
          </a:prstGeom>
          <a:noFill/>
        </p:spPr>
      </p:pic>
      <p:pic>
        <p:nvPicPr>
          <p:cNvPr id="17411" name="Picture 3" descr="I:\DCIM\100KC913\100_4489.JPG"/>
          <p:cNvPicPr>
            <a:picLocks noChangeAspect="1" noChangeArrowheads="1"/>
          </p:cNvPicPr>
          <p:nvPr/>
        </p:nvPicPr>
        <p:blipFill>
          <a:blip r:embed="rId4" cstate="email"/>
          <a:srcRect/>
          <a:stretch>
            <a:fillRect/>
          </a:stretch>
        </p:blipFill>
        <p:spPr bwMode="auto">
          <a:xfrm>
            <a:off x="4572000" y="3857628"/>
            <a:ext cx="4000528" cy="2571768"/>
          </a:xfrm>
          <a:prstGeom prst="rect">
            <a:avLst/>
          </a:prstGeom>
          <a:noFill/>
        </p:spPr>
      </p:pic>
      <p:pic>
        <p:nvPicPr>
          <p:cNvPr id="1026" name="Picture 2" descr="C:\Users\1\Desktop\IMG_0047.JPG"/>
          <p:cNvPicPr>
            <a:picLocks noChangeAspect="1" noChangeArrowheads="1"/>
          </p:cNvPicPr>
          <p:nvPr/>
        </p:nvPicPr>
        <p:blipFill>
          <a:blip r:embed="rId5" cstate="email"/>
          <a:srcRect/>
          <a:stretch>
            <a:fillRect/>
          </a:stretch>
        </p:blipFill>
        <p:spPr bwMode="auto">
          <a:xfrm>
            <a:off x="4572000" y="1071546"/>
            <a:ext cx="4000528" cy="2714644"/>
          </a:xfrm>
          <a:prstGeom prst="rect">
            <a:avLst/>
          </a:prstGeom>
          <a:noFill/>
        </p:spPr>
      </p:pic>
      <p:pic>
        <p:nvPicPr>
          <p:cNvPr id="1027" name="Picture 3" descr="C:\Users\1\Desktop\IMG_0043.JPG"/>
          <p:cNvPicPr>
            <a:picLocks noChangeAspect="1" noChangeArrowheads="1"/>
          </p:cNvPicPr>
          <p:nvPr/>
        </p:nvPicPr>
        <p:blipFill>
          <a:blip r:embed="rId6" cstate="email"/>
          <a:srcRect/>
          <a:stretch>
            <a:fillRect/>
          </a:stretch>
        </p:blipFill>
        <p:spPr bwMode="auto">
          <a:xfrm>
            <a:off x="357158" y="3857628"/>
            <a:ext cx="4143404" cy="264320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64</Words>
  <PresentationFormat>Экран (4:3)</PresentationFormat>
  <Paragraphs>8</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20</cp:revision>
  <dcterms:created xsi:type="dcterms:W3CDTF">2018-01-18T11:04:27Z</dcterms:created>
  <dcterms:modified xsi:type="dcterms:W3CDTF">2020-04-09T19:33:48Z</dcterms:modified>
</cp:coreProperties>
</file>