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80" r:id="rId21"/>
    <p:sldId id="282" r:id="rId22"/>
    <p:sldId id="281" r:id="rId23"/>
    <p:sldId id="284" r:id="rId24"/>
    <p:sldId id="283" r:id="rId25"/>
    <p:sldId id="27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4782A-368E-4B49-A78B-C053016D942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3F3D781-D567-4DED-AC74-9E812A8C8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4782A-368E-4B49-A78B-C053016D942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3D781-D567-4DED-AC74-9E812A8C8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4782A-368E-4B49-A78B-C053016D942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3D781-D567-4DED-AC74-9E812A8C8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4782A-368E-4B49-A78B-C053016D942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3F3D781-D567-4DED-AC74-9E812A8C8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4782A-368E-4B49-A78B-C053016D942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3D781-D567-4DED-AC74-9E812A8C8A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4782A-368E-4B49-A78B-C053016D942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3D781-D567-4DED-AC74-9E812A8C8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4782A-368E-4B49-A78B-C053016D942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3F3D781-D567-4DED-AC74-9E812A8C8A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4782A-368E-4B49-A78B-C053016D942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3D781-D567-4DED-AC74-9E812A8C8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4782A-368E-4B49-A78B-C053016D942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3D781-D567-4DED-AC74-9E812A8C8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4782A-368E-4B49-A78B-C053016D942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3D781-D567-4DED-AC74-9E812A8C8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4782A-368E-4B49-A78B-C053016D942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3D781-D567-4DED-AC74-9E812A8C8A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A4782A-368E-4B49-A78B-C053016D942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3F3D781-D567-4DED-AC74-9E812A8C8A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2771800" y="4853411"/>
            <a:ext cx="6067400" cy="122237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Разработала учитель ГБОУ СОШ №127 </a:t>
            </a:r>
            <a:br>
              <a:rPr lang="ru-RU" sz="2400" dirty="0" smtClean="0"/>
            </a:br>
            <a:r>
              <a:rPr lang="ru-RU" sz="2400" dirty="0" smtClean="0"/>
              <a:t>Федорова </a:t>
            </a:r>
            <a:r>
              <a:rPr lang="ru-RU" sz="2400" dirty="0" err="1" smtClean="0"/>
              <a:t>светлана</a:t>
            </a:r>
            <a:r>
              <a:rPr lang="ru-RU" sz="2400" dirty="0" smtClean="0"/>
              <a:t> Владимировна</a:t>
            </a:r>
            <a:br>
              <a:rPr lang="ru-RU" sz="2400" dirty="0" smtClean="0"/>
            </a:br>
            <a:r>
              <a:rPr lang="ru-RU" sz="2400" dirty="0" smtClean="0"/>
              <a:t> Санкт-Петербург</a:t>
            </a:r>
            <a:endParaRPr lang="ru-RU" sz="2400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381000" y="1340768"/>
            <a:ext cx="8458200" cy="1872208"/>
          </a:xfrm>
        </p:spPr>
        <p:txBody>
          <a:bodyPr>
            <a:normAutofit/>
          </a:bodyPr>
          <a:lstStyle/>
          <a:p>
            <a:pPr lvl="1"/>
            <a:r>
              <a:rPr lang="ru-RU" sz="4800" dirty="0" smtClean="0"/>
              <a:t>Сервировка стола к завтраку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182744" cy="100811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Во время еды гостям подавали в специальных сосудах воду для мытья рук, поскольку ели римляне руками</a:t>
            </a:r>
            <a:endParaRPr lang="ru-RU" sz="2000" dirty="0"/>
          </a:p>
        </p:txBody>
      </p:sp>
      <p:pic>
        <p:nvPicPr>
          <p:cNvPr id="3" name="Picture 2" descr="http://bump.ru/resources/000/000/000/001/671/1671789_1024x76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27784" y="2060848"/>
            <a:ext cx="6042670" cy="41532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747664"/>
          </a:xfrm>
        </p:spPr>
        <p:txBody>
          <a:bodyPr>
            <a:noAutofit/>
          </a:bodyPr>
          <a:lstStyle/>
          <a:p>
            <a:r>
              <a:rPr lang="ru-RU" sz="2000" dirty="0" smtClean="0"/>
              <a:t>С XI века к трапезам начали допускать и женщин; поведение гостей во время застолий сразу же стало более цивилизованным. За столом сидели парами и пользовались одним кубком и блюдом на двоих. Стол украшала скатерть, о которую, однако, можно было вытирать руки</a:t>
            </a:r>
            <a:endParaRPr lang="ru-RU" sz="2000" dirty="0"/>
          </a:p>
        </p:txBody>
      </p:sp>
      <p:pic>
        <p:nvPicPr>
          <p:cNvPr id="18434" name="Picture 2" descr="https://jeffersoncruzblog.files.wordpress.com/2014/02/banquete-900.jpg?w=620&amp;h=37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51720" y="2492896"/>
            <a:ext cx="6625580" cy="39753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74766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 XVI веке в Европе стало обычным делом пользоваться ножами и ложками. Только вилка укоренялась медленно. Она была заимствована у венецианцев, которые пользовались ею, когда ели фрукты, чтобы сок не окрашивал пальцы.</a:t>
            </a:r>
            <a:endParaRPr lang="ru-RU" sz="2000" dirty="0"/>
          </a:p>
        </p:txBody>
      </p:sp>
      <p:pic>
        <p:nvPicPr>
          <p:cNvPr id="17410" name="Picture 2" descr="http://ic.pics.livejournal.com/aldanov/11891766/932555/932555_origina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2204864"/>
            <a:ext cx="3362325" cy="4057650"/>
          </a:xfrm>
          <a:prstGeom prst="rect">
            <a:avLst/>
          </a:prstGeom>
          <a:noFill/>
        </p:spPr>
      </p:pic>
      <p:pic>
        <p:nvPicPr>
          <p:cNvPr id="17412" name="Picture 4" descr="http://media.vam.ac.uk/media/thira/collection_images/2006AJ/2006AJ9370_jpg_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39952" y="2708920"/>
            <a:ext cx="4752526" cy="3168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686800" cy="136815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В XVII веке начал формироваться современный вид столовых приборов (ножей, вилок, ложек). Вилка получила всеобщее распространение и приобрела ту форму, которую имеет и по сей день — с тремя или четырьмя чуть согнутыми зубцами. Ложку стали делать плоской, а нож получил закругленный конец. </a:t>
            </a:r>
            <a:endParaRPr lang="ru-RU" sz="2000" dirty="0"/>
          </a:p>
        </p:txBody>
      </p:sp>
      <p:pic>
        <p:nvPicPr>
          <p:cNvPr id="16386" name="Picture 2" descr="https://image.jimcdn.com/app/cms/image/transf/dimension=750x1280:format=jpg/path/seea8e22e00a6dcf6/image/ia40d5b394dc2c779/version/1468084893/imag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71800" y="2132856"/>
            <a:ext cx="3329512" cy="4437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53164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начиная с 30-х годов XVIII века стали производить большие фарфоровые сервизы, выполненные в едином стиле. Впервые появилась возможность накрыть стол одинаковой посудой. </a:t>
            </a:r>
            <a:endParaRPr lang="ru-RU" sz="2000" dirty="0"/>
          </a:p>
        </p:txBody>
      </p:sp>
      <p:pic>
        <p:nvPicPr>
          <p:cNvPr id="15364" name="Picture 4" descr="https://www.vsevse.ru/photo_item/16/photo_big/photo50734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2060848"/>
            <a:ext cx="6421388" cy="4280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1716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На Руси, например, деревянная и глиняная посуда была не только неотъемлемым атрибутом застолья или повседневного обеда или ужина, но ещё и частью интерьера.   </a:t>
            </a:r>
            <a:endParaRPr lang="ru-RU" sz="2000" dirty="0"/>
          </a:p>
        </p:txBody>
      </p:sp>
      <p:pic>
        <p:nvPicPr>
          <p:cNvPr id="14338" name="Picture 2" descr="http://kamelek-posuda.ru/wp-content/uploads/2014/07/AIP_3736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700808"/>
            <a:ext cx="3923928" cy="2223559"/>
          </a:xfrm>
          <a:prstGeom prst="rect">
            <a:avLst/>
          </a:prstGeom>
          <a:noFill/>
        </p:spPr>
      </p:pic>
      <p:pic>
        <p:nvPicPr>
          <p:cNvPr id="14340" name="Picture 4" descr="http://www.prohandmade.ru/wp-content/uploads/2013/06/posuda-620x41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080" y="1628800"/>
            <a:ext cx="3384376" cy="2270808"/>
          </a:xfrm>
          <a:prstGeom prst="rect">
            <a:avLst/>
          </a:prstGeom>
          <a:noFill/>
        </p:spPr>
      </p:pic>
      <p:pic>
        <p:nvPicPr>
          <p:cNvPr id="14342" name="Picture 6" descr="http://utyugok.ru/misc/i/gallery/14505/61335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31640" y="4149080"/>
            <a:ext cx="3212580" cy="2448272"/>
          </a:xfrm>
          <a:prstGeom prst="rect">
            <a:avLst/>
          </a:prstGeom>
          <a:noFill/>
        </p:spPr>
      </p:pic>
      <p:pic>
        <p:nvPicPr>
          <p:cNvPr id="14344" name="Picture 8" descr="https://cs5.livemaster.ru/storage/62/23/400cc8180cc6bf3e4519e50ecc0d--posuda-goncharnaya-posud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32040" y="4077072"/>
            <a:ext cx="3384376" cy="25382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38762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Через века произошло немало изменений в этикете за столом и сервировке стола. Менялась посуда, вводились новые дополнительные столовые приборы, элементы украшения стола и помещения, в котором производится трапеза. Появлялись новые манеры</a:t>
            </a:r>
            <a:endParaRPr lang="ru-RU" sz="2000" dirty="0"/>
          </a:p>
        </p:txBody>
      </p:sp>
      <p:pic>
        <p:nvPicPr>
          <p:cNvPr id="13314" name="Picture 2" descr="http://varimparim.ru/uploads/image/klassika_cook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772816"/>
            <a:ext cx="6912768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Павлин</a:t>
            </a:r>
            <a:endParaRPr lang="ru-RU" dirty="0"/>
          </a:p>
        </p:txBody>
      </p:sp>
      <p:pic>
        <p:nvPicPr>
          <p:cNvPr id="3" name="Picture 4" descr="scan_2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7704" y="1916832"/>
            <a:ext cx="6429375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Лебедь</a:t>
            </a:r>
            <a:endParaRPr lang="ru-RU" dirty="0"/>
          </a:p>
        </p:txBody>
      </p:sp>
      <p:pic>
        <p:nvPicPr>
          <p:cNvPr id="3" name="Picture 5" descr="scan_2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1700808"/>
            <a:ext cx="70707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Звездный веер</a:t>
            </a:r>
            <a:endParaRPr lang="ru-RU" dirty="0"/>
          </a:p>
        </p:txBody>
      </p:sp>
      <p:pic>
        <p:nvPicPr>
          <p:cNvPr id="3" name="Picture 4" descr="scan_0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55776" y="1844824"/>
            <a:ext cx="5959475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Горячие блюда</a:t>
            </a:r>
            <a:endParaRPr lang="ru-RU" dirty="0"/>
          </a:p>
        </p:txBody>
      </p:sp>
      <p:pic>
        <p:nvPicPr>
          <p:cNvPr id="27650" name="Picture 2" descr="http://weproject.kz/media/userfiles/images/0_76f3a_69394eb9_or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31840" y="2132856"/>
            <a:ext cx="2925959" cy="2077431"/>
          </a:xfrm>
          <a:prstGeom prst="rect">
            <a:avLst/>
          </a:prstGeom>
          <a:noFill/>
        </p:spPr>
      </p:pic>
      <p:pic>
        <p:nvPicPr>
          <p:cNvPr id="27652" name="Picture 4" descr="https://weekend.rambler.ru/imgs/2017/02/27/06/268520/8fd1e1780ac7e8b62d7da9ed94b1e642903ebab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4221088"/>
            <a:ext cx="4215500" cy="2214472"/>
          </a:xfrm>
          <a:prstGeom prst="rect">
            <a:avLst/>
          </a:prstGeom>
          <a:noFill/>
        </p:spPr>
      </p:pic>
      <p:pic>
        <p:nvPicPr>
          <p:cNvPr id="27654" name="Picture 6" descr="https://im0-tub-ru.yandex.net/i?id=22b21729fdfa641e18b0aaf068de6af3&amp;n=33&amp;h=215&amp;w=308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251520" y="1340768"/>
            <a:ext cx="2933700" cy="204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56" name="Picture 8" descr="https://avatars.mds.yandex.net/get-pdb/34158/392457084-sladkie-blinchiki-na-zavtrak-1466329979.37/s80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12160" y="1268760"/>
            <a:ext cx="2734139" cy="2006376"/>
          </a:xfrm>
          <a:prstGeom prst="rect">
            <a:avLst/>
          </a:prstGeom>
          <a:noFill/>
        </p:spPr>
      </p:pic>
      <p:pic>
        <p:nvPicPr>
          <p:cNvPr id="27658" name="Picture 10" descr="http://itd1.mycdn.me/image?id=839122590036&amp;t=20&amp;plc=WEB&amp;tkn=*nOTLSYi9FM42ujhozn77jdMUIHU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148064" y="4149080"/>
            <a:ext cx="2952328" cy="2214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Конус простой, двойной</a:t>
            </a:r>
            <a:endParaRPr lang="ru-RU" dirty="0"/>
          </a:p>
        </p:txBody>
      </p:sp>
      <p:pic>
        <p:nvPicPr>
          <p:cNvPr id="3" name="Picture 4" descr="scan_0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3728" y="1340768"/>
            <a:ext cx="4897438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scan_0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736" y="1412776"/>
            <a:ext cx="4681537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5" descr="scan_0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1196752"/>
            <a:ext cx="5113337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scan_0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1340768"/>
            <a:ext cx="4897438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scan_0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63688" y="1556792"/>
            <a:ext cx="4897437" cy="474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Конус </a:t>
            </a:r>
            <a:r>
              <a:rPr lang="ru-RU" dirty="0" err="1" smtClean="0"/>
              <a:t>простой,двойной</a:t>
            </a:r>
            <a:endParaRPr lang="ru-RU" dirty="0"/>
          </a:p>
        </p:txBody>
      </p:sp>
      <p:pic>
        <p:nvPicPr>
          <p:cNvPr id="3" name="Picture 4" descr="scan_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11760" y="1628800"/>
            <a:ext cx="4608419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банан</a:t>
            </a:r>
            <a:endParaRPr lang="ru-RU" dirty="0"/>
          </a:p>
        </p:txBody>
      </p:sp>
      <p:pic>
        <p:nvPicPr>
          <p:cNvPr id="3" name="Picture 5" descr="scan_1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1412776"/>
            <a:ext cx="4968875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scan_1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35696" y="1628800"/>
            <a:ext cx="4608513" cy="479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scan_1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39752" y="1772816"/>
            <a:ext cx="4249737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банан</a:t>
            </a:r>
            <a:endParaRPr lang="ru-RU" dirty="0"/>
          </a:p>
        </p:txBody>
      </p:sp>
      <p:pic>
        <p:nvPicPr>
          <p:cNvPr id="3" name="Picture 5" descr="scan_1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1628800"/>
            <a:ext cx="6911975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556793"/>
            <a:ext cx="7200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5715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Выберите согласно меню необходимые наборы посуды  и столовые приборы. Выполните сервировку стола к завтраку для семьи из 2 человек.</a:t>
            </a:r>
            <a:endParaRPr lang="ru-RU" sz="28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571500" indent="-571500" algn="ctr"/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Меню для завтрака: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Бутерброды;</a:t>
            </a:r>
          </a:p>
          <a:p>
            <a:pPr marL="571500" indent="-571500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Яичница;</a:t>
            </a:r>
          </a:p>
          <a:p>
            <a:pPr marL="571500" indent="-571500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Чай с лимоном и сахаром.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Горячие напитки</a:t>
            </a:r>
            <a:endParaRPr lang="ru-RU" dirty="0"/>
          </a:p>
        </p:txBody>
      </p:sp>
      <p:pic>
        <p:nvPicPr>
          <p:cNvPr id="26626" name="Picture 2" descr="&amp;Rcy;&amp;iecy;&amp;tscy;&amp;iecy;&amp;pcy;&amp;tcy; &amp;ncy;&amp;acy;&amp;pcy;&amp;icy;&amp;tcy;&amp;kcy;&amp;ocy;&amp;vcy;: &amp;gcy;&amp;ocy;&amp;rcy;&amp;yacy;&amp;chcy;&amp;icy;&amp;jcy; &amp;shcy;&amp;ocy;&amp;kcy;&amp;ocy;&amp;lcy;&amp;acy;&amp;dcy;.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556792"/>
            <a:ext cx="3672408" cy="2295255"/>
          </a:xfrm>
          <a:prstGeom prst="rect">
            <a:avLst/>
          </a:prstGeom>
          <a:noFill/>
        </p:spPr>
      </p:pic>
      <p:pic>
        <p:nvPicPr>
          <p:cNvPr id="26628" name="Picture 4" descr="https://im0-tub-ru.yandex.net/i?id=79d636d5a75d5f1edf2c64ba4c5b99dd&amp;n=33&amp;h=215&amp;w=34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1484784"/>
            <a:ext cx="3852713" cy="2400967"/>
          </a:xfrm>
          <a:prstGeom prst="rect">
            <a:avLst/>
          </a:prstGeom>
          <a:noFill/>
        </p:spPr>
      </p:pic>
      <p:pic>
        <p:nvPicPr>
          <p:cNvPr id="26630" name="Picture 6" descr="https://im0-tub-ru.yandex.net/i?id=5decbff0648f23f867303c1ed15c1699&amp;n=33&amp;h=215&amp;w=29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43808" y="4149080"/>
            <a:ext cx="3414219" cy="24799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Бутербродов</a:t>
            </a:r>
            <a:endParaRPr lang="ru-RU" dirty="0"/>
          </a:p>
        </p:txBody>
      </p:sp>
      <p:pic>
        <p:nvPicPr>
          <p:cNvPr id="25602" name="Picture 2" descr="https://i08.fotocdn.net/s6/243/public_pin_l/59/24273374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1556792"/>
            <a:ext cx="2880320" cy="1912266"/>
          </a:xfrm>
          <a:prstGeom prst="rect">
            <a:avLst/>
          </a:prstGeom>
          <a:noFill/>
        </p:spPr>
      </p:pic>
      <p:pic>
        <p:nvPicPr>
          <p:cNvPr id="25604" name="Picture 4" descr="https://s1.1zoom.ru/big0/43/377061-sepik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4030042"/>
            <a:ext cx="3312368" cy="2197031"/>
          </a:xfrm>
          <a:prstGeom prst="rect">
            <a:avLst/>
          </a:prstGeom>
          <a:noFill/>
        </p:spPr>
      </p:pic>
      <p:pic>
        <p:nvPicPr>
          <p:cNvPr id="25606" name="Picture 6" descr="https://cs32.babysfera.ru/5/b/6/0/25111346.348351329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71600" y="4005064"/>
            <a:ext cx="2952328" cy="2214247"/>
          </a:xfrm>
          <a:prstGeom prst="rect">
            <a:avLst/>
          </a:prstGeom>
          <a:noFill/>
        </p:spPr>
      </p:pic>
      <p:pic>
        <p:nvPicPr>
          <p:cNvPr id="25608" name="Picture 8" descr="http://kapushka.ru/wp-content/uploads/2014/05/buterbrodyi-s-ryiboy-retseptyi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50010" y="1556792"/>
            <a:ext cx="3310422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еще к завтраку</a:t>
            </a:r>
            <a:endParaRPr lang="ru-RU" dirty="0"/>
          </a:p>
        </p:txBody>
      </p:sp>
      <p:pic>
        <p:nvPicPr>
          <p:cNvPr id="24578" name="Picture 2" descr="http://my-bar.com.ua/images/sirnaya-tarelka/sirnaya-tarelka-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87824" y="1484784"/>
            <a:ext cx="2448272" cy="2091233"/>
          </a:xfrm>
          <a:prstGeom prst="rect">
            <a:avLst/>
          </a:prstGeom>
          <a:noFill/>
        </p:spPr>
      </p:pic>
      <p:pic>
        <p:nvPicPr>
          <p:cNvPr id="24580" name="Picture 4" descr="http://static.ngs.ru/news/preview/2c90f6cd9d4f93855c29c894e0e77c330b6c821e_9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26460" y="1484784"/>
            <a:ext cx="3132348" cy="2088232"/>
          </a:xfrm>
          <a:prstGeom prst="rect">
            <a:avLst/>
          </a:prstGeom>
          <a:noFill/>
        </p:spPr>
      </p:pic>
      <p:pic>
        <p:nvPicPr>
          <p:cNvPr id="24582" name="Picture 6" descr="https://chastnosti.com/wp-content/uploads/2015/08/picture-1799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1" y="1484784"/>
            <a:ext cx="2252421" cy="2088232"/>
          </a:xfrm>
          <a:prstGeom prst="rect">
            <a:avLst/>
          </a:prstGeom>
          <a:noFill/>
        </p:spPr>
      </p:pic>
      <p:pic>
        <p:nvPicPr>
          <p:cNvPr id="24584" name="Picture 8" descr="https://eutourist.info/wp-content/uploads/2016/12/Croissant1-768x51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5536" y="4005064"/>
            <a:ext cx="3168352" cy="2108109"/>
          </a:xfrm>
          <a:prstGeom prst="rect">
            <a:avLst/>
          </a:prstGeom>
          <a:noFill/>
        </p:spPr>
      </p:pic>
      <p:pic>
        <p:nvPicPr>
          <p:cNvPr id="24586" name="Picture 10" descr="http://wallpapers-all.com/uploads/posts/2017-04/9_bread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687616" y="3933056"/>
            <a:ext cx="3456384" cy="2160240"/>
          </a:xfrm>
          <a:prstGeom prst="rect">
            <a:avLst/>
          </a:prstGeom>
          <a:noFill/>
        </p:spPr>
      </p:pic>
      <p:pic>
        <p:nvPicPr>
          <p:cNvPr id="24588" name="Picture 12" descr="https://opt-611422.ssl.1c-bitrix-cdn.ru/upload/medialibrary/94f/shutterstock_71289256.jpg?149031880967205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03848" y="4221088"/>
            <a:ext cx="2664296" cy="17770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Завтрак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268760"/>
            <a:ext cx="741682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dirty="0" smtClean="0">
                <a:cs typeface="Times New Roman" pitchFamily="18" charset="0"/>
              </a:rPr>
              <a:t>Горячее блюдо (каша, омлет, яичница)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dirty="0" smtClean="0">
                <a:cs typeface="Times New Roman" pitchFamily="18" charset="0"/>
              </a:rPr>
              <a:t>Бутерброды, хлеб, булочки, вареные яйца, колбасы, сыра, масло и т.д.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dirty="0" smtClean="0">
                <a:cs typeface="Times New Roman" pitchFamily="18" charset="0"/>
              </a:rPr>
              <a:t>Горячие напитки (чай, кофе, какао и т.д.)</a:t>
            </a:r>
          </a:p>
        </p:txBody>
      </p:sp>
      <p:pic>
        <p:nvPicPr>
          <p:cNvPr id="23554" name="Picture 2" descr="https://im0-tub-ru.yandex.net/i?id=ecc3571fe285db86ef8740a55d056c19&amp;n=33&amp;h=215&amp;w=38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712" y="2636912"/>
            <a:ext cx="6840760" cy="3850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Сервировка</a:t>
            </a:r>
            <a:r>
              <a:rPr lang="ru-RU" b="1" dirty="0" smtClean="0"/>
              <a:t> - это подготовка и оформление стола для приема пищи.</a:t>
            </a:r>
            <a:endParaRPr lang="ru-RU" dirty="0"/>
          </a:p>
        </p:txBody>
      </p:sp>
      <p:pic>
        <p:nvPicPr>
          <p:cNvPr id="22530" name="Picture 2" descr="http://vse-sekrety.ru/uploads/posts/2016-04/1461951345_stol-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83768" y="2204864"/>
            <a:ext cx="6286500" cy="4191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i="1" dirty="0" smtClean="0"/>
              <a:t>История этого искусства насчитывает более двух с половиной тысяч лет.</a:t>
            </a:r>
            <a:r>
              <a:rPr lang="ru-RU" sz="2000" dirty="0" smtClean="0"/>
              <a:t> Еще древние греки и римляне славились умением устраивать пышные трапезы, для которых столы украшали букетами и гирляндами из цветов, а все кушанья подавали на красивых блюдах</a:t>
            </a:r>
            <a:endParaRPr lang="ru-RU" sz="2000" dirty="0"/>
          </a:p>
        </p:txBody>
      </p:sp>
      <p:pic>
        <p:nvPicPr>
          <p:cNvPr id="21506" name="Picture 2" descr="http://img11.postila.ru/resize?w=600&amp;src=%2Fdata%2F89%2F90%2F9c%2F74%2F89909c749f19d7f89be57e4724c3c1b78e2ee612cdf64836511ab1af77030ba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2060848"/>
            <a:ext cx="7359148" cy="42560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10770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Как и греки, римляне вкушали пищу на трапезном ложе. Только простолюдины ели сидя. Гости объединялись в группы по девять человек. Расположившись по три человека на каждой из трех поставленных рядом кушеток, они чувствовали себя вполне удобно. В центре стоял сервировочный стол, который каждый раз во время смены блюд протирали губкой. </a:t>
            </a:r>
            <a:endParaRPr lang="ru-RU" sz="2000" dirty="0"/>
          </a:p>
        </p:txBody>
      </p:sp>
      <p:pic>
        <p:nvPicPr>
          <p:cNvPr id="20484" name="Picture 4" descr="http://www.vsedela.info/gallery/201409102115nix0000003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11760" y="2590744"/>
            <a:ext cx="5904656" cy="38652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93</TotalTime>
  <Words>455</Words>
  <Application>Microsoft Office PowerPoint</Application>
  <PresentationFormat>Экран (4:3)</PresentationFormat>
  <Paragraphs>33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Разработала учитель ГБОУ СОШ №127  Федорова светлана Владимировна  Санкт-Петербург</vt:lpstr>
      <vt:lpstr>Горячие блюда</vt:lpstr>
      <vt:lpstr>Горячие напитки</vt:lpstr>
      <vt:lpstr>Виды Бутербродов</vt:lpstr>
      <vt:lpstr>И еще к завтраку</vt:lpstr>
      <vt:lpstr>Завтрак</vt:lpstr>
      <vt:lpstr>Сервировка - это подготовка и оформление стола для приема пищи.</vt:lpstr>
      <vt:lpstr>История этого искусства насчитывает более двух с половиной тысяч лет. Еще древние греки и римляне славились умением устраивать пышные трапезы, для которых столы украшали букетами и гирляндами из цветов, а все кушанья подавали на красивых блюдах</vt:lpstr>
      <vt:lpstr>Как и греки, римляне вкушали пищу на трапезном ложе. Только простолюдины ели сидя. Гости объединялись в группы по девять человек. Расположившись по три человека на каждой из трех поставленных рядом кушеток, они чувствовали себя вполне удобно. В центре стоял сервировочный стол, который каждый раз во время смены блюд протирали губкой. </vt:lpstr>
      <vt:lpstr>Во время еды гостям подавали в специальных сосудах воду для мытья рук, поскольку ели римляне руками</vt:lpstr>
      <vt:lpstr>С XI века к трапезам начали допускать и женщин; поведение гостей во время застолий сразу же стало более цивилизованным. За столом сидели парами и пользовались одним кубком и блюдом на двоих. Стол украшала скатерть, о которую, однако, можно было вытирать руки</vt:lpstr>
      <vt:lpstr>В XVI веке в Европе стало обычным делом пользоваться ножами и ложками. Только вилка укоренялась медленно. Она была заимствована у венецианцев, которые пользовались ею, когда ели фрукты, чтобы сок не окрашивал пальцы.</vt:lpstr>
      <vt:lpstr>В XVII веке начал формироваться современный вид столовых приборов (ножей, вилок, ложек). Вилка получила всеобщее распространение и приобрела ту форму, которую имеет и по сей день — с тремя или четырьмя чуть согнутыми зубцами. Ложку стали делать плоской, а нож получил закругленный конец. </vt:lpstr>
      <vt:lpstr>начиная с 30-х годов XVIII века стали производить большие фарфоровые сервизы, выполненные в едином стиле. Впервые появилась возможность накрыть стол одинаковой посудой. </vt:lpstr>
      <vt:lpstr>На Руси, например, деревянная и глиняная посуда была не только неотъемлемым атрибутом застолья или повседневного обеда или ужина, но ещё и частью интерьера.   </vt:lpstr>
      <vt:lpstr>Через века произошло немало изменений в этикете за столом и сервировке стола. Менялась посуда, вводились новые дополнительные столовые приборы, элементы украшения стола и помещения, в котором производится трапеза. Появлялись новые манеры</vt:lpstr>
      <vt:lpstr>Павлин</vt:lpstr>
      <vt:lpstr>Лебедь</vt:lpstr>
      <vt:lpstr>Звездный веер</vt:lpstr>
      <vt:lpstr>Конус простой, двойной</vt:lpstr>
      <vt:lpstr>Слайд 21</vt:lpstr>
      <vt:lpstr>Конус простой,двойной</vt:lpstr>
      <vt:lpstr>банан</vt:lpstr>
      <vt:lpstr>банан</vt:lpstr>
      <vt:lpstr>задание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Разработала учитель ГБОУ СОШ №127  Федорова светлана Владимировна  Санкт-Петербург</dc:title>
  <dc:creator>Светлана</dc:creator>
  <cp:lastModifiedBy>NatComp</cp:lastModifiedBy>
  <cp:revision>13</cp:revision>
  <dcterms:created xsi:type="dcterms:W3CDTF">2017-07-03T21:41:14Z</dcterms:created>
  <dcterms:modified xsi:type="dcterms:W3CDTF">2020-04-09T15:14:34Z</dcterms:modified>
</cp:coreProperties>
</file>