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media1.WAV" ContentType="audio/x-wav"/>
  <Override PartName="/ppt/media/media2.WAV" ContentType="audio/x-wav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66" r:id="rId5"/>
    <p:sldId id="265" r:id="rId6"/>
    <p:sldId id="260" r:id="rId7"/>
    <p:sldId id="264" r:id="rId8"/>
    <p:sldId id="262" r:id="rId9"/>
    <p:sldId id="268" r:id="rId10"/>
    <p:sldId id="263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FF66"/>
    <a:srgbClr val="008000"/>
    <a:srgbClr val="0000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ультимедиа 2"/>
          <p:cNvSpPr>
            <a:spLocks noGrp="1"/>
          </p:cNvSpPr>
          <p:nvPr>
            <p:ph type="media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4871409-B048-4E0A-9403-555C0E1C0F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1E0D9-9737-41C5-BD4F-0D1E5684839B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5;&#1088;&#1077;&#1079;&#1077;&#1085;&#1090;&#1072;&#1094;&#1080;&#1080;\&#1055;&#1088;&#1077;&#1079;&#1077;&#1085;&#1090;&#1072;&#1094;&#1080;&#1080;%20&#1082;&#1072;&#1090;&#1072;&#1083;&#1086;&#1075;\&#1063;&#1090;&#1077;&#1085;&#1080;&#1077;%20&#1080;%20&#1089;&#1095;&#1105;&#1090;\&#1057;&#1095;&#1077;&#1090;_&#1088;&#1091;&#1089;&#1089;&#1082;&#1080;&#1081;_20256-10.WAV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6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комбинированного вида №3 «Ручеёк».      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365104"/>
            <a:ext cx="79563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6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 воспитатель</a:t>
            </a:r>
          </a:p>
          <a:p>
            <a:pPr algn="r"/>
            <a:r>
              <a:rPr lang="en-US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6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6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квалификационной категории</a:t>
            </a:r>
          </a:p>
          <a:p>
            <a:pPr algn="r"/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6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Ирина Вениаминовна </a:t>
            </a:r>
          </a:p>
          <a:p>
            <a:pPr algn="r"/>
            <a:r>
              <a:rPr lang="ru-RU" b="1" i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6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Михайлюк</a:t>
            </a:r>
            <a:endParaRPr lang="ru-RU" b="1" i="1" dirty="0">
              <a:ln w="9525">
                <a:solidFill>
                  <a:schemeClr val="bg1"/>
                </a:solidFill>
                <a:prstDash val="solid"/>
              </a:ln>
              <a:solidFill>
                <a:srgbClr val="000066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>
              <a:ln w="9525">
                <a:solidFill>
                  <a:schemeClr val="bg1"/>
                </a:solidFill>
                <a:prstDash val="solid"/>
              </a:ln>
              <a:solidFill>
                <a:srgbClr val="000066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>
              <a:ln w="9525">
                <a:solidFill>
                  <a:schemeClr val="bg1"/>
                </a:solidFill>
                <a:prstDash val="solid"/>
              </a:ln>
              <a:solidFill>
                <a:srgbClr val="000066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6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Городской округ город Выкса 2017 год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rgbClr val="000066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240594"/>
            <a:ext cx="90059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«Число и цифра 2»</a:t>
            </a:r>
            <a:endParaRPr lang="ru-RU" sz="8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4" descr="C:\Documents and Settings\Admin\Рабочий стол\Кпп-2010\КПП-м-ка\ч2\Красивые цифры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680" y="2536304"/>
            <a:ext cx="36576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Кпп-2010\КПП-м-ка\ч2\М-ка 1-с.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0"/>
            <a:ext cx="4572354" cy="6858000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Кпп-2010\КПП-м-ка\ч2\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071602" y="-1071594"/>
            <a:ext cx="4559300" cy="4035425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Кпп-2010\КПП-м-ка\ч2\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071810"/>
            <a:ext cx="4559300" cy="4035425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Кпп-2010\КПП-м-ка\ч2\Digitalizar00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4286256"/>
            <a:ext cx="2242840" cy="2571744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Кпп-2010\КПП-м-ка\ч2\Красивые цифры\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0"/>
            <a:ext cx="36576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2" name="Rectangle 20"/>
          <p:cNvSpPr>
            <a:spLocks noChangeArrowheads="1"/>
          </p:cNvSpPr>
          <p:nvPr/>
        </p:nvSpPr>
        <p:spPr bwMode="auto">
          <a:xfrm>
            <a:off x="2743200" y="1524000"/>
            <a:ext cx="1828800" cy="1752600"/>
          </a:xfrm>
          <a:prstGeom prst="rect">
            <a:avLst/>
          </a:prstGeom>
          <a:solidFill>
            <a:srgbClr val="99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4572000" y="1524000"/>
            <a:ext cx="1828800" cy="1752600"/>
          </a:xfrm>
          <a:prstGeom prst="rect">
            <a:avLst/>
          </a:prstGeom>
          <a:solidFill>
            <a:srgbClr val="99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86" name="Rectangle 14"/>
          <p:cNvSpPr>
            <a:spLocks noChangeArrowheads="1"/>
          </p:cNvSpPr>
          <p:nvPr/>
        </p:nvSpPr>
        <p:spPr bwMode="auto">
          <a:xfrm>
            <a:off x="5867400" y="3733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54287" name="Rectangle 15"/>
          <p:cNvSpPr>
            <a:spLocks noChangeArrowheads="1"/>
          </p:cNvSpPr>
          <p:nvPr/>
        </p:nvSpPr>
        <p:spPr bwMode="auto">
          <a:xfrm>
            <a:off x="5867400" y="49530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0</a:t>
            </a:r>
          </a:p>
        </p:txBody>
      </p:sp>
      <p:sp>
        <p:nvSpPr>
          <p:cNvPr id="54289" name="Rectangle 17"/>
          <p:cNvSpPr>
            <a:spLocks noChangeArrowheads="1"/>
          </p:cNvSpPr>
          <p:nvPr/>
        </p:nvSpPr>
        <p:spPr bwMode="auto">
          <a:xfrm>
            <a:off x="2286000" y="3276600"/>
            <a:ext cx="158115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54290" name="Rectangle 18"/>
          <p:cNvSpPr>
            <a:spLocks noChangeArrowheads="1"/>
          </p:cNvSpPr>
          <p:nvPr/>
        </p:nvSpPr>
        <p:spPr bwMode="auto">
          <a:xfrm>
            <a:off x="4343400" y="4876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54291" name="Rectangle 19"/>
          <p:cNvSpPr>
            <a:spLocks noChangeArrowheads="1"/>
          </p:cNvSpPr>
          <p:nvPr/>
        </p:nvSpPr>
        <p:spPr bwMode="auto">
          <a:xfrm>
            <a:off x="4343400" y="3733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54295" name="Oval 23"/>
          <p:cNvSpPr>
            <a:spLocks noChangeArrowheads="1"/>
          </p:cNvSpPr>
          <p:nvPr/>
        </p:nvSpPr>
        <p:spPr bwMode="auto">
          <a:xfrm>
            <a:off x="3429000" y="2209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96" name="Oval 24"/>
          <p:cNvSpPr>
            <a:spLocks noChangeArrowheads="1"/>
          </p:cNvSpPr>
          <p:nvPr/>
        </p:nvSpPr>
        <p:spPr bwMode="auto">
          <a:xfrm>
            <a:off x="5257800" y="2209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97" name="Oval 25"/>
          <p:cNvSpPr>
            <a:spLocks noChangeArrowheads="1"/>
          </p:cNvSpPr>
          <p:nvPr/>
        </p:nvSpPr>
        <p:spPr bwMode="auto">
          <a:xfrm>
            <a:off x="3810000" y="2590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98" name="Oval 26"/>
          <p:cNvSpPr>
            <a:spLocks noChangeArrowheads="1"/>
          </p:cNvSpPr>
          <p:nvPr/>
        </p:nvSpPr>
        <p:spPr bwMode="auto">
          <a:xfrm>
            <a:off x="3124200" y="1828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4" name="AutoShape 27" descr="13213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272213"/>
            <a:ext cx="609600" cy="585787"/>
          </a:xfrm>
          <a:prstGeom prst="actionButtonBlank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25400">
            <a:solidFill>
              <a:srgbClr val="FF99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01" name="Rectangle 29"/>
          <p:cNvSpPr>
            <a:spLocks noChangeArrowheads="1"/>
          </p:cNvSpPr>
          <p:nvPr/>
        </p:nvSpPr>
        <p:spPr bwMode="auto">
          <a:xfrm>
            <a:off x="2286000" y="1524000"/>
            <a:ext cx="2257425" cy="2049015"/>
          </a:xfrm>
          <a:prstGeom prst="rect">
            <a:avLst/>
          </a:prstGeom>
          <a:solidFill>
            <a:srgbClr val="99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02" name="Rectangle 30"/>
          <p:cNvSpPr>
            <a:spLocks noChangeArrowheads="1"/>
          </p:cNvSpPr>
          <p:nvPr/>
        </p:nvSpPr>
        <p:spPr bwMode="auto">
          <a:xfrm>
            <a:off x="4572000" y="1524000"/>
            <a:ext cx="2304256" cy="2049016"/>
          </a:xfrm>
          <a:prstGeom prst="rect">
            <a:avLst/>
          </a:prstGeom>
          <a:solidFill>
            <a:srgbClr val="99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04" name="Rectangle 32"/>
          <p:cNvSpPr>
            <a:spLocks noChangeArrowheads="1"/>
          </p:cNvSpPr>
          <p:nvPr/>
        </p:nvSpPr>
        <p:spPr bwMode="auto">
          <a:xfrm>
            <a:off x="5867400" y="3733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54305" name="Rectangle 33"/>
          <p:cNvSpPr>
            <a:spLocks noChangeArrowheads="1"/>
          </p:cNvSpPr>
          <p:nvPr/>
        </p:nvSpPr>
        <p:spPr bwMode="auto">
          <a:xfrm>
            <a:off x="5867400" y="49530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0</a:t>
            </a:r>
          </a:p>
        </p:txBody>
      </p:sp>
      <p:sp>
        <p:nvSpPr>
          <p:cNvPr id="54306" name="Rectangle 34"/>
          <p:cNvSpPr>
            <a:spLocks noChangeArrowheads="1"/>
          </p:cNvSpPr>
          <p:nvPr/>
        </p:nvSpPr>
        <p:spPr bwMode="auto">
          <a:xfrm>
            <a:off x="2286000" y="3276600"/>
            <a:ext cx="158115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54307" name="Rectangle 35"/>
          <p:cNvSpPr>
            <a:spLocks noChangeArrowheads="1"/>
          </p:cNvSpPr>
          <p:nvPr/>
        </p:nvSpPr>
        <p:spPr bwMode="auto">
          <a:xfrm>
            <a:off x="4343400" y="4876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54308" name="Rectangle 36"/>
          <p:cNvSpPr>
            <a:spLocks noChangeArrowheads="1"/>
          </p:cNvSpPr>
          <p:nvPr/>
        </p:nvSpPr>
        <p:spPr bwMode="auto">
          <a:xfrm>
            <a:off x="4343400" y="3733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54309" name="Oval 37"/>
          <p:cNvSpPr>
            <a:spLocks noChangeArrowheads="1"/>
          </p:cNvSpPr>
          <p:nvPr/>
        </p:nvSpPr>
        <p:spPr bwMode="auto">
          <a:xfrm>
            <a:off x="3690144" y="2781113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12" name="Oval 40"/>
          <p:cNvSpPr>
            <a:spLocks noChangeArrowheads="1"/>
          </p:cNvSpPr>
          <p:nvPr/>
        </p:nvSpPr>
        <p:spPr bwMode="auto">
          <a:xfrm>
            <a:off x="2549525" y="1875422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247887" y="53155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Monotype Corsiva" pitchFamily="66" charset="0"/>
              </a:rPr>
              <a:t>Состав</a:t>
            </a:r>
            <a:r>
              <a:rPr lang="ru-RU" sz="9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Monotype Corsiva" pitchFamily="66" charset="0"/>
              </a:rPr>
              <a:t> </a:t>
            </a:r>
            <a:r>
              <a:rPr lang="ru-RU" sz="9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Monotype Corsiva" pitchFamily="66" charset="0"/>
              </a:rPr>
              <a:t>числа</a:t>
            </a:r>
            <a:endParaRPr lang="ru-RU" sz="9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4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4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54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4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4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4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54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54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54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54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54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54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54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54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54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6000"/>
                            </p:stCondLst>
                            <p:childTnLst>
                              <p:par>
                                <p:cTn id="85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54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54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543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54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54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8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54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54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54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" dur="1000"/>
                                        <p:tgtEl>
                                          <p:spTgt spid="543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92" grpId="0" animBg="1"/>
      <p:bldP spid="54275" grpId="0" animBg="1"/>
      <p:bldP spid="54286" grpId="0"/>
      <p:bldP spid="54287" grpId="0"/>
      <p:bldP spid="54289" grpId="0"/>
      <p:bldP spid="54290" grpId="0"/>
      <p:bldP spid="54291" grpId="0"/>
      <p:bldP spid="54295" grpId="0" animBg="1"/>
      <p:bldP spid="54295" grpId="1" animBg="1"/>
      <p:bldP spid="54296" grpId="0" animBg="1"/>
      <p:bldP spid="54296" grpId="1" animBg="1"/>
      <p:bldP spid="54297" grpId="0" animBg="1"/>
      <p:bldP spid="54297" grpId="1" animBg="1"/>
      <p:bldP spid="54298" grpId="0" animBg="1"/>
      <p:bldP spid="54298" grpId="1" animBg="1"/>
      <p:bldP spid="54301" grpId="0" animBg="1"/>
      <p:bldP spid="54302" grpId="0" animBg="1"/>
      <p:bldP spid="54304" grpId="0"/>
      <p:bldP spid="54305" grpId="0"/>
      <p:bldP spid="54306" grpId="0"/>
      <p:bldP spid="54307" grpId="0"/>
      <p:bldP spid="54308" grpId="0"/>
      <p:bldP spid="54309" grpId="0" animBg="1"/>
      <p:bldP spid="54309" grpId="1" animBg="1"/>
      <p:bldP spid="54312" grpId="0" animBg="1"/>
      <p:bldP spid="54312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ru-RU" sz="7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работу!</a:t>
            </a:r>
            <a:endParaRPr lang="ru-RU" sz="72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6" name="Picture 4" descr="C:\Users\Svetlana\Desktop\Моё!!!\Смайлики\1170847139_36_1_55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4266" y="1700808"/>
            <a:ext cx="5876156" cy="50120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Tree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0"/>
            <a:ext cx="6911975" cy="6851650"/>
          </a:xfrm>
          <a:prstGeom prst="rect">
            <a:avLst/>
          </a:prstGeom>
          <a:noFill/>
        </p:spPr>
      </p:pic>
      <p:sp>
        <p:nvSpPr>
          <p:cNvPr id="2078" name="Oval 30"/>
          <p:cNvSpPr>
            <a:spLocks noChangeArrowheads="1"/>
          </p:cNvSpPr>
          <p:nvPr/>
        </p:nvSpPr>
        <p:spPr bwMode="auto">
          <a:xfrm>
            <a:off x="4356100" y="2708275"/>
            <a:ext cx="515938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79" name="Oval 31"/>
          <p:cNvSpPr>
            <a:spLocks noChangeArrowheads="1"/>
          </p:cNvSpPr>
          <p:nvPr/>
        </p:nvSpPr>
        <p:spPr bwMode="auto">
          <a:xfrm>
            <a:off x="5580063" y="908050"/>
            <a:ext cx="515937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0" name="Oval 32"/>
          <p:cNvSpPr>
            <a:spLocks noChangeArrowheads="1"/>
          </p:cNvSpPr>
          <p:nvPr/>
        </p:nvSpPr>
        <p:spPr bwMode="auto">
          <a:xfrm>
            <a:off x="2627313" y="1341438"/>
            <a:ext cx="515937" cy="515937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1" name="Oval 33"/>
          <p:cNvSpPr>
            <a:spLocks noChangeArrowheads="1"/>
          </p:cNvSpPr>
          <p:nvPr/>
        </p:nvSpPr>
        <p:spPr bwMode="auto">
          <a:xfrm>
            <a:off x="1979613" y="4941888"/>
            <a:ext cx="515937" cy="515937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2" name="Oval 34"/>
          <p:cNvSpPr>
            <a:spLocks noChangeArrowheads="1"/>
          </p:cNvSpPr>
          <p:nvPr/>
        </p:nvSpPr>
        <p:spPr bwMode="auto">
          <a:xfrm>
            <a:off x="6443663" y="4437063"/>
            <a:ext cx="515937" cy="515937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3" name="Oval 35"/>
          <p:cNvSpPr>
            <a:spLocks noChangeArrowheads="1"/>
          </p:cNvSpPr>
          <p:nvPr/>
        </p:nvSpPr>
        <p:spPr bwMode="auto">
          <a:xfrm>
            <a:off x="1403350" y="2781300"/>
            <a:ext cx="515938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4" name="Oval 36"/>
          <p:cNvSpPr>
            <a:spLocks noChangeArrowheads="1"/>
          </p:cNvSpPr>
          <p:nvPr/>
        </p:nvSpPr>
        <p:spPr bwMode="auto">
          <a:xfrm>
            <a:off x="6372225" y="2060575"/>
            <a:ext cx="515938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5" name="Oval 37"/>
          <p:cNvSpPr>
            <a:spLocks noChangeArrowheads="1"/>
          </p:cNvSpPr>
          <p:nvPr/>
        </p:nvSpPr>
        <p:spPr bwMode="auto">
          <a:xfrm>
            <a:off x="3275013" y="4868863"/>
            <a:ext cx="515937" cy="515937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6" name="Oval 38"/>
          <p:cNvSpPr>
            <a:spLocks noChangeArrowheads="1"/>
          </p:cNvSpPr>
          <p:nvPr/>
        </p:nvSpPr>
        <p:spPr bwMode="auto">
          <a:xfrm>
            <a:off x="3203575" y="476250"/>
            <a:ext cx="515938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7" name="Oval 39"/>
          <p:cNvSpPr>
            <a:spLocks noChangeArrowheads="1"/>
          </p:cNvSpPr>
          <p:nvPr/>
        </p:nvSpPr>
        <p:spPr bwMode="auto">
          <a:xfrm>
            <a:off x="5148263" y="1844675"/>
            <a:ext cx="515937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8" name="Oval 40"/>
          <p:cNvSpPr>
            <a:spLocks noChangeArrowheads="1"/>
          </p:cNvSpPr>
          <p:nvPr/>
        </p:nvSpPr>
        <p:spPr bwMode="auto">
          <a:xfrm>
            <a:off x="3419475" y="2133600"/>
            <a:ext cx="515938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9" name="Oval 41"/>
          <p:cNvSpPr>
            <a:spLocks noChangeArrowheads="1"/>
          </p:cNvSpPr>
          <p:nvPr/>
        </p:nvSpPr>
        <p:spPr bwMode="auto">
          <a:xfrm>
            <a:off x="2555875" y="2565400"/>
            <a:ext cx="515938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0" name="Oval 42"/>
          <p:cNvSpPr>
            <a:spLocks noChangeArrowheads="1"/>
          </p:cNvSpPr>
          <p:nvPr/>
        </p:nvSpPr>
        <p:spPr bwMode="auto">
          <a:xfrm>
            <a:off x="6588125" y="3068638"/>
            <a:ext cx="515938" cy="515937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1" name="Oval 43"/>
          <p:cNvSpPr>
            <a:spLocks noChangeArrowheads="1"/>
          </p:cNvSpPr>
          <p:nvPr/>
        </p:nvSpPr>
        <p:spPr bwMode="auto">
          <a:xfrm>
            <a:off x="5651500" y="3141663"/>
            <a:ext cx="515938" cy="515937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2" name="Oval 44"/>
          <p:cNvSpPr>
            <a:spLocks noChangeArrowheads="1"/>
          </p:cNvSpPr>
          <p:nvPr/>
        </p:nvSpPr>
        <p:spPr bwMode="auto">
          <a:xfrm>
            <a:off x="4787900" y="3644900"/>
            <a:ext cx="515938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3" name="Oval 45"/>
          <p:cNvSpPr>
            <a:spLocks noChangeArrowheads="1"/>
          </p:cNvSpPr>
          <p:nvPr/>
        </p:nvSpPr>
        <p:spPr bwMode="auto">
          <a:xfrm>
            <a:off x="5364163" y="4508500"/>
            <a:ext cx="515937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4" name="Oval 46"/>
          <p:cNvSpPr>
            <a:spLocks noChangeArrowheads="1"/>
          </p:cNvSpPr>
          <p:nvPr/>
        </p:nvSpPr>
        <p:spPr bwMode="auto">
          <a:xfrm>
            <a:off x="2051050" y="3716338"/>
            <a:ext cx="515938" cy="515937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5" name="Oval 47"/>
          <p:cNvSpPr>
            <a:spLocks noChangeArrowheads="1"/>
          </p:cNvSpPr>
          <p:nvPr/>
        </p:nvSpPr>
        <p:spPr bwMode="auto">
          <a:xfrm>
            <a:off x="3348038" y="3573463"/>
            <a:ext cx="515937" cy="515937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6" name="Oval 48"/>
          <p:cNvSpPr>
            <a:spLocks noChangeArrowheads="1"/>
          </p:cNvSpPr>
          <p:nvPr/>
        </p:nvSpPr>
        <p:spPr bwMode="auto">
          <a:xfrm>
            <a:off x="1474788" y="1484313"/>
            <a:ext cx="515937" cy="515937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7" name="Oval 49"/>
          <p:cNvSpPr>
            <a:spLocks noChangeArrowheads="1"/>
          </p:cNvSpPr>
          <p:nvPr/>
        </p:nvSpPr>
        <p:spPr bwMode="auto">
          <a:xfrm>
            <a:off x="4283075" y="908050"/>
            <a:ext cx="515938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92" name="Text Box 144"/>
          <p:cNvSpPr txBox="1">
            <a:spLocks noChangeArrowheads="1"/>
          </p:cNvSpPr>
          <p:nvPr/>
        </p:nvSpPr>
        <p:spPr bwMode="auto">
          <a:xfrm>
            <a:off x="6981825" y="0"/>
            <a:ext cx="1173163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</a:t>
            </a:r>
          </a:p>
        </p:txBody>
      </p:sp>
      <p:sp>
        <p:nvSpPr>
          <p:cNvPr id="2193" name="Text Box 145"/>
          <p:cNvSpPr txBox="1">
            <a:spLocks noChangeArrowheads="1"/>
          </p:cNvSpPr>
          <p:nvPr/>
        </p:nvSpPr>
        <p:spPr bwMode="auto">
          <a:xfrm>
            <a:off x="6948488" y="0"/>
            <a:ext cx="117316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2</a:t>
            </a:r>
          </a:p>
        </p:txBody>
      </p:sp>
      <p:sp>
        <p:nvSpPr>
          <p:cNvPr id="2194" name="Text Box 146"/>
          <p:cNvSpPr txBox="1">
            <a:spLocks noChangeArrowheads="1"/>
          </p:cNvSpPr>
          <p:nvPr/>
        </p:nvSpPr>
        <p:spPr bwMode="auto">
          <a:xfrm>
            <a:off x="6948488" y="0"/>
            <a:ext cx="117316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3</a:t>
            </a:r>
          </a:p>
        </p:txBody>
      </p:sp>
      <p:sp>
        <p:nvSpPr>
          <p:cNvPr id="2195" name="Text Box 147"/>
          <p:cNvSpPr txBox="1">
            <a:spLocks noChangeArrowheads="1"/>
          </p:cNvSpPr>
          <p:nvPr/>
        </p:nvSpPr>
        <p:spPr bwMode="auto">
          <a:xfrm>
            <a:off x="6948488" y="0"/>
            <a:ext cx="117316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4</a:t>
            </a:r>
          </a:p>
        </p:txBody>
      </p:sp>
      <p:sp>
        <p:nvSpPr>
          <p:cNvPr id="2196" name="Text Box 148"/>
          <p:cNvSpPr txBox="1">
            <a:spLocks noChangeArrowheads="1"/>
          </p:cNvSpPr>
          <p:nvPr/>
        </p:nvSpPr>
        <p:spPr bwMode="auto">
          <a:xfrm>
            <a:off x="6948488" y="0"/>
            <a:ext cx="117316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5</a:t>
            </a:r>
          </a:p>
        </p:txBody>
      </p:sp>
      <p:sp>
        <p:nvSpPr>
          <p:cNvPr id="2197" name="Text Box 149"/>
          <p:cNvSpPr txBox="1">
            <a:spLocks noChangeArrowheads="1"/>
          </p:cNvSpPr>
          <p:nvPr/>
        </p:nvSpPr>
        <p:spPr bwMode="auto">
          <a:xfrm>
            <a:off x="6948488" y="0"/>
            <a:ext cx="117316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6</a:t>
            </a:r>
          </a:p>
        </p:txBody>
      </p:sp>
      <p:sp>
        <p:nvSpPr>
          <p:cNvPr id="2198" name="Text Box 150"/>
          <p:cNvSpPr txBox="1">
            <a:spLocks noChangeArrowheads="1"/>
          </p:cNvSpPr>
          <p:nvPr/>
        </p:nvSpPr>
        <p:spPr bwMode="auto">
          <a:xfrm>
            <a:off x="6948488" y="0"/>
            <a:ext cx="117316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7</a:t>
            </a:r>
          </a:p>
        </p:txBody>
      </p:sp>
      <p:sp>
        <p:nvSpPr>
          <p:cNvPr id="2199" name="Text Box 151"/>
          <p:cNvSpPr txBox="1">
            <a:spLocks noChangeArrowheads="1"/>
          </p:cNvSpPr>
          <p:nvPr/>
        </p:nvSpPr>
        <p:spPr bwMode="auto">
          <a:xfrm>
            <a:off x="6948488" y="0"/>
            <a:ext cx="117316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8</a:t>
            </a:r>
          </a:p>
        </p:txBody>
      </p:sp>
      <p:sp>
        <p:nvSpPr>
          <p:cNvPr id="2200" name="Text Box 152"/>
          <p:cNvSpPr txBox="1">
            <a:spLocks noChangeArrowheads="1"/>
          </p:cNvSpPr>
          <p:nvPr/>
        </p:nvSpPr>
        <p:spPr bwMode="auto">
          <a:xfrm>
            <a:off x="6948488" y="0"/>
            <a:ext cx="117316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9</a:t>
            </a:r>
          </a:p>
        </p:txBody>
      </p:sp>
      <p:sp>
        <p:nvSpPr>
          <p:cNvPr id="2201" name="Text Box 153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10</a:t>
            </a:r>
          </a:p>
        </p:txBody>
      </p:sp>
      <p:sp>
        <p:nvSpPr>
          <p:cNvPr id="2202" name="Text Box 154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11</a:t>
            </a:r>
          </a:p>
        </p:txBody>
      </p:sp>
      <p:sp>
        <p:nvSpPr>
          <p:cNvPr id="2203" name="Text Box 155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12</a:t>
            </a:r>
          </a:p>
        </p:txBody>
      </p:sp>
      <p:sp>
        <p:nvSpPr>
          <p:cNvPr id="2204" name="Text Box 156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13</a:t>
            </a:r>
          </a:p>
        </p:txBody>
      </p:sp>
      <p:sp>
        <p:nvSpPr>
          <p:cNvPr id="2205" name="Text Box 157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14</a:t>
            </a:r>
          </a:p>
        </p:txBody>
      </p:sp>
      <p:sp>
        <p:nvSpPr>
          <p:cNvPr id="2206" name="Text Box 158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15</a:t>
            </a:r>
          </a:p>
        </p:txBody>
      </p:sp>
      <p:sp>
        <p:nvSpPr>
          <p:cNvPr id="2207" name="Text Box 159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16</a:t>
            </a:r>
          </a:p>
        </p:txBody>
      </p:sp>
      <p:sp>
        <p:nvSpPr>
          <p:cNvPr id="2208" name="Text Box 160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17</a:t>
            </a:r>
          </a:p>
        </p:txBody>
      </p:sp>
      <p:sp>
        <p:nvSpPr>
          <p:cNvPr id="2209" name="Text Box 161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18</a:t>
            </a:r>
          </a:p>
        </p:txBody>
      </p:sp>
      <p:sp>
        <p:nvSpPr>
          <p:cNvPr id="2210" name="Text Box 162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19</a:t>
            </a:r>
          </a:p>
        </p:txBody>
      </p:sp>
      <p:sp>
        <p:nvSpPr>
          <p:cNvPr id="2211" name="Text Box 163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20</a:t>
            </a:r>
          </a:p>
        </p:txBody>
      </p:sp>
      <p:sp>
        <p:nvSpPr>
          <p:cNvPr id="2212" name="Text Box 164"/>
          <p:cNvSpPr txBox="1">
            <a:spLocks noChangeArrowheads="1"/>
          </p:cNvSpPr>
          <p:nvPr/>
        </p:nvSpPr>
        <p:spPr bwMode="auto">
          <a:xfrm>
            <a:off x="7451725" y="0"/>
            <a:ext cx="1173163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 dirty="0">
                <a:solidFill>
                  <a:srgbClr val="FD3F35"/>
                </a:solidFill>
              </a:rPr>
              <a:t>0</a:t>
            </a:r>
          </a:p>
        </p:txBody>
      </p:sp>
      <p:pic>
        <p:nvPicPr>
          <p:cNvPr id="2221" name="Счет_русский_20256-1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99500" y="6413500"/>
            <a:ext cx="203200" cy="203200"/>
          </a:xfrm>
          <a:prstGeom prst="rect">
            <a:avLst/>
          </a:prstGeom>
          <a:noFill/>
        </p:spPr>
      </p:pic>
    </p:spTree>
  </p:cSld>
  <p:clrMapOvr>
    <a:masterClrMapping/>
  </p:clrMapOvr>
  <p:transition advTm="3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2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3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6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8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1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25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5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70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85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0000"/>
                            </p:stCondLst>
                            <p:childTnLst>
                              <p:par>
                                <p:cTn id="128" presetID="32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9" dur="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0" dur="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1" dur="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2" dur="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1500"/>
                            </p:stCondLst>
                            <p:childTnLst>
                              <p:par>
                                <p:cTn id="139" presetID="37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10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decel="100000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decel="100000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1000"/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decel="100000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decel="100000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10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decel="100000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100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decel="100000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decel="100000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10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decel="100000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10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decel="100000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1000"/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decel="100000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2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decel="100000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20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decel="100000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1000"/>
                                        <p:tgtEl>
                                          <p:spTgt spid="2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decel="100000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1000"/>
                                        <p:tgtEl>
                                          <p:spTgt spid="20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decel="100000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1000"/>
                                        <p:tgtEl>
                                          <p:spTgt spid="20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decel="100000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1000"/>
                                        <p:tgtEl>
                                          <p:spTgt spid="20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000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decel="100000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1000"/>
                                        <p:tgtEl>
                                          <p:spTgt spid="20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/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decel="100000"/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2" dur="1000"/>
                                        <p:tgtEl>
                                          <p:spTgt spid="20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/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decel="100000"/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1000"/>
                                        <p:tgtEl>
                                          <p:spTgt spid="20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1000"/>
                                        <p:tgtEl>
                                          <p:spTgt spid="2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" decel="100000"/>
                                        <p:tgtEl>
                                          <p:spTgt spid="2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4" dur="1000"/>
                                        <p:tgtEl>
                                          <p:spTgt spid="2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/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" decel="100000"/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2500"/>
                            </p:stCondLst>
                            <p:childTnLst>
                              <p:par>
                                <p:cTn id="260" presetID="1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6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21"/>
                </p:tgtEl>
              </p:cMediaNode>
            </p:audio>
          </p:childTnLst>
        </p:cTn>
      </p:par>
    </p:tnLst>
    <p:bldLst>
      <p:bldP spid="2078" grpId="0" animBg="1"/>
      <p:bldP spid="2078" grpId="1" animBg="1"/>
      <p:bldP spid="2079" grpId="0" animBg="1"/>
      <p:bldP spid="2079" grpId="1" animBg="1"/>
      <p:bldP spid="2080" grpId="0" animBg="1"/>
      <p:bldP spid="2080" grpId="1" animBg="1"/>
      <p:bldP spid="2081" grpId="0" animBg="1"/>
      <p:bldP spid="2081" grpId="1" animBg="1"/>
      <p:bldP spid="2082" grpId="0" animBg="1"/>
      <p:bldP spid="2082" grpId="1" animBg="1"/>
      <p:bldP spid="2083" grpId="0" animBg="1"/>
      <p:bldP spid="2083" grpId="1" animBg="1"/>
      <p:bldP spid="2084" grpId="0" animBg="1"/>
      <p:bldP spid="2084" grpId="1" animBg="1"/>
      <p:bldP spid="2085" grpId="0" animBg="1"/>
      <p:bldP spid="2085" grpId="1" animBg="1"/>
      <p:bldP spid="2086" grpId="0" animBg="1"/>
      <p:bldP spid="2086" grpId="1" animBg="1"/>
      <p:bldP spid="2087" grpId="0" animBg="1"/>
      <p:bldP spid="2087" grpId="1" animBg="1"/>
      <p:bldP spid="2088" grpId="0" animBg="1"/>
      <p:bldP spid="2088" grpId="1" animBg="1"/>
      <p:bldP spid="2089" grpId="0" animBg="1"/>
      <p:bldP spid="2089" grpId="1" animBg="1"/>
      <p:bldP spid="2090" grpId="0" animBg="1"/>
      <p:bldP spid="2090" grpId="1" animBg="1"/>
      <p:bldP spid="2091" grpId="0" animBg="1"/>
      <p:bldP spid="2091" grpId="1" animBg="1"/>
      <p:bldP spid="2092" grpId="0" animBg="1"/>
      <p:bldP spid="2092" grpId="1" animBg="1"/>
      <p:bldP spid="2093" grpId="0" animBg="1"/>
      <p:bldP spid="2093" grpId="1" animBg="1"/>
      <p:bldP spid="2094" grpId="0" animBg="1"/>
      <p:bldP spid="2094" grpId="1" animBg="1"/>
      <p:bldP spid="2095" grpId="0" animBg="1"/>
      <p:bldP spid="2095" grpId="1" animBg="1"/>
      <p:bldP spid="2096" grpId="0" animBg="1"/>
      <p:bldP spid="2096" grpId="1" animBg="1"/>
      <p:bldP spid="2097" grpId="0" animBg="1"/>
      <p:bldP spid="2097" grpId="1" animBg="1"/>
      <p:bldP spid="2192" grpId="0"/>
      <p:bldP spid="2193" grpId="0"/>
      <p:bldP spid="2194" grpId="0"/>
      <p:bldP spid="2195" grpId="0"/>
      <p:bldP spid="2196" grpId="0"/>
      <p:bldP spid="2197" grpId="0"/>
      <p:bldP spid="2198" grpId="0"/>
      <p:bldP spid="2199" grpId="0"/>
      <p:bldP spid="2200" grpId="0"/>
      <p:bldP spid="2201" grpId="0"/>
      <p:bldP spid="2202" grpId="0"/>
      <p:bldP spid="2203" grpId="0"/>
      <p:bldP spid="2204" grpId="0"/>
      <p:bldP spid="2205" grpId="0"/>
      <p:bldP spid="2206" grpId="0"/>
      <p:bldP spid="2207" grpId="0"/>
      <p:bldP spid="2208" grpId="0"/>
      <p:bldP spid="2209" grpId="0"/>
      <p:bldP spid="2210" grpId="0"/>
      <p:bldP spid="2211" grpId="0"/>
      <p:bldP spid="22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285852" y="0"/>
            <a:ext cx="6526508" cy="2152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675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Задачи в стихах.</a:t>
            </a:r>
            <a:endParaRPr lang="ru-RU" sz="36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FF3300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-1" y="2359853"/>
            <a:ext cx="2786051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На крыльце сидит щенок,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Греет свой пушистый бок.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Прибежал ещё один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 уселся рядом с ним.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D:\!!!Wallpaperers\звери\10_2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2056" y="2451538"/>
            <a:ext cx="1631017" cy="1769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!!!Wallpaperers\звери\10_2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5178" y="2419611"/>
            <a:ext cx="1561333" cy="180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!!!Wallpaperers\звери\u10_16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0470" y="2359853"/>
            <a:ext cx="1605986" cy="1861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286248" y="2714620"/>
            <a:ext cx="5000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/>
              <a:t>+</a:t>
            </a:r>
            <a:endParaRPr lang="ru-RU" sz="6000" dirty="0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6500817" y="2500307"/>
            <a:ext cx="4286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/>
              <a:t>=</a:t>
            </a:r>
            <a:endParaRPr lang="ru-RU" sz="6000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8848" y="4311029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У домика утром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Два зайца сидели.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 дружно весёлую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песенку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пели.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Один убежал,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А второй вслед глядит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Сколько у домиков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Зайцев сидит?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D:\!!!Wallpaperers\звери\u10_184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32056" y="4388787"/>
            <a:ext cx="1639354" cy="2168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:\!!!Wallpaperers\звери\u10_1850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8058" y="4448950"/>
            <a:ext cx="1782230" cy="2168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6520728" y="4561006"/>
            <a:ext cx="5677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/>
              <a:t>=</a:t>
            </a:r>
            <a:endParaRPr lang="ru-RU" sz="6000" dirty="0"/>
          </a:p>
        </p:txBody>
      </p:sp>
      <p:sp>
        <p:nvSpPr>
          <p:cNvPr id="14" name="Прямоугольник 13"/>
          <p:cNvSpPr/>
          <p:nvPr/>
        </p:nvSpPr>
        <p:spPr>
          <a:xfrm flipV="1">
            <a:off x="4413726" y="4561007"/>
            <a:ext cx="3419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/>
              <a:t>-</a:t>
            </a:r>
            <a:endParaRPr lang="ru-RU" sz="6000" dirty="0"/>
          </a:p>
        </p:txBody>
      </p:sp>
      <p:pic>
        <p:nvPicPr>
          <p:cNvPr id="15" name="Рисунок 14" descr="D:\!!!Wallpaperers\звери\u10_1852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26230" y="4448950"/>
            <a:ext cx="1650226" cy="2168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8905" y="339590"/>
            <a:ext cx="44627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вот это цифра два.</a:t>
            </a:r>
            <a:br>
              <a:rPr lang="ru-RU" sz="3600" b="1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Полюбуйтесь, какова:</a:t>
            </a:r>
            <a:br>
              <a:rPr lang="ru-RU" sz="3600" b="1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Выгибает двойка шею,</a:t>
            </a:r>
            <a:br>
              <a:rPr lang="ru-RU" sz="3600" b="1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Волочится хвост за нею.</a:t>
            </a:r>
            <a:endParaRPr lang="ru-RU" sz="3600" b="1" dirty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71670" y="2571744"/>
            <a:ext cx="276225" cy="276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6314" y="928670"/>
            <a:ext cx="3643338" cy="478634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0000" b="1" dirty="0" smtClean="0"/>
              <a:t>2</a:t>
            </a:r>
            <a:endParaRPr lang="ru-RU" sz="30000" b="1" dirty="0"/>
          </a:p>
        </p:txBody>
      </p:sp>
      <p:pic>
        <p:nvPicPr>
          <p:cNvPr id="6" name="Рисунок 5" descr="4f8880777b9f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100" y="4000504"/>
            <a:ext cx="3000396" cy="1714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2285984" y="857233"/>
            <a:ext cx="4143404" cy="12144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8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Физкультминутка </a:t>
            </a:r>
            <a:endParaRPr lang="ru-RU" sz="18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3" name="Рисунок 2" descr="D:\!!!Wallpaperers\звери\GiantTreeFrog-sj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2620645" cy="197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D:\!!!Wallpaperers\звери\GiantTreeFrog-sj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928802"/>
            <a:ext cx="2620645" cy="197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699792" y="3450457"/>
            <a:ext cx="554461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На болоте две подружки,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Две зелёные лягушки.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Утром рано умывались,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Полотенцем растирались,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Ножками топали,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Ручками хлопали,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Вправо, влево наклонялись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 обратно возвращались.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ChangeArrowheads="1"/>
          </p:cNvSpPr>
          <p:nvPr/>
        </p:nvSpPr>
        <p:spPr bwMode="auto">
          <a:xfrm rot="16200000">
            <a:off x="6200527" y="3925935"/>
            <a:ext cx="2305050" cy="3313113"/>
          </a:xfrm>
          <a:prstGeom prst="homePlate">
            <a:avLst>
              <a:gd name="adj" fmla="val 25000"/>
            </a:avLst>
          </a:prstGeom>
          <a:solidFill>
            <a:srgbClr val="FFE6CD"/>
          </a:solid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79" name="AutoShape 3" descr="Дранка"/>
          <p:cNvSpPr>
            <a:spLocks noChangeArrowheads="1"/>
          </p:cNvSpPr>
          <p:nvPr/>
        </p:nvSpPr>
        <p:spPr bwMode="auto">
          <a:xfrm>
            <a:off x="5352256" y="3226594"/>
            <a:ext cx="3635375" cy="1154112"/>
          </a:xfrm>
          <a:prstGeom prst="flowChartExtract">
            <a:avLst/>
          </a:prstGeom>
          <a:pattFill prst="shingle">
            <a:fgClr>
              <a:srgbClr val="663300"/>
            </a:fgClr>
            <a:bgClr>
              <a:schemeClr val="bg1"/>
            </a:bgClr>
          </a:patt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6954044" y="3347034"/>
            <a:ext cx="488158" cy="958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Impact"/>
              </a:rPr>
              <a:t>2</a:t>
            </a:r>
          </a:p>
        </p:txBody>
      </p:sp>
      <p:sp>
        <p:nvSpPr>
          <p:cNvPr id="24581" name="WordArt 5"/>
          <p:cNvSpPr>
            <a:spLocks noChangeArrowheads="1" noChangeShapeType="1" noTextEdit="1"/>
          </p:cNvSpPr>
          <p:nvPr/>
        </p:nvSpPr>
        <p:spPr bwMode="auto">
          <a:xfrm>
            <a:off x="8039101" y="5510261"/>
            <a:ext cx="431800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7381081" y="4930776"/>
            <a:ext cx="0" cy="1655762"/>
          </a:xfrm>
          <a:prstGeom prst="line">
            <a:avLst/>
          </a:prstGeom>
          <a:noFill/>
          <a:ln w="28575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3" name="WordArt 7"/>
          <p:cNvSpPr>
            <a:spLocks noChangeArrowheads="1" noChangeShapeType="1" noTextEdit="1"/>
          </p:cNvSpPr>
          <p:nvPr/>
        </p:nvSpPr>
        <p:spPr bwMode="auto">
          <a:xfrm>
            <a:off x="5998120" y="5377285"/>
            <a:ext cx="431800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1</a:t>
            </a:r>
          </a:p>
        </p:txBody>
      </p:sp>
      <p:pic>
        <p:nvPicPr>
          <p:cNvPr id="24588" name="Picture 12" descr="подсолнух"/>
          <p:cNvPicPr>
            <a:picLocks noChangeAspect="1" noChangeArrowheads="1"/>
          </p:cNvPicPr>
          <p:nvPr/>
        </p:nvPicPr>
        <p:blipFill>
          <a:blip r:embed="rId2"/>
          <a:srcRect t="47491" r="36017"/>
          <a:stretch>
            <a:fillRect/>
          </a:stretch>
        </p:blipFill>
        <p:spPr bwMode="auto">
          <a:xfrm>
            <a:off x="1498306" y="4156123"/>
            <a:ext cx="1943100" cy="2708275"/>
          </a:xfrm>
          <a:prstGeom prst="rect">
            <a:avLst/>
          </a:prstGeom>
          <a:noFill/>
        </p:spPr>
      </p:pic>
      <p:pic>
        <p:nvPicPr>
          <p:cNvPr id="24589" name="Picture 13" descr="подсолнух"/>
          <p:cNvPicPr>
            <a:picLocks noChangeAspect="1" noChangeArrowheads="1"/>
          </p:cNvPicPr>
          <p:nvPr/>
        </p:nvPicPr>
        <p:blipFill>
          <a:blip r:embed="rId2"/>
          <a:srcRect t="47491" r="38370"/>
          <a:stretch>
            <a:fillRect/>
          </a:stretch>
        </p:blipFill>
        <p:spPr bwMode="auto">
          <a:xfrm>
            <a:off x="3731294" y="4156123"/>
            <a:ext cx="1871663" cy="2708275"/>
          </a:xfrm>
          <a:prstGeom prst="rect">
            <a:avLst/>
          </a:prstGeom>
          <a:noFill/>
        </p:spPr>
      </p:pic>
      <p:pic>
        <p:nvPicPr>
          <p:cNvPr id="24593" name="Picture 17" descr="подсолнух"/>
          <p:cNvPicPr>
            <a:picLocks noChangeAspect="1" noChangeArrowheads="1"/>
          </p:cNvPicPr>
          <p:nvPr/>
        </p:nvPicPr>
        <p:blipFill>
          <a:blip r:embed="rId2"/>
          <a:srcRect b="52509"/>
          <a:stretch>
            <a:fillRect/>
          </a:stretch>
        </p:blipFill>
        <p:spPr bwMode="auto">
          <a:xfrm>
            <a:off x="3348038" y="333375"/>
            <a:ext cx="3036887" cy="2449513"/>
          </a:xfrm>
          <a:prstGeom prst="rect">
            <a:avLst/>
          </a:prstGeom>
          <a:noFill/>
        </p:spPr>
      </p:pic>
      <p:pic>
        <p:nvPicPr>
          <p:cNvPr id="24594" name="Picture 18" descr="подсолнух"/>
          <p:cNvPicPr>
            <a:picLocks noChangeAspect="1" noChangeArrowheads="1"/>
          </p:cNvPicPr>
          <p:nvPr/>
        </p:nvPicPr>
        <p:blipFill>
          <a:blip r:embed="rId2"/>
          <a:srcRect b="52509"/>
          <a:stretch>
            <a:fillRect/>
          </a:stretch>
        </p:blipFill>
        <p:spPr bwMode="auto">
          <a:xfrm>
            <a:off x="5867400" y="404813"/>
            <a:ext cx="3036888" cy="2449512"/>
          </a:xfrm>
          <a:prstGeom prst="rect">
            <a:avLst/>
          </a:prstGeom>
          <a:noFill/>
        </p:spPr>
      </p:pic>
      <p:sp>
        <p:nvSpPr>
          <p:cNvPr id="24595" name="AutoShape 1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5650" y="6237288"/>
            <a:ext cx="792163" cy="404812"/>
          </a:xfrm>
          <a:prstGeom prst="actionButtonHome">
            <a:avLst/>
          </a:prstGeom>
          <a:solidFill>
            <a:srgbClr val="008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5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26549E-6 L -0.20538 0.209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00" y="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5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96022E-7 L -0.23681 0.1993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0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4"/>
                  </p:tgtEl>
                </p:cond>
              </p:nextCondLst>
            </p:seq>
          </p:childTnLst>
        </p:cTn>
      </p:par>
    </p:tnLst>
    <p:bldLst>
      <p:bldP spid="24581" grpId="0" animBg="1"/>
      <p:bldP spid="2458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942972"/>
            <a:ext cx="7772400" cy="1143000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ДВА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2843808" y="3276600"/>
            <a:ext cx="1728191" cy="23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2</a:t>
            </a:r>
          </a:p>
        </p:txBody>
      </p:sp>
      <p:pic>
        <p:nvPicPr>
          <p:cNvPr id="5126" name="Picture 6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62000" y="3276600"/>
            <a:ext cx="304800" cy="304800"/>
          </a:xfrm>
          <a:prstGeom prst="rect">
            <a:avLst/>
          </a:prstGeom>
          <a:noFill/>
        </p:spPr>
      </p:pic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5791200" y="2508250"/>
            <a:ext cx="539750" cy="5397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7004050" y="2508250"/>
            <a:ext cx="539750" cy="5397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Picture 2" descr="C:\Documents and Settings\Admin\Рабочий стол\Кпп-2010\КПП-м-ка\ч2\Digitalizar00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84168" y="3650084"/>
            <a:ext cx="2489622" cy="2854716"/>
          </a:xfrm>
          <a:prstGeom prst="rect">
            <a:avLst/>
          </a:prstGeom>
          <a:noFill/>
        </p:spPr>
      </p:pic>
      <p:pic>
        <p:nvPicPr>
          <p:cNvPr id="10" name="Picture 2" descr="C:\Documents and Settings\Admin\Рабочий стол\Кпп-2010\КПП-м-ка\ч2\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24346" y="-975965"/>
            <a:ext cx="4559300" cy="4557365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51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6"/>
                </p:tgtEl>
              </p:cMediaNode>
            </p:audio>
          </p:childTnLst>
        </p:cTn>
      </p:par>
    </p:tnLst>
    <p:bldLst>
      <p:bldP spid="5122" grpId="0" autoUpdateAnimBg="0"/>
      <p:bldP spid="51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Кпп-2010\КПП-м-ка\ч2\М-ка 1-с.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9767" y="0"/>
            <a:ext cx="4573748" cy="6669360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Кпп-2010\КПП-м-ка\ч2\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857289" y="-1000156"/>
            <a:ext cx="5065889" cy="500066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Кпп-2010\КПП-м-ка\ч2\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429000"/>
            <a:ext cx="4559300" cy="4035425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Кпп-2010\КПП-м-ка\ч2\Digitalizar00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70805"/>
            <a:ext cx="2599767" cy="2566979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Кпп-2010\КПП-м-ка\ч2\Красивые цифры\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0"/>
            <a:ext cx="36576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2" name="Rectangle 20"/>
          <p:cNvSpPr>
            <a:spLocks noChangeArrowheads="1"/>
          </p:cNvSpPr>
          <p:nvPr/>
        </p:nvSpPr>
        <p:spPr bwMode="auto">
          <a:xfrm>
            <a:off x="2743200" y="1524000"/>
            <a:ext cx="1828800" cy="1752600"/>
          </a:xfrm>
          <a:prstGeom prst="rect">
            <a:avLst/>
          </a:prstGeom>
          <a:solidFill>
            <a:srgbClr val="99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4572000" y="1524000"/>
            <a:ext cx="1828800" cy="1752600"/>
          </a:xfrm>
          <a:prstGeom prst="rect">
            <a:avLst/>
          </a:prstGeom>
          <a:solidFill>
            <a:srgbClr val="99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9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Monotype Corsiva" pitchFamily="66" charset="0"/>
              </a:rPr>
              <a:t>Состав</a:t>
            </a:r>
            <a:r>
              <a:rPr lang="ru-RU" sz="9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Monotype Corsiva" pitchFamily="66" charset="0"/>
              </a:rPr>
              <a:t> </a:t>
            </a:r>
            <a:r>
              <a:rPr lang="ru-RU" sz="9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Monotype Corsiva" pitchFamily="66" charset="0"/>
              </a:rPr>
              <a:t>числа</a:t>
            </a:r>
            <a:endParaRPr lang="ru-RU" sz="96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54286" name="Rectangle 14"/>
          <p:cNvSpPr>
            <a:spLocks noChangeArrowheads="1"/>
          </p:cNvSpPr>
          <p:nvPr/>
        </p:nvSpPr>
        <p:spPr bwMode="auto">
          <a:xfrm>
            <a:off x="5867400" y="3733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54287" name="Rectangle 15"/>
          <p:cNvSpPr>
            <a:spLocks noChangeArrowheads="1"/>
          </p:cNvSpPr>
          <p:nvPr/>
        </p:nvSpPr>
        <p:spPr bwMode="auto">
          <a:xfrm>
            <a:off x="5867400" y="49530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0</a:t>
            </a:r>
          </a:p>
        </p:txBody>
      </p:sp>
      <p:sp>
        <p:nvSpPr>
          <p:cNvPr id="54289" name="Rectangle 17"/>
          <p:cNvSpPr>
            <a:spLocks noChangeArrowheads="1"/>
          </p:cNvSpPr>
          <p:nvPr/>
        </p:nvSpPr>
        <p:spPr bwMode="auto">
          <a:xfrm>
            <a:off x="2228850" y="3276600"/>
            <a:ext cx="158115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54290" name="Rectangle 18"/>
          <p:cNvSpPr>
            <a:spLocks noChangeArrowheads="1"/>
          </p:cNvSpPr>
          <p:nvPr/>
        </p:nvSpPr>
        <p:spPr bwMode="auto">
          <a:xfrm>
            <a:off x="4343400" y="4876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54291" name="Rectangle 19"/>
          <p:cNvSpPr>
            <a:spLocks noChangeArrowheads="1"/>
          </p:cNvSpPr>
          <p:nvPr/>
        </p:nvSpPr>
        <p:spPr bwMode="auto">
          <a:xfrm>
            <a:off x="4343400" y="3733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54295" name="Oval 23"/>
          <p:cNvSpPr>
            <a:spLocks noChangeArrowheads="1"/>
          </p:cNvSpPr>
          <p:nvPr/>
        </p:nvSpPr>
        <p:spPr bwMode="auto">
          <a:xfrm>
            <a:off x="3429000" y="2209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96" name="Oval 24"/>
          <p:cNvSpPr>
            <a:spLocks noChangeArrowheads="1"/>
          </p:cNvSpPr>
          <p:nvPr/>
        </p:nvSpPr>
        <p:spPr bwMode="auto">
          <a:xfrm>
            <a:off x="5257800" y="2209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97" name="Oval 25"/>
          <p:cNvSpPr>
            <a:spLocks noChangeArrowheads="1"/>
          </p:cNvSpPr>
          <p:nvPr/>
        </p:nvSpPr>
        <p:spPr bwMode="auto">
          <a:xfrm>
            <a:off x="3810000" y="2590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98" name="Oval 26"/>
          <p:cNvSpPr>
            <a:spLocks noChangeArrowheads="1"/>
          </p:cNvSpPr>
          <p:nvPr/>
        </p:nvSpPr>
        <p:spPr bwMode="auto">
          <a:xfrm>
            <a:off x="3124200" y="1828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01" name="Rectangle 29"/>
          <p:cNvSpPr>
            <a:spLocks noChangeArrowheads="1"/>
          </p:cNvSpPr>
          <p:nvPr/>
        </p:nvSpPr>
        <p:spPr bwMode="auto">
          <a:xfrm>
            <a:off x="1981200" y="1524000"/>
            <a:ext cx="2590800" cy="2209800"/>
          </a:xfrm>
          <a:prstGeom prst="rect">
            <a:avLst/>
          </a:prstGeom>
          <a:solidFill>
            <a:srgbClr val="99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02" name="Rectangle 30"/>
          <p:cNvSpPr>
            <a:spLocks noChangeArrowheads="1"/>
          </p:cNvSpPr>
          <p:nvPr/>
        </p:nvSpPr>
        <p:spPr bwMode="auto">
          <a:xfrm>
            <a:off x="4572000" y="1524000"/>
            <a:ext cx="2448272" cy="2209800"/>
          </a:xfrm>
          <a:prstGeom prst="rect">
            <a:avLst/>
          </a:prstGeom>
          <a:solidFill>
            <a:srgbClr val="99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04" name="Rectangle 32"/>
          <p:cNvSpPr>
            <a:spLocks noChangeArrowheads="1"/>
          </p:cNvSpPr>
          <p:nvPr/>
        </p:nvSpPr>
        <p:spPr bwMode="auto">
          <a:xfrm>
            <a:off x="5867400" y="3733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54305" name="Rectangle 33"/>
          <p:cNvSpPr>
            <a:spLocks noChangeArrowheads="1"/>
          </p:cNvSpPr>
          <p:nvPr/>
        </p:nvSpPr>
        <p:spPr bwMode="auto">
          <a:xfrm>
            <a:off x="5867400" y="49530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0</a:t>
            </a:r>
          </a:p>
        </p:txBody>
      </p:sp>
      <p:sp>
        <p:nvSpPr>
          <p:cNvPr id="54306" name="Rectangle 34"/>
          <p:cNvSpPr>
            <a:spLocks noChangeArrowheads="1"/>
          </p:cNvSpPr>
          <p:nvPr/>
        </p:nvSpPr>
        <p:spPr bwMode="auto">
          <a:xfrm>
            <a:off x="2286000" y="3276600"/>
            <a:ext cx="158115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54307" name="Rectangle 35"/>
          <p:cNvSpPr>
            <a:spLocks noChangeArrowheads="1"/>
          </p:cNvSpPr>
          <p:nvPr/>
        </p:nvSpPr>
        <p:spPr bwMode="auto">
          <a:xfrm>
            <a:off x="4343400" y="4876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54308" name="Rectangle 36"/>
          <p:cNvSpPr>
            <a:spLocks noChangeArrowheads="1"/>
          </p:cNvSpPr>
          <p:nvPr/>
        </p:nvSpPr>
        <p:spPr bwMode="auto">
          <a:xfrm>
            <a:off x="4343400" y="3733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54310" name="Oval 38"/>
          <p:cNvSpPr>
            <a:spLocks noChangeArrowheads="1"/>
          </p:cNvSpPr>
          <p:nvPr/>
        </p:nvSpPr>
        <p:spPr bwMode="auto">
          <a:xfrm>
            <a:off x="5257800" y="2209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12" name="Oval 40"/>
          <p:cNvSpPr>
            <a:spLocks noChangeArrowheads="1"/>
          </p:cNvSpPr>
          <p:nvPr/>
        </p:nvSpPr>
        <p:spPr bwMode="auto">
          <a:xfrm>
            <a:off x="3086100" y="22479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4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4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54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4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4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4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54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54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54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54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54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54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54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4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54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54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54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54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543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54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54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6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54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54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54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543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92" grpId="0" animBg="1"/>
      <p:bldP spid="54275" grpId="0" animBg="1"/>
      <p:bldP spid="54286" grpId="0"/>
      <p:bldP spid="54287" grpId="0"/>
      <p:bldP spid="54289" grpId="0"/>
      <p:bldP spid="54290" grpId="0"/>
      <p:bldP spid="54291" grpId="0"/>
      <p:bldP spid="54295" grpId="0" animBg="1"/>
      <p:bldP spid="54295" grpId="1" animBg="1"/>
      <p:bldP spid="54296" grpId="0" animBg="1"/>
      <p:bldP spid="54296" grpId="1" animBg="1"/>
      <p:bldP spid="54297" grpId="0" animBg="1"/>
      <p:bldP spid="54297" grpId="1" animBg="1"/>
      <p:bldP spid="54298" grpId="0" animBg="1"/>
      <p:bldP spid="54298" grpId="1" animBg="1"/>
      <p:bldP spid="54301" grpId="0" animBg="1"/>
      <p:bldP spid="54302" grpId="0" animBg="1"/>
      <p:bldP spid="54304" grpId="0"/>
      <p:bldP spid="54305" grpId="0"/>
      <p:bldP spid="54306" grpId="0"/>
      <p:bldP spid="54307" grpId="0"/>
      <p:bldP spid="54308" grpId="0"/>
      <p:bldP spid="54310" grpId="0" animBg="1"/>
      <p:bldP spid="54310" grpId="1" animBg="1"/>
      <p:bldP spid="54312" grpId="0" animBg="1"/>
      <p:bldP spid="54312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179</Words>
  <Application>Microsoft Office PowerPoint</Application>
  <PresentationFormat>Экран (4:3)</PresentationFormat>
  <Paragraphs>85</Paragraphs>
  <Slides>12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Calibri</vt:lpstr>
      <vt:lpstr>Impact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ДВА</vt:lpstr>
      <vt:lpstr>Презентация PowerPoint</vt:lpstr>
      <vt:lpstr>Состав числа</vt:lpstr>
      <vt:lpstr>Презентация PowerPoint</vt:lpstr>
      <vt:lpstr>Презентация PowerPoint</vt:lpstr>
      <vt:lpstr>Спасибо за работу!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ирина</cp:lastModifiedBy>
  <cp:revision>22</cp:revision>
  <dcterms:created xsi:type="dcterms:W3CDTF">2011-10-17T18:09:58Z</dcterms:created>
  <dcterms:modified xsi:type="dcterms:W3CDTF">2018-01-17T07:56:53Z</dcterms:modified>
</cp:coreProperties>
</file>