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3" r:id="rId3"/>
    <p:sldId id="276" r:id="rId4"/>
    <p:sldId id="277" r:id="rId5"/>
    <p:sldId id="275" r:id="rId6"/>
    <p:sldId id="267" r:id="rId7"/>
    <p:sldId id="257" r:id="rId8"/>
    <p:sldId id="278" r:id="rId9"/>
    <p:sldId id="279" r:id="rId10"/>
    <p:sldId id="280" r:id="rId11"/>
    <p:sldId id="282" r:id="rId12"/>
    <p:sldId id="281" r:id="rId13"/>
    <p:sldId id="28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лена" initials="Е" lastIdx="1" clrIdx="0">
    <p:extLst>
      <p:ext uri="{19B8F6BF-5375-455C-9EA6-DF929625EA0E}">
        <p15:presenceInfo xmlns:p15="http://schemas.microsoft.com/office/powerpoint/2012/main" userId="Еле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3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09T15:16:41.652" idx="1">
    <p:pos x="6114" y="251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138E4-7059-40B9-B60B-E675BA5964D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AB5284-E4BF-4551-9285-8CB8E5FE1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594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B5284-E4BF-4551-9285-8CB8E5FE1D6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940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67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67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222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6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274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715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7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167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894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90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137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3C4A8-DCB2-478F-A93E-AA463CF0DE4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BC48B-67D4-4D1A-A823-B7952D460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44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comments/comment1.xml" Type="http://schemas.openxmlformats.org/officeDocument/2006/relationships/comments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25253" y="1517358"/>
            <a:ext cx="8741496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8575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проращивания</a:t>
            </a:r>
          </a:p>
          <a:p>
            <a:pPr algn="ctr"/>
            <a:r>
              <a:rPr lang="ru-RU" sz="6000" b="1" cap="none" spc="0" dirty="0" smtClean="0">
                <a:ln w="28575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smtClean="0">
                <a:ln w="28575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семян.</a:t>
            </a:r>
          </a:p>
          <a:p>
            <a:pPr algn="ctr"/>
            <a:r>
              <a:rPr lang="ru-RU" sz="6000" b="1" cap="none" spc="0" dirty="0" smtClean="0">
                <a:ln w="28575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Уход и наблюдение </a:t>
            </a:r>
          </a:p>
          <a:p>
            <a:pPr algn="ctr"/>
            <a:r>
              <a:rPr lang="ru-RU" sz="6000" b="1" cap="none" spc="0" dirty="0" smtClean="0">
                <a:ln w="28575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6000" b="1" cap="none" spc="0" dirty="0" smtClean="0">
                <a:ln w="28575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всходами</a:t>
            </a:r>
            <a:endParaRPr lang="ru-RU" sz="6000" b="1" cap="none" spc="0" dirty="0" smtClean="0">
              <a:ln w="28575">
                <a:solidFill>
                  <a:srgbClr val="0070C0"/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325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0629" t="21652" r="4686" b="19412"/>
          <a:stretch/>
        </p:blipFill>
        <p:spPr>
          <a:xfrm>
            <a:off x="6300651" y="296802"/>
            <a:ext cx="5891349" cy="4023361"/>
          </a:xfrm>
          <a:prstGeom prst="ellipse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4950" y="296802"/>
            <a:ext cx="11260181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начале появления второго настоящего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(примерно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 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дней)   распикировать   рассаду   в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горшочки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 размером 8х8 см либо в ящики на расстоянии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см. одного растения от другого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Подготовить для пикировки рассады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необходимое</a:t>
            </a: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горшочки, лейку, совок.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Горшочки могут быть разные, из бытовых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отходов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пластиковые бутылки, обрезанные под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нужный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нам размер, упаковки из под сока, сметаны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йогурта и т.д.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дне горшочка обязательно нужно сделать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отверстия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для того чтобы не застаивалась вода, и корни  не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погнили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2 часа до пикировки необходимо обильно полить растения водой комнатной температуры.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Наполнить горшочки грунтом, сделать лунки.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Взять рассаду совком из ящика вместе с почвенным комом, положить на посадочную доску, взять растение левой рукой, отщипнуть кончик корешка, опустить растение в лунку, прижать к корням и стеблю почву.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 После пикировки расставить растения на стеллажи в теплице и полить.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894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1331" y="433140"/>
            <a:ext cx="43365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Высадка рассады в грунт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131" y="956360"/>
            <a:ext cx="753277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Чтобы рассада хорошо прижилась, надо 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соблюдать определенные правила.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Open Sans"/>
              </a:rPr>
              <a:t>1. Полить.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 Если растения высаживаются из горшочков, за 6 часов до посадки их умеренно поливают, чтобы ком земли легко вынимался и не рассыпался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Open Sans"/>
              </a:rPr>
              <a:t>2. Ускориться.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 Если рассаду пересаживают из общего ящика, корни ее частично оголяются. Поэтому с момента, когда ее вынули из грунта, и до посадки должно пройти не более 1 часа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Open Sans"/>
              </a:rPr>
              <a:t>3. Дождаться пасмурной погоды или вечера.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 Рассаду нельзя высаживать в жару: она погибнет или получит ожоги. Высаживать ее нужно в пасмурную погоду или вечером. Утром нельзя: охлажденные стебли легко ломаются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Open Sans"/>
              </a:rPr>
              <a:t>4. Внести </a:t>
            </a:r>
            <a:r>
              <a:rPr lang="ru-RU" b="1" dirty="0" smtClean="0">
                <a:solidFill>
                  <a:srgbClr val="000000"/>
                </a:solidFill>
                <a:latin typeface="Open Sans"/>
              </a:rPr>
              <a:t>удобрения.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Open Sans"/>
              </a:rPr>
              <a:t>5. Хорошо уплотнить землю.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 Возле корней нельзя оставлять пустоты, землю после посадки рассады нужно хорошо утрамбовать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Open Sans"/>
              </a:rPr>
              <a:t>6. Обильно полить.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 Поливайте как следует, чтобы рассаде хватило </a:t>
            </a:r>
            <a:r>
              <a:rPr lang="ru-RU" dirty="0" err="1" smtClean="0">
                <a:solidFill>
                  <a:srgbClr val="000000"/>
                </a:solidFill>
                <a:latin typeface="Open Sans"/>
              </a:rPr>
              <a:t>водынанеделю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. </a:t>
            </a:r>
            <a:r>
              <a:rPr lang="ru-RU" b="1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9782" y="694750"/>
            <a:ext cx="3888377" cy="520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048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023" y="2107369"/>
            <a:ext cx="103719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EEC85E"/>
              </a:buClr>
              <a:buSzPct val="70000"/>
              <a:buFont typeface="Wingdings" pitchFamily="2" charset="2"/>
              <a:buChar char="u"/>
            </a:pPr>
            <a:r>
              <a:rPr lang="ru-RU" sz="32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/>
              </a:rPr>
              <a:t>Таким образом , можно сделать вывод , что растения - это живые организмы , которым для развития требуется воздух, тепло , солнечный свет, вода  и минеральные вещества.</a:t>
            </a:r>
            <a:endParaRPr lang="ru-RU" sz="3200" kern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6931" y="719091"/>
            <a:ext cx="20665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Вывод: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045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863" y="2131312"/>
            <a:ext cx="819166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kern="0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79636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1703" y="425270"/>
            <a:ext cx="111034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дорогие ребята, уважаемые родители. На прошлых занятиях мы говорили о внешнем и внутреннем строении растений. Сегодня вспомним что собой представляют семена, для чего они нужны, и как из них вырастить новое растение. </a:t>
            </a:r>
          </a:p>
          <a:p>
            <a:pPr indent="457200"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Семена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зародыш будущего растения с запасом питательных веществ и надежной защитной оболочкой – семенной кожурой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Семена нужны растению для размножения.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тепла и влаги оказывается достаточно, семя прорастает и появляется новое растение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Семена разных растений имеют разные размеры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4" t="10947" r="26816" b="16956"/>
          <a:stretch/>
        </p:blipFill>
        <p:spPr>
          <a:xfrm>
            <a:off x="1138550" y="3837461"/>
            <a:ext cx="2414547" cy="2197579"/>
          </a:xfrm>
          <a:prstGeom prst="ellipse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1500" t="14175" r="34857" b="32814"/>
          <a:stretch/>
        </p:blipFill>
        <p:spPr>
          <a:xfrm>
            <a:off x="8135671" y="3837462"/>
            <a:ext cx="2527619" cy="2197579"/>
          </a:xfrm>
          <a:prstGeom prst="ellipse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33238" t="29768" r="30922" b="19266"/>
          <a:stretch/>
        </p:blipFill>
        <p:spPr>
          <a:xfrm>
            <a:off x="4459721" y="3879669"/>
            <a:ext cx="2560320" cy="2155372"/>
          </a:xfrm>
          <a:prstGeom prst="ellipse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61258" y="5801975"/>
            <a:ext cx="114038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</a:t>
            </a:r>
            <a:r>
              <a:rPr lang="ru-RU" sz="3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орковь                 огурцы                         фасоль</a:t>
            </a:r>
            <a:endParaRPr lang="ru-RU" sz="3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1254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0801" y="3675460"/>
            <a:ext cx="2895954" cy="314232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1074" y="291962"/>
            <a:ext cx="113254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посадкой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семян,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очередь, необходимо тщательно осмотреть семенной материал и отобрать только качественные и визуально крепкие экземпляры. На следующем этапе проводится предпосевная обработка семян, которая может быть проведена нижеперечисленными способами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indent="457200"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Прогревание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семян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понадобится в том случае, если семена хранились в холодном месте и поэтому находятся в состоянии покоя. Это может стать причиной редких и неравномерных всходов, и прогрев станет отличным решением, чтобы исправить ситуацию. Для этого семена нужно поместить в марлевый мешочек и подвесить его рядом с отопительными приборами, например, печкой или батареей.</a:t>
            </a:r>
          </a:p>
          <a:p>
            <a:pPr lvl="0" indent="457200"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Протравливание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семян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 помощью этого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</a:t>
            </a:r>
          </a:p>
          <a:p>
            <a:pPr lvl="0" indent="92075" algn="just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семенной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обеззараживают и предотвращают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92075" algn="just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болезни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растения. Чаще всего в качестве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средств-</a:t>
            </a:r>
          </a:p>
          <a:p>
            <a:pPr lvl="0" indent="92075" algn="just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протравителей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раствор марганца, перекись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92075" algn="just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водорода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зеленка.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18320" y="4877291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148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2960" y="459101"/>
            <a:ext cx="73935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амачивание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семян в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воде. Подобный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предпосевной подготовки семян гарантирует их скорейшее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прорастание. Данную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процедуру рекомендуется проводить сразу же после обеззараживания.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чего внешняя оболочка семян разбухает и росток быстрее и активнее прорастает.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Проращивание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семян. Эффективная процедура, в результате которой в землю высаживаются семена с уже проклюнувшимися небольшими ростками. Проращивать семена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нужно, разместив их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марле, ватном диске или тканевой тряпочке, которые всегда должны оставаться влажными.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гарантию высаживания только хороших семян, пригодных к росту.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5176" y="658719"/>
            <a:ext cx="2985233" cy="21858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5177" y="3626297"/>
            <a:ext cx="2985233" cy="223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19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1" y="522513"/>
            <a:ext cx="79030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4445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</a:rPr>
              <a:t>Проращивание – это переход семян из</a:t>
            </a:r>
            <a:r>
              <a:rPr kumimoji="0" lang="ru-RU" alt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</a:rPr>
              <a:t>состояния покоя к росту и развитию из него проростка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2183" y="2560622"/>
            <a:ext cx="4946466" cy="379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2425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 smtClean="0">
                <a:solidFill>
                  <a:srgbClr val="BBE0E3">
                    <a:lumMod val="25000"/>
                  </a:srgbClr>
                </a:solidFill>
                <a:latin typeface="Times New Roman"/>
              </a:rPr>
              <a:t>Необходимые </a:t>
            </a:r>
            <a:r>
              <a:rPr lang="ru-RU" sz="2800" b="1" kern="0" dirty="0">
                <a:solidFill>
                  <a:srgbClr val="BBE0E3">
                    <a:lumMod val="25000"/>
                  </a:srgbClr>
                </a:solidFill>
                <a:latin typeface="Times New Roman"/>
              </a:rPr>
              <a:t>условия для прорастания семян</a:t>
            </a:r>
            <a:r>
              <a:rPr lang="ru-RU" sz="2800" b="1" kern="0" dirty="0" smtClean="0">
                <a:solidFill>
                  <a:srgbClr val="BBE0E3">
                    <a:lumMod val="25000"/>
                  </a:srgbClr>
                </a:solidFill>
                <a:latin typeface="Times New Roman"/>
              </a:rPr>
              <a:t>!</a:t>
            </a:r>
          </a:p>
          <a:p>
            <a:pPr lvl="0" indent="352425" algn="just" fontAlgn="base">
              <a:spcBef>
                <a:spcPct val="20000"/>
              </a:spcBef>
              <a:spcAft>
                <a:spcPct val="0"/>
              </a:spcAft>
              <a:defRPr/>
            </a:pPr>
            <a:endParaRPr lang="ru-RU" sz="2800" b="1" kern="0" dirty="0" smtClean="0">
              <a:solidFill>
                <a:srgbClr val="BBE0E3">
                  <a:lumMod val="25000"/>
                </a:srgbClr>
              </a:solidFill>
              <a:latin typeface="Times New Roman"/>
            </a:endParaRPr>
          </a:p>
          <a:p>
            <a:pPr lvl="0" indent="352425" algn="just" fontAlgn="base">
              <a:spcBef>
                <a:spcPct val="20000"/>
              </a:spcBef>
              <a:spcAft>
                <a:spcPct val="0"/>
              </a:spcAft>
              <a:defRPr/>
            </a:pPr>
            <a:endParaRPr lang="ru-RU" sz="2800" b="1" kern="0" dirty="0">
              <a:solidFill>
                <a:srgbClr val="BBE0E3">
                  <a:lumMod val="25000"/>
                </a:srgbClr>
              </a:solidFill>
              <a:latin typeface="Times New Roman"/>
            </a:endParaRPr>
          </a:p>
          <a:p>
            <a:pPr lvl="0" indent="352425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 smtClean="0">
                <a:solidFill>
                  <a:srgbClr val="BBE0E3">
                    <a:lumMod val="25000"/>
                  </a:srgbClr>
                </a:solidFill>
                <a:latin typeface="Times New Roman"/>
              </a:rPr>
              <a:t>Вот </a:t>
            </a:r>
            <a:r>
              <a:rPr lang="ru-RU" sz="2800" b="1" kern="0" dirty="0">
                <a:solidFill>
                  <a:srgbClr val="BBE0E3">
                    <a:lumMod val="25000"/>
                  </a:srgbClr>
                </a:solidFill>
                <a:latin typeface="Times New Roman"/>
              </a:rPr>
              <a:t>мы с вами подготовили семена, и настало время сеять. Как это правильно выполнить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38650" y="2605568"/>
            <a:ext cx="5899887" cy="259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Times New Roman"/>
              </a:rPr>
              <a:t>Вода,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Times New Roman"/>
              </a:rPr>
              <a:t>    воздух,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Times New Roman"/>
              </a:rPr>
              <a:t>         тепло,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Times New Roman"/>
              </a:rPr>
              <a:t>                свет,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Times New Roman"/>
              </a:rPr>
              <a:t>                    </a:t>
            </a:r>
            <a:r>
              <a:rPr lang="ru-RU" sz="2800" b="1" kern="0" dirty="0" smtClean="0">
                <a:solidFill>
                  <a:srgbClr val="FF0000"/>
                </a:solidFill>
                <a:latin typeface="Times New Roman"/>
              </a:rPr>
              <a:t>почва</a:t>
            </a:r>
            <a:endParaRPr lang="ru-RU" sz="2800" b="1" kern="0" dirty="0">
              <a:solidFill>
                <a:srgbClr val="FF0000"/>
              </a:solidFill>
              <a:latin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238" y="737882"/>
            <a:ext cx="4049749" cy="30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49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0" b="11789"/>
          <a:stretch/>
        </p:blipFill>
        <p:spPr>
          <a:xfrm>
            <a:off x="862150" y="0"/>
            <a:ext cx="10175964" cy="685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10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7"/>
          <a:stretch/>
        </p:blipFill>
        <p:spPr>
          <a:xfrm>
            <a:off x="744583" y="31247"/>
            <a:ext cx="10776857" cy="682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96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462486"/>
            <a:ext cx="531222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посева нужно заполнить ящик до краев подготовленной почвенной смесью, встряхнуть,  слегка утрамбовать ручной трамбовкой  Дать возможность хорошо прогреться почве. Почвенная смесь должна состоять из трех компонентов: торфа, дерновой земли и песка.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978" t="24448" r="5672" b="27624"/>
          <a:stretch/>
        </p:blipFill>
        <p:spPr>
          <a:xfrm>
            <a:off x="6535418" y="462486"/>
            <a:ext cx="5417097" cy="209125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62000" y="2971427"/>
            <a:ext cx="55212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делать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ящиках    бороздки    глубиной 2 см, разложить в них набухшие семена через 1 см, засыпать бороздки, полить теплой водой. Поставить этикетку, на ней написать название культуры, сорта, дату посева. Накрыть ящики пленкой и поставить в теплое место (18—20°С).   Наблюдать за появлением всходов.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3502" t="62605" r="10426" b="4238"/>
          <a:stretch/>
        </p:blipFill>
        <p:spPr>
          <a:xfrm>
            <a:off x="6535413" y="4234794"/>
            <a:ext cx="5417101" cy="22076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t="28079" r="13429" b="10867"/>
          <a:stretch/>
        </p:blipFill>
        <p:spPr>
          <a:xfrm>
            <a:off x="6535412" y="2493738"/>
            <a:ext cx="5417101" cy="174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425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571" y="597601"/>
            <a:ext cx="65183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/>
              <a:t>Уход    за   рассадой   в   посевных   ящиках. При появлении  одиночных всходов снять пленку, поставить ящики на хорошо освещенное место. Следить за температурой, чтобы она была в пределах 18—20°С , и за влажностью почвы. Если почва подсохла, поливать теплой водой через ситечко.</a:t>
            </a:r>
          </a:p>
          <a:p>
            <a:pPr indent="457200" algn="just"/>
            <a:r>
              <a:rPr lang="ru-RU" sz="2000" dirty="0"/>
              <a:t>После всходов на 15 день начинается пикировка рассады.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4867" t="8539" r="4202" b="16413"/>
          <a:stretch/>
        </p:blipFill>
        <p:spPr>
          <a:xfrm rot="16200000">
            <a:off x="7965445" y="-329474"/>
            <a:ext cx="2775127" cy="45720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8536" t="6475" r="16536" b="32953"/>
          <a:stretch/>
        </p:blipFill>
        <p:spPr>
          <a:xfrm>
            <a:off x="822957" y="3152147"/>
            <a:ext cx="6635933" cy="369137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2632943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500</Words>
  <Application>Microsoft Office PowerPoint</Application>
  <PresentationFormat>Широкоэкранный</PresentationFormat>
  <Paragraphs>54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Open Sans</vt:lpstr>
      <vt:lpstr>Times New Roman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34</cp:revision>
  <dcterms:created xsi:type="dcterms:W3CDTF">2020-04-08T16:14:38Z</dcterms:created>
  <dcterms:modified xsi:type="dcterms:W3CDTF">2020-04-09T13:23:54Z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669880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