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4" r:id="rId1"/>
  </p:sldMasterIdLst>
  <p:notesMasterIdLst>
    <p:notesMasterId r:id="rId39"/>
  </p:notesMasterIdLst>
  <p:sldIdLst>
    <p:sldId id="305" r:id="rId2"/>
    <p:sldId id="291" r:id="rId3"/>
    <p:sldId id="293" r:id="rId4"/>
    <p:sldId id="261" r:id="rId5"/>
    <p:sldId id="260" r:id="rId6"/>
    <p:sldId id="262" r:id="rId7"/>
    <p:sldId id="266" r:id="rId8"/>
    <p:sldId id="268" r:id="rId9"/>
    <p:sldId id="273" r:id="rId10"/>
    <p:sldId id="319" r:id="rId11"/>
    <p:sldId id="275" r:id="rId12"/>
    <p:sldId id="309" r:id="rId13"/>
    <p:sldId id="289" r:id="rId14"/>
    <p:sldId id="310" r:id="rId15"/>
    <p:sldId id="312" r:id="rId16"/>
    <p:sldId id="313" r:id="rId17"/>
    <p:sldId id="31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315" r:id="rId28"/>
    <p:sldId id="316" r:id="rId29"/>
    <p:sldId id="317" r:id="rId30"/>
    <p:sldId id="286" r:id="rId31"/>
    <p:sldId id="320" r:id="rId32"/>
    <p:sldId id="300" r:id="rId33"/>
    <p:sldId id="301" r:id="rId34"/>
    <p:sldId id="302" r:id="rId35"/>
    <p:sldId id="303" r:id="rId36"/>
    <p:sldId id="287" r:id="rId37"/>
    <p:sldId id="304" r:id="rId3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800000"/>
    <a:srgbClr val="9900CC"/>
    <a:srgbClr val="006600"/>
    <a:srgbClr val="FF6600"/>
    <a:srgbClr val="FFFF00"/>
    <a:srgbClr val="FF3300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53" autoAdjust="0"/>
    <p:restoredTop sz="94660"/>
  </p:normalViewPr>
  <p:slideViewPr>
    <p:cSldViewPr>
      <p:cViewPr>
        <p:scale>
          <a:sx n="69" d="100"/>
          <a:sy n="69" d="100"/>
        </p:scale>
        <p:origin x="-1980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82E1F7-ABE7-4465-A86C-7C9DED5A4B57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B9CC7CD-2C2D-4352-835D-798DD9A6E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2908DE3-1CDF-408D-B99A-2C63B9697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9B8BE-57AD-48A0-B87F-60DB51CE3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4B91F-584C-45C6-843F-E4F1F110A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6684-12B1-4BD1-92DB-4D347C515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53756C-C6A0-4F1E-8408-6906F512D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CC0C02-91A4-4ACB-B667-30AF4D7C1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64AD21-5077-4870-A6F3-1F1C423C3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AB182E-7571-463B-A4A3-394B9D28F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5EB79-2636-4A37-ACAD-27F678BE6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5D6878-81EF-4F13-850F-DF50A1D77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8993F2-BCBB-4237-8B91-C7E84B3BC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Кузнецова Е. Ф.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537615B-04D9-4300-B67A-BE580C2C2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3" r:id="rId2"/>
    <p:sldLayoutId id="2147483838" r:id="rId3"/>
    <p:sldLayoutId id="2147483839" r:id="rId4"/>
    <p:sldLayoutId id="2147483840" r:id="rId5"/>
    <p:sldLayoutId id="2147483841" r:id="rId6"/>
    <p:sldLayoutId id="2147483834" r:id="rId7"/>
    <p:sldLayoutId id="2147483842" r:id="rId8"/>
    <p:sldLayoutId id="2147483843" r:id="rId9"/>
    <p:sldLayoutId id="2147483835" r:id="rId10"/>
    <p:sldLayoutId id="214748383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1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357166"/>
            <a:ext cx="5772136" cy="1357322"/>
          </a:xfrm>
          <a:ln>
            <a:solidFill>
              <a:srgbClr val="333300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>
                <a:solidFill>
                  <a:schemeClr val="hlink"/>
                </a:solidFill>
              </a:rPr>
              <a:t>Соединённые Штаты Америки</a:t>
            </a:r>
          </a:p>
        </p:txBody>
      </p:sp>
      <p:pic>
        <p:nvPicPr>
          <p:cNvPr id="11267" name="Picture 4" descr="Photo 04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0"/>
            <a:ext cx="1884362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twin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8868"/>
            <a:ext cx="5048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87938" y="5287963"/>
            <a:ext cx="405606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581150" y="823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6781800" cy="6180138"/>
          </a:xfrm>
          <a:prstGeom prst="rect">
            <a:avLst/>
          </a:prstGeom>
          <a:solidFill>
            <a:srgbClr val="D0AD8E"/>
          </a:solidFill>
          <a:ln w="9525">
            <a:noFill/>
            <a:miter lim="800000"/>
            <a:headEnd/>
            <a:tailEnd/>
          </a:ln>
        </p:spPr>
      </p:pic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5562600" y="3276600"/>
            <a:ext cx="2743200" cy="2743200"/>
          </a:xfrm>
          <a:prstGeom prst="ellipse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eaLnBrk="0" hangingPunct="0">
              <a:defRPr/>
            </a:pPr>
            <a:r>
              <a:rPr lang="ru-RU" b="1"/>
              <a:t>БОСВАШ</a:t>
            </a:r>
          </a:p>
          <a:p>
            <a:pPr eaLnBrk="0" hangingPunct="0">
              <a:defRPr/>
            </a:pPr>
            <a:r>
              <a:rPr lang="ru-RU" b="1"/>
              <a:t>(от Бостона </a:t>
            </a:r>
          </a:p>
          <a:p>
            <a:pPr eaLnBrk="0" hangingPunct="0">
              <a:defRPr/>
            </a:pPr>
            <a:r>
              <a:rPr lang="ru-RU" b="1"/>
              <a:t>до Вашингтона)</a:t>
            </a:r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3124200" y="2133600"/>
            <a:ext cx="2667000" cy="2590800"/>
          </a:xfrm>
          <a:prstGeom prst="ellipse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r>
              <a:rPr lang="ru-RU" b="1"/>
              <a:t>ЧИПИТС</a:t>
            </a:r>
          </a:p>
          <a:p>
            <a:pPr eaLnBrk="0" hangingPunct="0">
              <a:defRPr/>
            </a:pPr>
            <a:r>
              <a:rPr lang="ru-RU" b="1"/>
              <a:t>или</a:t>
            </a:r>
          </a:p>
          <a:p>
            <a:pPr eaLnBrk="0" hangingPunct="0">
              <a:defRPr/>
            </a:pPr>
            <a:r>
              <a:rPr lang="ru-RU" b="1"/>
              <a:t>ПРИОЗЕРНЫЙ</a:t>
            </a:r>
          </a:p>
          <a:p>
            <a:pPr eaLnBrk="0" hangingPunct="0">
              <a:defRPr/>
            </a:pPr>
            <a:r>
              <a:rPr lang="ru-RU" b="1"/>
              <a:t>(от Милуоки</a:t>
            </a:r>
          </a:p>
          <a:p>
            <a:pPr eaLnBrk="0" hangingPunct="0">
              <a:defRPr/>
            </a:pPr>
            <a:r>
              <a:rPr lang="ru-RU" b="1"/>
              <a:t>до Питтсбурга)</a:t>
            </a: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0" y="3357562"/>
            <a:ext cx="2743200" cy="2743200"/>
          </a:xfrm>
          <a:prstGeom prst="ellipse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eaLnBrk="0" hangingPunct="0">
              <a:defRPr/>
            </a:pPr>
            <a:r>
              <a:rPr lang="ru-RU" b="1" dirty="0"/>
              <a:t>САНСАН</a:t>
            </a:r>
          </a:p>
          <a:p>
            <a:pPr eaLnBrk="0" hangingPunct="0">
              <a:defRPr/>
            </a:pPr>
            <a:r>
              <a:rPr lang="ru-RU" b="1" dirty="0"/>
              <a:t>или</a:t>
            </a:r>
          </a:p>
          <a:p>
            <a:pPr eaLnBrk="0" hangingPunct="0">
              <a:defRPr/>
            </a:pPr>
            <a:r>
              <a:rPr lang="ru-RU" b="1" dirty="0"/>
              <a:t>КАЛИФОРНИЙСКИЙ</a:t>
            </a:r>
          </a:p>
          <a:p>
            <a:pPr eaLnBrk="0" hangingPunct="0">
              <a:defRPr/>
            </a:pPr>
            <a:r>
              <a:rPr lang="ru-RU" b="1" dirty="0"/>
              <a:t>(от Сан-Франциско</a:t>
            </a:r>
          </a:p>
          <a:p>
            <a:pPr eaLnBrk="0" hangingPunct="0">
              <a:defRPr/>
            </a:pPr>
            <a:r>
              <a:rPr lang="ru-RU" b="1" dirty="0"/>
              <a:t>до Сан-Диего)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4486275" cy="1754188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800" b="1">
                <a:solidFill>
                  <a:schemeClr val="accent2"/>
                </a:solidFill>
              </a:rPr>
              <a:t>В экономически наиболее развитых частях США сложились обширные урбанизированные районы, образовавшиеся при срастании многочисленных соседних агломераций – «МЕГАЛОПОЛИСЫ»</a:t>
            </a:r>
          </a:p>
        </p:txBody>
      </p:sp>
      <p:pic>
        <p:nvPicPr>
          <p:cNvPr id="26632" name="Picture 8" descr="Городская агломерац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405765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Вашингто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5486400"/>
            <a:ext cx="17145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Сан-Франциско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00250"/>
            <a:ext cx="1285875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3" descr="Сан-Франциск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71800" y="4953000"/>
            <a:ext cx="2209800" cy="16573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8690" name="Нижний колонтитул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800"/>
                            </p:stCondLst>
                            <p:childTnLst>
                              <p:par>
                                <p:cTn id="23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30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3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8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3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752600" y="0"/>
            <a:ext cx="6029325" cy="1295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6593"/>
              </a:avLst>
            </a:prstTxWarp>
          </a:bodyPr>
          <a:lstStyle/>
          <a:p>
            <a:r>
              <a:rPr lang="ru-RU" sz="1800" b="1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99FF"/>
                </a:solidFill>
                <a:latin typeface="Times New Roman"/>
                <a:cs typeface="Times New Roman"/>
              </a:rPr>
              <a:t>Общая характеристика хозяйства. </a:t>
            </a:r>
          </a:p>
          <a:p>
            <a:r>
              <a:rPr lang="ru-RU" sz="1800" b="1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99FF"/>
                </a:solidFill>
                <a:latin typeface="Times New Roman"/>
                <a:cs typeface="Times New Roman"/>
              </a:rPr>
              <a:t>Причины, влияющие на темпы хозяйственного развития.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6868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 i="1"/>
              <a:t>США – одно из крупнейших государств мира, обладающее могучим экономическим, научно-техническим и военным потенциалом, которое во многом определяет политику современного мира.</a:t>
            </a:r>
          </a:p>
          <a:p>
            <a:pPr algn="l"/>
            <a:endParaRPr lang="ru-RU" sz="1800" b="1" i="1">
              <a:solidFill>
                <a:srgbClr val="006666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04800" y="2743200"/>
            <a:ext cx="5562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/>
              <a:t>В настоящее время это единственная супердержава</a:t>
            </a:r>
            <a:r>
              <a:rPr lang="ru-RU" sz="1800"/>
              <a:t>. </a:t>
            </a:r>
            <a:r>
              <a:rPr lang="ru-RU" sz="1800" b="1"/>
              <a:t>Современный ВНП страны не имеет себе равных. США являются крупнейшим в мире производителем промышленной и сельскохозяйственной продукции.</a:t>
            </a:r>
            <a:endParaRPr lang="ru-RU" sz="180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581400" y="4294188"/>
            <a:ext cx="55626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latin typeface="Lucida Console" pitchFamily="49" charset="0"/>
              </a:rPr>
              <a:t>Для американской экономики характерна высокая концентрация производства и капитала. Крупнейшие американские корпорации являются транснациональными по характеру своих операций. Только среди 500 крупнейших ТНК мира свыше 170 американских.</a:t>
            </a:r>
          </a:p>
        </p:txBody>
      </p:sp>
      <p:pic>
        <p:nvPicPr>
          <p:cNvPr id="27654" name="Picture 6" descr="доллары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9938" y="2643188"/>
            <a:ext cx="32940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PE0156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267200"/>
            <a:ext cx="3509963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utoUpdateAnimBg="0"/>
      <p:bldP spid="27652" grpId="0" autoUpdateAnimBg="0"/>
      <p:bldP spid="2765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85750" y="3857625"/>
            <a:ext cx="8572500" cy="120015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По численности научного и инженерного персонала и расходам на НИОКР США резко выделяется даже среди высокоразвитых стран.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85750" y="5357813"/>
            <a:ext cx="8624888" cy="120015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Под воздействием НТР в отраслевой структуре ВНП происходит сокращение удельного веса материального производства и возрастание непроизводственной сферы.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14313" y="1928813"/>
            <a:ext cx="8643937" cy="1570037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Отраслями международной специализации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США являются электротехническая и электронная промышленность, автомобилестроение, </a:t>
            </a:r>
            <a:r>
              <a:rPr lang="ru-RU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авиакосмическая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атомная промышленность, биотехнология и т.д.</a:t>
            </a: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428728" y="357166"/>
            <a:ext cx="7000924" cy="1346200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>
              <a:defRPr/>
            </a:pPr>
            <a:r>
              <a:rPr lang="ru-RU" sz="18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Общая характеристика </a:t>
            </a:r>
          </a:p>
          <a:p>
            <a:pPr>
              <a:defRPr/>
            </a:pPr>
            <a:r>
              <a:rPr lang="ru-RU" sz="18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хозяйства.</a:t>
            </a:r>
          </a:p>
        </p:txBody>
      </p:sp>
      <p:pic>
        <p:nvPicPr>
          <p:cNvPr id="28679" name="Picture 7" descr="BS0058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0015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 autoUpdateAnimBg="0"/>
      <p:bldP spid="28675" grpId="0" animBg="1" autoUpdateAnimBg="0"/>
      <p:bldP spid="2867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785926"/>
            <a:ext cx="8229600" cy="466883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Свобода С/Х от феодализма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Большой приток высоко </a:t>
            </a:r>
            <a:r>
              <a:rPr lang="ru-RU" b="1" dirty="0" err="1"/>
              <a:t>квалифициро-ванных</a:t>
            </a:r>
            <a:r>
              <a:rPr lang="ru-RU" b="1" dirty="0"/>
              <a:t> </a:t>
            </a:r>
            <a:r>
              <a:rPr lang="ru-RU" b="1" dirty="0" err="1"/>
              <a:t>специалистов-имигрантов</a:t>
            </a:r>
            <a:endParaRPr lang="ru-RU" b="1" dirty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Расширение внутреннего рынка за счёт освоения новых земель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Богатые природные ресурсы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Выгодное ЭГП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dirty="0"/>
              <a:t>Длительный период развития без войн на своей территории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способствующие высоком уровню хозяйства США: </a:t>
            </a:r>
          </a:p>
        </p:txBody>
      </p:sp>
      <p:sp>
        <p:nvSpPr>
          <p:cNvPr id="3175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Хозяйство Северной Аме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3025" y="0"/>
            <a:ext cx="9217025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042988" y="404813"/>
            <a:ext cx="360362" cy="56880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763713" y="333375"/>
            <a:ext cx="10080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США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364163" y="3716338"/>
            <a:ext cx="358775" cy="1370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10800000" vert="eaVert" wrap="none" anchor="ctr"/>
          <a:lstStyle/>
          <a:p>
            <a:pPr>
              <a:defRPr/>
            </a:pPr>
            <a:r>
              <a:rPr lang="ru-RU" b="1">
                <a:solidFill>
                  <a:srgbClr val="FF3300"/>
                </a:solidFill>
              </a:rPr>
              <a:t>Россия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 rot="16200000">
            <a:off x="1295400" y="2457450"/>
            <a:ext cx="1079500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/>
              <a:t>Китай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476375" y="3500438"/>
            <a:ext cx="360363" cy="2592387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835150" y="4292600"/>
            <a:ext cx="360363" cy="1800225"/>
          </a:xfrm>
          <a:prstGeom prst="rect">
            <a:avLst/>
          </a:prstGeom>
          <a:solidFill>
            <a:srgbClr val="66FF3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 rot="16200000">
            <a:off x="1655762" y="3176588"/>
            <a:ext cx="1368425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/>
              <a:t>Япония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148263" y="5445125"/>
            <a:ext cx="280987" cy="627063"/>
          </a:xfrm>
          <a:prstGeom prst="rect">
            <a:avLst/>
          </a:prstGeom>
          <a:solidFill>
            <a:srgbClr val="FF33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803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xfrm>
            <a:off x="4357686" y="6492875"/>
            <a:ext cx="235108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Промышленность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571613"/>
            <a:ext cx="8215370" cy="2643206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Занято 25% населения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Высокий уровень концентрации производства и капитала – ТНК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Чётко проявляется переход от </a:t>
            </a:r>
            <a:r>
              <a:rPr lang="ru-RU" dirty="0" err="1"/>
              <a:t>ресурсо</a:t>
            </a:r>
            <a:r>
              <a:rPr lang="ru-RU" dirty="0"/>
              <a:t>- </a:t>
            </a:r>
            <a:r>
              <a:rPr lang="ru-RU" dirty="0" smtClean="0"/>
              <a:t>к </a:t>
            </a:r>
            <a:r>
              <a:rPr lang="ru-RU" dirty="0"/>
              <a:t>энергосберегающим технологиям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/>
          </a:p>
        </p:txBody>
      </p:sp>
      <p:sp>
        <p:nvSpPr>
          <p:cNvPr id="41993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00938" y="2714625"/>
            <a:ext cx="792162" cy="431800"/>
          </a:xfrm>
          <a:prstGeom prst="rightArrow">
            <a:avLst>
              <a:gd name="adj1" fmla="val 50000"/>
              <a:gd name="adj2" fmla="val 4586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997" name="AutoShap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715250" y="6143625"/>
            <a:ext cx="792163" cy="431800"/>
          </a:xfrm>
          <a:prstGeom prst="rightArrow">
            <a:avLst>
              <a:gd name="adj1" fmla="val 50000"/>
              <a:gd name="adj2" fmla="val 4586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6081" name="Picture 1" descr="C:\Documents and Settings\Администратор\Local Settings\Temporary Internet Files\Content.IE5\GBFQK3G8\MCj043358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635806"/>
            <a:ext cx="2500330" cy="1649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6083" name="Picture 3" descr="C:\Documents and Settings\Администратор\Local Settings\Temporary Internet Files\Content.IE5\3QB4U87S\MCj043250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39" y="4635806"/>
            <a:ext cx="2360723" cy="1624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6084" name="Picture 4" descr="C:\Documents and Settings\Администратор\Local Settings\Temporary Internet Files\Content.IE5\PHZKEL6O\MCj0428331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4572008"/>
            <a:ext cx="2000264" cy="1738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4827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nimBg="1"/>
      <p:bldP spid="41993" grpId="0" animBg="1"/>
      <p:bldP spid="419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Крупнейшие ТНК Мира</a:t>
            </a: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428625" y="989013"/>
          <a:ext cx="8715375" cy="6369050"/>
        </p:xfrm>
        <a:graphic>
          <a:graphicData uri="http://schemas.openxmlformats.org/presentationml/2006/ole">
            <p:oleObj spid="_x0000_s2050" name="Document" r:id="rId3" imgW="5781530" imgH="3908078" progId="Word.Document.8">
              <p:embed/>
            </p:oleObj>
          </a:graphicData>
        </a:graphic>
      </p:graphicFrame>
      <p:sp>
        <p:nvSpPr>
          <p:cNvPr id="45062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172450" y="6453188"/>
            <a:ext cx="792163" cy="404812"/>
          </a:xfrm>
          <a:prstGeom prst="leftArrow">
            <a:avLst>
              <a:gd name="adj1" fmla="val 50000"/>
              <a:gd name="adj2" fmla="val 4892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Промышленность США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525963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добыче нефти, газа, угля, выплавке стали входит в тройку лидеров мира</a:t>
            </a:r>
          </a:p>
          <a:p>
            <a:pPr marL="514350" indent="-51435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производству электроэнергии – 1 место в мире</a:t>
            </a:r>
          </a:p>
          <a:p>
            <a:pPr marL="514350" indent="-51435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Лидирующие позиции  в химической промышленности, выплавке цветных металлов (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1 место)</a:t>
            </a:r>
          </a:p>
          <a:p>
            <a:pPr marL="514350" indent="-51435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Лицо страны – производство автомобилей, самолётов</a:t>
            </a:r>
          </a:p>
          <a:p>
            <a:pPr marL="514350" indent="-514350" eaLnBrk="1" fontAlgn="auto" hangingPunct="1">
              <a:lnSpc>
                <a:spcPct val="8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уровню развития  электроники и аэрокосмической техники превосходит все страны мира.</a:t>
            </a:r>
          </a:p>
        </p:txBody>
      </p:sp>
      <p:sp>
        <p:nvSpPr>
          <p:cNvPr id="3584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57188" y="3000375"/>
            <a:ext cx="3581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>
                <a:solidFill>
                  <a:srgbClr val="33CC33"/>
                </a:solidFill>
                <a:latin typeface="Courier New" pitchFamily="49" charset="0"/>
              </a:rPr>
              <a:t>По численности научного и инженерного персонала и расходам на НИОКР США резко выделяется даже среди высокоразвитых стран.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85750" y="5842000"/>
            <a:ext cx="8610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>
                <a:cs typeface="Times New Roman" pitchFamily="18" charset="0"/>
              </a:rPr>
              <a:t>Под воздействием НТР в отраслевой структуре ВНП происходит сокращение удельного веса материального производства и возрастание непроизводственной сферы.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642938"/>
            <a:ext cx="8686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>
                <a:latin typeface="Courier New" pitchFamily="49" charset="0"/>
              </a:rPr>
              <a:t>Отраслями международной специализации США являются электротехническая и электронная промышленность, автомобилестроение, авиакосмическая, атомная промышленность, биотехнология и т.д.</a:t>
            </a:r>
          </a:p>
        </p:txBody>
      </p:sp>
      <p:pic>
        <p:nvPicPr>
          <p:cNvPr id="28678" name="Picture 6" descr="Ареалы технопарков в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0050" y="2500313"/>
            <a:ext cx="4933950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BS0058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63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  <p:bldP spid="2867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Добыча неф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9812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457200" y="0"/>
            <a:ext cx="838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800" b="1" kern="10">
                <a:ln w="12700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00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Геогафия основных промышленных комплексов и отраслей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990600" y="685800"/>
            <a:ext cx="792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/>
              <a:t>США имеют самую мощную топливноэнергетическую промышленность. Основой ее является хорошая обеспеченность энергоресурсами – углем, нефтью, природным газом.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38200" y="1905000"/>
            <a:ext cx="2590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/>
              <a:t>По разведанным запасам нефти и добыче США занимает 2 место в мире после Саудовской Аравии. Спрос на нефть удовлетворяется за счет добычи внутри страны и импорта</a:t>
            </a:r>
            <a:r>
              <a:rPr lang="ru-RU" sz="1800" b="1">
                <a:solidFill>
                  <a:srgbClr val="006600"/>
                </a:solidFill>
              </a:rPr>
              <a:t>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7010400" y="1981200"/>
            <a:ext cx="1828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/>
              <a:t>Крупнейшими нефтяными монополиями мира являются «Экссон», «Тексако», «Галф ойл» и другие.</a:t>
            </a: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 rot="5400000">
            <a:off x="-2362200" y="3352800"/>
            <a:ext cx="5791200" cy="609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9972"/>
              </a:avLst>
            </a:prstTxWarp>
            <a:scene3d>
              <a:camera prst="legacyPerspectiveFront">
                <a:rot lat="20639990" lon="20699984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fontAlgn="auto"/>
            <a:r>
              <a:rPr lang="ru-RU" sz="1800" b="1" kern="10">
                <a:ln w="9525">
                  <a:round/>
                  <a:headEnd/>
                  <a:tailEnd/>
                </a:ln>
                <a:solidFill>
                  <a:srgbClr val="FF7C80"/>
                </a:solidFill>
                <a:latin typeface="Arial"/>
                <a:cs typeface="Arial"/>
              </a:rPr>
              <a:t>ТЭК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066800" y="4724400"/>
            <a:ext cx="7848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>
                <a:latin typeface="Tahoma" pitchFamily="34" charset="0"/>
              </a:rPr>
              <a:t>Потребность в природном газе удовлетворяется за счет собственной добычи и импорта из Канады. По добыче природного газа США уступает лишь России.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990600" y="5715000"/>
            <a:ext cx="78724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i="1">
                <a:latin typeface="Verdana" pitchFamily="34" charset="0"/>
              </a:rPr>
              <a:t>Угольная промышленность остается одной из важнейших отраслей. США находятся в группе лидеров, наряду с Китаем</a:t>
            </a:r>
            <a:r>
              <a:rPr lang="ru-RU" sz="1800" b="1" i="1">
                <a:latin typeface="SimSun" pitchFamily="2" charset="-122"/>
              </a:rPr>
              <a:t>.</a:t>
            </a:r>
          </a:p>
        </p:txBody>
      </p:sp>
      <p:sp>
        <p:nvSpPr>
          <p:cNvPr id="37898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8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3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800"/>
                            </p:stCondLst>
                            <p:childTnLst>
                              <p:par>
                                <p:cTn id="30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3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utoUpdateAnimBg="0"/>
      <p:bldP spid="29701" grpId="0" autoUpdateAnimBg="0"/>
      <p:bldP spid="29702" grpId="0" autoUpdateAnimBg="0"/>
      <p:bldP spid="29703" grpId="0" animBg="1"/>
      <p:bldP spid="29704" grpId="0" autoUpdateAnimBg="0"/>
      <p:bldP spid="2970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chemeClr val="hlink"/>
                </a:solidFill>
              </a:rPr>
              <a:t>Герб США</a:t>
            </a:r>
          </a:p>
        </p:txBody>
      </p:sp>
      <p:pic>
        <p:nvPicPr>
          <p:cNvPr id="12291" name="Picture 4" descr="USA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44566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Кузнецова Е. Ф.</a:t>
            </a:r>
          </a:p>
        </p:txBody>
      </p:sp>
      <p:pic>
        <p:nvPicPr>
          <p:cNvPr id="5" name="Picture 4" descr="Flag_of_the_United_Sta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14290"/>
            <a:ext cx="5073657" cy="266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929190" y="3143248"/>
            <a:ext cx="3357586" cy="114300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Флаг США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олитическая карта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77838"/>
            <a:ext cx="8077200" cy="626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962400" y="45720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943600" y="25146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791200" y="31242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3657600" y="48006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28600" y="0"/>
            <a:ext cx="6481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1800" b="1"/>
              <a:t>Важнейшими нефте- и газодобывающими штатам являются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781800" y="0"/>
            <a:ext cx="825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Техас,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7620000" y="0"/>
            <a:ext cx="1006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Аляска,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7620000" y="381000"/>
            <a:ext cx="1241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Луизиана,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7575550" y="685800"/>
            <a:ext cx="156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Калифорния,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7329488" y="1066800"/>
            <a:ext cx="1814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Нью </a:t>
            </a:r>
            <a:r>
              <a:rPr lang="ru-RU" sz="1800" b="1">
                <a:solidFill>
                  <a:srgbClr val="008000"/>
                </a:solidFill>
              </a:rPr>
              <a:t>–</a:t>
            </a:r>
            <a:r>
              <a:rPr lang="ru-RU" sz="1800" b="1">
                <a:solidFill>
                  <a:srgbClr val="000099"/>
                </a:solidFill>
              </a:rPr>
              <a:t>Мексико,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7620000" y="1447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99"/>
                </a:solidFill>
              </a:rPr>
              <a:t>Вайоминг</a:t>
            </a:r>
          </a:p>
        </p:txBody>
      </p:sp>
      <p:sp>
        <p:nvSpPr>
          <p:cNvPr id="30734" name="AutoShape 14"/>
          <p:cNvSpPr>
            <a:spLocks noChangeArrowheads="1"/>
          </p:cNvSpPr>
          <p:nvPr/>
        </p:nvSpPr>
        <p:spPr bwMode="auto">
          <a:xfrm>
            <a:off x="1295400" y="39624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5" name="AutoShape 15"/>
          <p:cNvSpPr>
            <a:spLocks noChangeArrowheads="1"/>
          </p:cNvSpPr>
          <p:nvPr/>
        </p:nvSpPr>
        <p:spPr bwMode="auto">
          <a:xfrm>
            <a:off x="990600" y="39624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6" name="AutoShape 16"/>
          <p:cNvSpPr>
            <a:spLocks noChangeArrowheads="1"/>
          </p:cNvSpPr>
          <p:nvPr/>
        </p:nvSpPr>
        <p:spPr bwMode="auto">
          <a:xfrm>
            <a:off x="4495800" y="43434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7" name="AutoShape 17"/>
          <p:cNvSpPr>
            <a:spLocks noChangeArrowheads="1"/>
          </p:cNvSpPr>
          <p:nvPr/>
        </p:nvSpPr>
        <p:spPr bwMode="auto">
          <a:xfrm>
            <a:off x="4267200" y="42672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8" name="AutoShape 18"/>
          <p:cNvSpPr>
            <a:spLocks noChangeArrowheads="1"/>
          </p:cNvSpPr>
          <p:nvPr/>
        </p:nvSpPr>
        <p:spPr bwMode="auto">
          <a:xfrm>
            <a:off x="1143000" y="31242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9" name="AutoShape 19"/>
          <p:cNvSpPr>
            <a:spLocks noChangeArrowheads="1"/>
          </p:cNvSpPr>
          <p:nvPr/>
        </p:nvSpPr>
        <p:spPr bwMode="auto">
          <a:xfrm>
            <a:off x="838200" y="25146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0" name="AutoShape 20"/>
          <p:cNvSpPr>
            <a:spLocks noChangeArrowheads="1"/>
          </p:cNvSpPr>
          <p:nvPr/>
        </p:nvSpPr>
        <p:spPr bwMode="auto">
          <a:xfrm>
            <a:off x="2743200" y="37338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1" name="AutoShape 21"/>
          <p:cNvSpPr>
            <a:spLocks noChangeArrowheads="1"/>
          </p:cNvSpPr>
          <p:nvPr/>
        </p:nvSpPr>
        <p:spPr bwMode="auto">
          <a:xfrm>
            <a:off x="2362200" y="37338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2" name="AutoShape 22"/>
          <p:cNvSpPr>
            <a:spLocks noChangeArrowheads="1"/>
          </p:cNvSpPr>
          <p:nvPr/>
        </p:nvSpPr>
        <p:spPr bwMode="auto">
          <a:xfrm>
            <a:off x="2362200" y="16764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3" name="AutoShape 23"/>
          <p:cNvSpPr>
            <a:spLocks noChangeArrowheads="1"/>
          </p:cNvSpPr>
          <p:nvPr/>
        </p:nvSpPr>
        <p:spPr bwMode="auto">
          <a:xfrm>
            <a:off x="2743200" y="1676400"/>
            <a:ext cx="228600" cy="457200"/>
          </a:xfrm>
          <a:prstGeom prst="triangle">
            <a:avLst>
              <a:gd name="adj" fmla="val 5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7162800" y="1905000"/>
            <a:ext cx="1768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/>
              <a:t>Главный по добыче угольный бассейн -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7315200" y="3124200"/>
            <a:ext cx="159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Аппалачский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6248400" y="3810000"/>
            <a:ext cx="2679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Ведется добыча также в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6324600" y="4267200"/>
            <a:ext cx="2555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Центральном бассейне</a:t>
            </a:r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6689725" y="4914900"/>
            <a:ext cx="2024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В Горных штатах</a:t>
            </a:r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5410200" y="36576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4800600" y="27432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5105400" y="26670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2514600" y="22098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2590800" y="28956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2514600" y="33528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47" name="Нижний колонтитул 3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5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0"/>
                            </p:stCondLst>
                            <p:childTnLst>
                              <p:par>
                                <p:cTn id="73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800"/>
                            </p:stCondLst>
                            <p:childTnLst>
                              <p:par>
                                <p:cTn id="77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43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8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73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8800"/>
                            </p:stCondLst>
                            <p:childTnLst>
                              <p:par>
                                <p:cTn id="90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" dur="1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300"/>
                            </p:stCondLst>
                            <p:childTnLst>
                              <p:par>
                                <p:cTn id="94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18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33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4800"/>
                            </p:stCondLst>
                            <p:childTnLst>
                              <p:par>
                                <p:cTn id="104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63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78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93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4" grpId="0" animBg="1"/>
      <p:bldP spid="30725" grpId="0" animBg="1"/>
      <p:bldP spid="30726" grpId="0" animBg="1"/>
      <p:bldP spid="30727" grpId="0" autoUpdateAnimBg="0"/>
      <p:bldP spid="30728" grpId="0" autoUpdateAnimBg="0"/>
      <p:bldP spid="30729" grpId="0" autoUpdateAnimBg="0"/>
      <p:bldP spid="30730" grpId="0" autoUpdateAnimBg="0"/>
      <p:bldP spid="30731" grpId="0" autoUpdateAnimBg="0"/>
      <p:bldP spid="30732" grpId="0" autoUpdateAnimBg="0"/>
      <p:bldP spid="30733" grpId="0" autoUpdateAnimBg="0"/>
      <p:bldP spid="30734" grpId="0" animBg="1"/>
      <p:bldP spid="30735" grpId="0" animBg="1"/>
      <p:bldP spid="30736" grpId="0" animBg="1"/>
      <p:bldP spid="30737" grpId="0" animBg="1"/>
      <p:bldP spid="30738" grpId="0" animBg="1"/>
      <p:bldP spid="30739" grpId="0" animBg="1"/>
      <p:bldP spid="30740" grpId="0" animBg="1"/>
      <p:bldP spid="30741" grpId="0" animBg="1"/>
      <p:bldP spid="30742" grpId="0" animBg="1"/>
      <p:bldP spid="30743" grpId="0" animBg="1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nimBg="1"/>
      <p:bldP spid="30750" grpId="0" animBg="1"/>
      <p:bldP spid="30751" grpId="0" animBg="1"/>
      <p:bldP spid="30752" grpId="0" animBg="1"/>
      <p:bldP spid="30753" grpId="0" animBg="1"/>
      <p:bldP spid="307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 noTextEdit="1"/>
          </p:cNvSpPr>
          <p:nvPr/>
        </p:nvSpPr>
        <p:spPr bwMode="auto">
          <a:xfrm rot="5400000">
            <a:off x="-2400300" y="3467100"/>
            <a:ext cx="5867400" cy="4572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1800" b="1" kern="10" dirty="0">
                <a:ln w="9525">
                  <a:solidFill>
                    <a:srgbClr val="99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энергетика</a:t>
            </a:r>
          </a:p>
        </p:txBody>
      </p:sp>
      <p:pic>
        <p:nvPicPr>
          <p:cNvPr id="31747" name="Picture 3" descr="Ветряки в горах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495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Солнечная электростанц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599" y="1143000"/>
            <a:ext cx="2857499" cy="214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914400" y="3048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chemeClr val="accent2"/>
                </a:solidFill>
              </a:rPr>
              <a:t>По суммарной мощности электростанций и по производству электроэнергии США занимают 1 место в мире.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143000" y="1143000"/>
            <a:ext cx="2133600" cy="20145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 b="1" dirty="0">
                <a:solidFill>
                  <a:srgbClr val="006600"/>
                </a:solidFill>
                <a:latin typeface="Verdana" pitchFamily="34" charset="0"/>
              </a:rPr>
              <a:t>В структуре выработки электроэнергии преобладает производство ее на ТЭС (70%)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505200" y="2133600"/>
            <a:ext cx="2133600" cy="1739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 b="1" dirty="0">
                <a:solidFill>
                  <a:srgbClr val="9900CC"/>
                </a:solidFill>
                <a:latin typeface="Lucida Console" pitchFamily="49" charset="0"/>
              </a:rPr>
              <a:t>На долю альтернативных источников энергии приходится около 2%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219200" y="3886200"/>
            <a:ext cx="1905000" cy="25638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Tahoma" pitchFamily="34" charset="0"/>
              </a:rPr>
              <a:t>По числу энергоблоков работающих АЭС США занимают 1 место в мире. Доля выработки около 20%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086600" y="4114800"/>
            <a:ext cx="1692275" cy="22891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/>
            <a:r>
              <a:rPr lang="ru-RU" sz="1800" b="1" dirty="0">
                <a:solidFill>
                  <a:srgbClr val="660033"/>
                </a:solidFill>
                <a:latin typeface="Arial" charset="0"/>
              </a:rPr>
              <a:t>ГЭС построены на многих реках страны – Колумбия, Теннеси, Колорадо.</a:t>
            </a:r>
          </a:p>
        </p:txBody>
      </p:sp>
      <p:sp>
        <p:nvSpPr>
          <p:cNvPr id="39946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7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5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50"/>
                            </p:stCondLst>
                            <p:childTnLst>
                              <p:par>
                                <p:cTn id="38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750"/>
                            </p:stCondLst>
                            <p:childTnLst>
                              <p:par>
                                <p:cTn id="4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  <p:bldP spid="31749" grpId="0" autoUpdateAnimBg="0"/>
      <p:bldP spid="31750" grpId="0" animBg="1" autoUpdateAnimBg="0"/>
      <p:bldP spid="31751" grpId="0" animBg="1" autoUpdateAnimBg="0"/>
      <p:bldP spid="31752" grpId="0" animBg="1" autoUpdateAnimBg="0"/>
      <p:bldP spid="31753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Литье метал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 rot="5400000">
            <a:off x="5372100" y="3086100"/>
            <a:ext cx="6324600" cy="609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1800" b="1" kern="1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BCBCB"/>
                  </a:outerShdw>
                </a:effectLst>
                <a:latin typeface="Times New Roman"/>
                <a:cs typeface="Times New Roman"/>
              </a:rPr>
              <a:t>металлургия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581400" y="304800"/>
            <a:ext cx="4648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Verdana" pitchFamily="34" charset="0"/>
              </a:rPr>
              <a:t>По выплавке стали США занимают 3 место в мире. Выплавку черных металлов в стране контролируют несколько крупных компаний. Одна из них – «Юнайтед Стейтс Стил корпорейшн».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04800" y="2895600"/>
            <a:ext cx="35814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Lucida Console" pitchFamily="49" charset="0"/>
              </a:rPr>
              <a:t>США – крупный производитель основных видов цветных металлов. Развитие отрасли опирается на мощную сырьевую и энергетическую базу. Предприятия располагаются вблизи сырья или вблизи дешевых источников энергии, либо вокруг крупных портовых городов.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431925" y="4991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486400" y="4343400"/>
            <a:ext cx="2514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 i="1" dirty="0">
                <a:latin typeface="Arial" charset="0"/>
              </a:rPr>
              <a:t>Алюминиевая промышленность (1 место в мире) в основном работает на импортном сырье (из Ямайки, Гвинеи, Гайаны, Бразилии).</a:t>
            </a:r>
          </a:p>
        </p:txBody>
      </p:sp>
      <p:pic>
        <p:nvPicPr>
          <p:cNvPr id="32776" name="Picture 8" descr="IN0048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438400"/>
            <a:ext cx="1676400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  <p:bldP spid="32772" grpId="0" autoUpdateAnimBg="0"/>
      <p:bldP spid="32773" grpId="0" autoUpdateAnimBg="0"/>
      <p:bldP spid="3277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581150" y="823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73152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96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0386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33400" y="381000"/>
            <a:ext cx="1981200" cy="14652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/>
              <a:t>Ведущими центрами черной металлургии являются: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553200" y="4038600"/>
            <a:ext cx="1279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Питтсбург</a:t>
            </a:r>
          </a:p>
        </p:txBody>
      </p:sp>
      <p:pic>
        <p:nvPicPr>
          <p:cNvPr id="33800" name="Picture 8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89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886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4610100" y="3848100"/>
            <a:ext cx="687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Гэри</a:t>
            </a:r>
          </a:p>
        </p:txBody>
      </p:sp>
      <p:pic>
        <p:nvPicPr>
          <p:cNvPr id="33803" name="Picture 11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37338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6324600" y="3657600"/>
            <a:ext cx="1211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Кливленд</a:t>
            </a:r>
          </a:p>
        </p:txBody>
      </p:sp>
      <p:pic>
        <p:nvPicPr>
          <p:cNvPr id="33805" name="Picture 13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505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5943600" y="3352800"/>
            <a:ext cx="104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Детройт</a:t>
            </a:r>
          </a:p>
        </p:txBody>
      </p:sp>
      <p:pic>
        <p:nvPicPr>
          <p:cNvPr id="33807" name="Picture 15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505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4038600" y="34290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Милуоки</a:t>
            </a:r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4572000" y="3048000"/>
            <a:ext cx="304800" cy="2286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4800600" y="3276600"/>
            <a:ext cx="228600" cy="2286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4876800" y="3276600"/>
            <a:ext cx="1219200" cy="8382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5943600" y="4572000"/>
            <a:ext cx="228600" cy="228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H="1" flipV="1">
            <a:off x="5715000" y="4038600"/>
            <a:ext cx="228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V="1">
            <a:off x="5943600" y="4191000"/>
            <a:ext cx="304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815" name="Picture 23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886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7162800" y="38862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Балтимор</a:t>
            </a:r>
          </a:p>
        </p:txBody>
      </p:sp>
      <p:sp>
        <p:nvSpPr>
          <p:cNvPr id="33817" name="AutoShape 25"/>
          <p:cNvSpPr>
            <a:spLocks noChangeArrowheads="1"/>
          </p:cNvSpPr>
          <p:nvPr/>
        </p:nvSpPr>
        <p:spPr bwMode="auto">
          <a:xfrm>
            <a:off x="6477000" y="2286000"/>
            <a:ext cx="304800" cy="2286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6705600" y="2590800"/>
            <a:ext cx="304800" cy="14478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9" name="AutoShape 27"/>
          <p:cNvSpPr>
            <a:spLocks noChangeArrowheads="1"/>
          </p:cNvSpPr>
          <p:nvPr/>
        </p:nvSpPr>
        <p:spPr bwMode="auto">
          <a:xfrm>
            <a:off x="7315200" y="6324600"/>
            <a:ext cx="304800" cy="2286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H="1" flipV="1">
            <a:off x="7010400" y="4419600"/>
            <a:ext cx="457200" cy="19812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821" name="Picture 29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57150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4648200" y="5562600"/>
            <a:ext cx="110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Хьюстон</a:t>
            </a:r>
          </a:p>
        </p:txBody>
      </p:sp>
      <p:pic>
        <p:nvPicPr>
          <p:cNvPr id="33823" name="Picture 31" descr="BD1457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5029200"/>
            <a:ext cx="314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4572000" y="5029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660033"/>
                </a:solidFill>
              </a:rPr>
              <a:t>Даллас</a:t>
            </a:r>
          </a:p>
        </p:txBody>
      </p:sp>
      <p:pic>
        <p:nvPicPr>
          <p:cNvPr id="33825" name="Picture 33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20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2667000" y="228600"/>
            <a:ext cx="3262313" cy="915988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/>
              <a:t>Основными районами размещения цветной металлургии являются: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6248400" y="228600"/>
            <a:ext cx="1751013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Горные штаты</a:t>
            </a:r>
          </a:p>
        </p:txBody>
      </p:sp>
      <p:pic>
        <p:nvPicPr>
          <p:cNvPr id="33828" name="Picture 36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648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2667000" y="3200400"/>
            <a:ext cx="476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Cu</a:t>
            </a:r>
          </a:p>
          <a:p>
            <a:r>
              <a:rPr lang="en-US" sz="1800" b="1"/>
              <a:t>Zn</a:t>
            </a:r>
          </a:p>
          <a:p>
            <a:r>
              <a:rPr lang="en-US" sz="1800" b="1"/>
              <a:t>Pb</a:t>
            </a:r>
            <a:endParaRPr lang="ru-RU" sz="1800" b="1"/>
          </a:p>
        </p:txBody>
      </p:sp>
      <p:pic>
        <p:nvPicPr>
          <p:cNvPr id="33830" name="Picture 38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667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1666875" y="2476500"/>
            <a:ext cx="476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Cu</a:t>
            </a:r>
          </a:p>
          <a:p>
            <a:r>
              <a:rPr lang="en-US" sz="1800" b="1"/>
              <a:t>Al</a:t>
            </a:r>
            <a:endParaRPr lang="ru-RU" sz="1800" b="1"/>
          </a:p>
        </p:txBody>
      </p:sp>
      <p:pic>
        <p:nvPicPr>
          <p:cNvPr id="33832" name="Picture 40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33" name="Text Box 41"/>
          <p:cNvSpPr txBox="1">
            <a:spLocks noChangeArrowheads="1"/>
          </p:cNvSpPr>
          <p:nvPr/>
        </p:nvSpPr>
        <p:spPr bwMode="auto">
          <a:xfrm>
            <a:off x="5486400" y="5334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Al</a:t>
            </a:r>
            <a:endParaRPr lang="ru-RU" sz="1800" b="1"/>
          </a:p>
        </p:txBody>
      </p:sp>
      <p:pic>
        <p:nvPicPr>
          <p:cNvPr id="33834" name="Picture 42" descr="BD1026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87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35" name="Text Box 43"/>
          <p:cNvSpPr txBox="1">
            <a:spLocks noChangeArrowheads="1"/>
          </p:cNvSpPr>
          <p:nvPr/>
        </p:nvSpPr>
        <p:spPr bwMode="auto">
          <a:xfrm>
            <a:off x="5791200" y="48768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Al</a:t>
            </a:r>
            <a:endParaRPr lang="ru-RU" sz="1800" b="1"/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6248400" y="762000"/>
            <a:ext cx="2017713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Штат Вашингтон</a:t>
            </a:r>
          </a:p>
        </p:txBody>
      </p:sp>
      <p:sp>
        <p:nvSpPr>
          <p:cNvPr id="33837" name="Text Box 45"/>
          <p:cNvSpPr txBox="1">
            <a:spLocks noChangeArrowheads="1"/>
          </p:cNvSpPr>
          <p:nvPr/>
        </p:nvSpPr>
        <p:spPr bwMode="auto">
          <a:xfrm>
            <a:off x="4760913" y="1333500"/>
            <a:ext cx="37528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Побережье Мексиканского залива</a:t>
            </a:r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5653088" y="1866900"/>
            <a:ext cx="2268537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В долине р. Теннеси</a:t>
            </a:r>
          </a:p>
        </p:txBody>
      </p:sp>
      <p:sp>
        <p:nvSpPr>
          <p:cNvPr id="42031" name="Нижний колонтитул 4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3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5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7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50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35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5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9500"/>
                            </p:stCondLst>
                            <p:childTnLst>
                              <p:par>
                                <p:cTn id="106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8" dur="1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10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2500"/>
                            </p:stCondLst>
                            <p:childTnLst>
                              <p:par>
                                <p:cTn id="114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6" dur="5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55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85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0"/>
                            </p:stCondLst>
                            <p:childTnLst>
                              <p:par>
                                <p:cTn id="130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2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1500"/>
                            </p:stCondLst>
                            <p:childTnLst>
                              <p:par>
                                <p:cTn id="134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30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4500"/>
                            </p:stCondLst>
                            <p:childTnLst>
                              <p:par>
                                <p:cTn id="141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3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6000"/>
                            </p:stCondLst>
                            <p:childTnLst>
                              <p:par>
                                <p:cTn id="14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7500"/>
                            </p:stCondLst>
                            <p:childTnLst>
                              <p:par>
                                <p:cTn id="1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9000"/>
                            </p:stCondLst>
                            <p:childTnLst>
                              <p:par>
                                <p:cTn id="153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5" dur="500"/>
                                        <p:tgtEl>
                                          <p:spTgt spid="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7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9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200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3500"/>
                            </p:stCondLst>
                            <p:childTnLst>
                              <p:par>
                                <p:cTn id="164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6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 autoUpdateAnimBg="0"/>
      <p:bldP spid="33799" grpId="0" autoUpdateAnimBg="0"/>
      <p:bldP spid="33802" grpId="0" autoUpdateAnimBg="0"/>
      <p:bldP spid="33804" grpId="0" autoUpdateAnimBg="0"/>
      <p:bldP spid="33806" grpId="0" autoUpdateAnimBg="0"/>
      <p:bldP spid="33808" grpId="0" autoUpdateAnimBg="0"/>
      <p:bldP spid="33809" grpId="0" animBg="1"/>
      <p:bldP spid="33810" grpId="0" animBg="1"/>
      <p:bldP spid="33811" grpId="0" animBg="1"/>
      <p:bldP spid="33812" grpId="0" animBg="1"/>
      <p:bldP spid="33813" grpId="0" animBg="1"/>
      <p:bldP spid="33814" grpId="0" animBg="1"/>
      <p:bldP spid="33816" grpId="0" autoUpdateAnimBg="0"/>
      <p:bldP spid="33817" grpId="0" animBg="1"/>
      <p:bldP spid="33818" grpId="0" animBg="1"/>
      <p:bldP spid="33819" grpId="0" animBg="1"/>
      <p:bldP spid="33820" grpId="0" animBg="1"/>
      <p:bldP spid="33822" grpId="0" autoUpdateAnimBg="0"/>
      <p:bldP spid="33824" grpId="0" autoUpdateAnimBg="0"/>
      <p:bldP spid="33826" grpId="0" animBg="1" autoUpdateAnimBg="0"/>
      <p:bldP spid="33827" grpId="0" animBg="1" autoUpdateAnimBg="0"/>
      <p:bldP spid="33829" grpId="0" autoUpdateAnimBg="0"/>
      <p:bldP spid="33831" grpId="0" autoUpdateAnimBg="0"/>
      <p:bldP spid="33833" grpId="0" autoUpdateAnimBg="0"/>
      <p:bldP spid="33835" grpId="0" autoUpdateAnimBg="0"/>
      <p:bldP spid="33836" grpId="0" animBg="1" autoUpdateAnimBg="0"/>
      <p:bldP spid="33837" grpId="0" animBg="1" autoUpdateAnimBg="0"/>
      <p:bldP spid="33838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14313" y="1928813"/>
            <a:ext cx="32004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/>
              <a:t>Насчитывает десятки тысяч предприятий и тысячи фирм. Крупнейшие монополии в автомобилестроении «Дженерал моторс», «Форд мотор», «Даймлер Крайслер»</a:t>
            </a:r>
          </a:p>
        </p:txBody>
      </p:sp>
      <p:pic>
        <p:nvPicPr>
          <p:cNvPr id="34820" name="Picture 4" descr="TN0033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752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TN0068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1752600"/>
            <a:ext cx="13763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643313" y="2500313"/>
            <a:ext cx="373380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/>
              <a:t>США контролирует 2/3 мирового рынка гражданской авиации. Крупнейшими монополиями являются «Боинг», «Юнайтед текнолоджиз», «Макдонелл Дуглас», «Локхид». Главный район авиастроения – тихоокеанские штаты.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286000" y="228600"/>
            <a:ext cx="6578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Автомобилестроение</a:t>
            </a:r>
            <a:r>
              <a:rPr lang="ru-RU" b="1"/>
              <a:t> распространено в 20 штатах США. Однако главным районом производства остается Приозерье, особенно штат Мичиган с «автомобильной столицей» Детройтом.</a:t>
            </a:r>
          </a:p>
        </p:txBody>
      </p:sp>
      <p:sp>
        <p:nvSpPr>
          <p:cNvPr id="4301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4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2" grpId="0" autoUpdateAnimBg="0"/>
      <p:bldP spid="3482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TN0033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343400"/>
            <a:ext cx="16494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BS0058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28600"/>
            <a:ext cx="2287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 rot="5400000">
            <a:off x="-2362200" y="3048000"/>
            <a:ext cx="5943600" cy="6096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1800" b="1" kern="10">
                <a:ln w="12700">
                  <a:solidFill>
                    <a:srgbClr val="CFCB31"/>
                  </a:solidFill>
                  <a:round/>
                  <a:headEnd/>
                  <a:tailEnd/>
                </a:ln>
                <a:solidFill>
                  <a:srgbClr val="CC9900"/>
                </a:solidFill>
                <a:effectLst>
                  <a:outerShdw dist="53882" dir="2700000" algn="ctr" rotWithShape="0">
                    <a:srgbClr val="CBCBCB"/>
                  </a:outerShdw>
                </a:effectLst>
                <a:latin typeface="Times New Roman"/>
                <a:cs typeface="Times New Roman"/>
              </a:rPr>
              <a:t>машиностроение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219200" y="304800"/>
            <a:ext cx="5181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/>
              <a:t>Электротехническая и электронная промышленность США выпускает продукцию как промышленного, так и бытового назначения. Мировой рынок ЭВМ контролируют американские фирмы во главе с «Ай-Би-Эм»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66800" y="2438400"/>
            <a:ext cx="7723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/>
              <a:t>Активно происходит процесс кооперирования промышленности и науки. Возникли научно-промышленные территориальные комплексы в различных частях США, например «Силиконовая долина» в Калифорнии, которая является ведущим в мире районом по производству полупроводников.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990600" y="4343400"/>
            <a:ext cx="5943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/>
              <a:t>Судостроение США сильно уступает по значимости другим отраслям машиностроения. Оно не выдерживает конкуренции с другими странами мира. Центры находятся на Атлантическом побережье и в Мексиканском заливе. Есть судоверфи в районе Великих озер.</a:t>
            </a:r>
          </a:p>
        </p:txBody>
      </p:sp>
      <p:sp>
        <p:nvSpPr>
          <p:cNvPr id="44040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utoUpdateAnimBg="0"/>
      <p:bldP spid="35846" grpId="0" autoUpdateAnimBg="0"/>
      <p:bldP spid="3584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Нефтеперерабатывающий за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214438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1500188" y="0"/>
            <a:ext cx="5857875" cy="11287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1800" kern="10">
                <a:ln w="9525">
                  <a:solidFill>
                    <a:srgbClr val="9900CC"/>
                  </a:solidFill>
                  <a:round/>
                  <a:headEnd/>
                  <a:tailEnd/>
                </a:ln>
                <a:solidFill>
                  <a:srgbClr val="9900CC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Химическая промышленность.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4313" y="1000125"/>
            <a:ext cx="2438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/>
              <a:t>По размерам производства продукции США являются одним из мировых лидеров. Здесь господствуют фирмы </a:t>
            </a:r>
            <a:r>
              <a:rPr lang="ru-RU" sz="1800" b="1">
                <a:solidFill>
                  <a:srgbClr val="FF0000"/>
                </a:solidFill>
              </a:rPr>
              <a:t>«Дюпон де Немур», «Доу кемикл», «Монсанто».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357938" y="1143000"/>
            <a:ext cx="2590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/>
              <a:t>Основными районами являются штаты Севера, где химия связана с </a:t>
            </a:r>
            <a:r>
              <a:rPr lang="ru-RU" sz="1800" b="1">
                <a:solidFill>
                  <a:srgbClr val="FF0000"/>
                </a:solidFill>
              </a:rPr>
              <a:t>металлургией, автомобилестроением, текстильной промышленностью, сельским хозяйством.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85750" y="3857625"/>
            <a:ext cx="8686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/>
              <a:t>Большая концентрация химических предприятий наблюдается на побережье Мексиканского залива в штатах, которые богаты сырьем для этой отрасли: нефтью, природным газом и серой.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7188" y="5500688"/>
            <a:ext cx="8526462" cy="101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sz="2000" b="1" dirty="0"/>
              <a:t>В долине реки Теннеси сложился комплекс энергоемких химических производств. Быстрыми темпами развивается химическая промышленность на Тихоокеанском побережье</a:t>
            </a:r>
            <a:r>
              <a:rPr lang="ru-RU" sz="18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5064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8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8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300"/>
                            </p:stCondLst>
                            <p:childTnLst>
                              <p:par>
                                <p:cTn id="28" presetID="1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36868" grpId="0" autoUpdateAnimBg="0"/>
      <p:bldP spid="36869" grpId="0" autoUpdateAnimBg="0"/>
      <p:bldP spid="36870" grpId="0" autoUpdateAnimBg="0"/>
      <p:bldP spid="3687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358214" cy="135729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Сельское хозяйство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00033" y="1500173"/>
            <a:ext cx="8197879" cy="471490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по размерам С/Х продукции превосходит все страны мира 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По производству зерновых 2-е место, а по экспорту С/Х сырья – 1-е место в мире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Занято  3% населения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Производительность труда выше, чем в промышленности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США – первые в </a:t>
            </a:r>
            <a:r>
              <a:rPr lang="ru-RU" sz="2400" b="1" dirty="0" err="1"/>
              <a:t>агробизнесе</a:t>
            </a:r>
            <a:endParaRPr lang="ru-RU" sz="2400" b="1" dirty="0"/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Основной тип С/Х предприятия – ферма. </a:t>
            </a:r>
            <a:r>
              <a:rPr lang="ru-RU" sz="2400" b="1" dirty="0" smtClean="0"/>
              <a:t>                                    Тенденция </a:t>
            </a:r>
            <a:r>
              <a:rPr lang="ru-RU" sz="2400" b="1" dirty="0"/>
              <a:t>– роль крупных хозяйств быстро возрастает.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Особенность – </a:t>
            </a:r>
            <a:r>
              <a:rPr lang="ru-RU" sz="2400" b="1" dirty="0" err="1"/>
              <a:t>постадийная</a:t>
            </a:r>
            <a:r>
              <a:rPr lang="ru-RU" sz="2400" b="1" dirty="0"/>
              <a:t> специализация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2400" b="1" dirty="0"/>
          </a:p>
        </p:txBody>
      </p:sp>
      <p:pic>
        <p:nvPicPr>
          <p:cNvPr id="46086" name="Picture 2" descr="C:\Documents and Settings\Администратор\Local Settings\Temporary Internet Files\Content.IE5\GBFQK3G8\MCj042820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10445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3" descr="C:\Documents and Settings\Администратор\Local Settings\Temporary Internet Files\Content.IE5\3QB4U87S\MCj041100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9550" y="214313"/>
            <a:ext cx="13144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4" descr="C:\Documents and Settings\Администратор\Local Settings\Temporary Internet Files\Content.IE5\PHZKEL6O\MCj019785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3143250"/>
            <a:ext cx="22860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9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4286248" y="6286520"/>
            <a:ext cx="235108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4290"/>
            <a:ext cx="8229600" cy="1041423"/>
          </a:xfrm>
          <a:solidFill>
            <a:schemeClr val="bg1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00174"/>
            <a:ext cx="8229600" cy="4525963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/>
              <a:t>Североамериканский тип.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/>
              <a:t>Развитие всех видов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/>
              <a:t>Большие размеры грузов и перевозок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/>
              <a:t>Большая дальность перевозок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/>
              <a:t>Особая роль автомобилей</a:t>
            </a:r>
          </a:p>
        </p:txBody>
      </p:sp>
      <p:pic>
        <p:nvPicPr>
          <p:cNvPr id="4" name="Рисунок 3" descr="j044038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d05677_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786188"/>
            <a:ext cx="1662112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857760"/>
            <a:ext cx="1830387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33333E-6 L 1.26354 -0.8354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" y="-41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-1.3165 0.0020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6162675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Транспортный комплекс</a:t>
            </a:r>
          </a:p>
        </p:txBody>
      </p:sp>
      <p:pic>
        <p:nvPicPr>
          <p:cNvPr id="57347" name="Picture 3" descr="BD0568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00125"/>
            <a:ext cx="1981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 descr="BD05679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42875"/>
            <a:ext cx="2411412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5" descr="BD0728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029200"/>
            <a:ext cx="13303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TN0056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2928938"/>
            <a:ext cx="1752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2000250" y="4643438"/>
            <a:ext cx="6858000" cy="192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Основу железнодорожной системы составляют трансконтинентальные магистрали, идущие от Атлантического до Тихоокеанского побережья. Остальные магистрали проложены как в широтном, так и в меридиональном направлении.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23850" y="2565400"/>
            <a:ext cx="6629400" cy="2124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sz="2200" b="1" dirty="0">
                <a:latin typeface="Calibri" pitchFamily="34" charset="0"/>
              </a:rPr>
              <a:t>Быстрому развитию автомобильного транспорта способствовал процесс урбанизации и фермерский тип сельского расселения, а также наличие большой сети хороших автодорог по всей стране, налаженная система тех обслуживания и активная деятельность автомобильных монополий.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000232" y="1071546"/>
            <a:ext cx="6757990" cy="1384995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sz="2000" b="1" dirty="0">
                <a:latin typeface="Tahoma" pitchFamily="34" charset="0"/>
              </a:rPr>
              <a:t>Авиационный транспорт имеет большое значение в пассажирских перевозках и внутренних и международных. Парк самолетов гражданской авиации – самый большой в мире</a:t>
            </a:r>
            <a:r>
              <a:rPr lang="ru-RU" b="1" dirty="0">
                <a:latin typeface="Tahoma" pitchFamily="34" charset="0"/>
              </a:rPr>
              <a:t>.</a:t>
            </a:r>
          </a:p>
        </p:txBody>
      </p:sp>
      <p:sp>
        <p:nvSpPr>
          <p:cNvPr id="48140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chemeClr val="hlink"/>
                </a:solidFill>
              </a:rPr>
              <a:t>Столица США-</a:t>
            </a:r>
            <a:r>
              <a:rPr lang="ru-RU"/>
              <a:t>Вашингтон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14339" name="Picture 4" descr="ph094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561262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Кузнецова Е. 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7391400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743200" y="228600"/>
            <a:ext cx="6108700" cy="366713"/>
          </a:xfrm>
          <a:prstGeom prst="rect">
            <a:avLst/>
          </a:prstGeom>
          <a:gradFill rotWithShape="0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Социально-экономическое развитие отдельных районов.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3429000" y="2209800"/>
            <a:ext cx="2895600" cy="2514600"/>
          </a:xfrm>
          <a:prstGeom prst="star8">
            <a:avLst>
              <a:gd name="adj" fmla="val 38250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>
                <a:latin typeface="Lucida Console" pitchFamily="49" charset="0"/>
              </a:rPr>
              <a:t>Средний Запад: </a:t>
            </a:r>
          </a:p>
          <a:p>
            <a:r>
              <a:rPr lang="ru-RU" sz="1800" b="1"/>
              <a:t>район крупной </a:t>
            </a:r>
          </a:p>
          <a:p>
            <a:r>
              <a:rPr lang="ru-RU" sz="1800" b="1"/>
              <a:t>промышленности </a:t>
            </a:r>
          </a:p>
          <a:p>
            <a:r>
              <a:rPr lang="ru-RU" sz="1800" b="1"/>
              <a:t>и с/х</a:t>
            </a:r>
          </a:p>
          <a:p>
            <a:endParaRPr lang="ru-RU" sz="1800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6248400" y="2438400"/>
            <a:ext cx="2286000" cy="2057400"/>
          </a:xfrm>
          <a:prstGeom prst="star16">
            <a:avLst>
              <a:gd name="adj" fmla="val 37500"/>
            </a:avLst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>
                <a:latin typeface="Lucida Console" pitchFamily="49" charset="0"/>
              </a:rPr>
              <a:t>Северо-Восток</a:t>
            </a:r>
            <a:r>
              <a:rPr lang="ru-RU" sz="1800" b="1"/>
              <a:t>:</a:t>
            </a:r>
          </a:p>
          <a:p>
            <a:r>
              <a:rPr lang="ru-RU" sz="1800" b="1"/>
              <a:t> «мастерская</a:t>
            </a:r>
          </a:p>
          <a:p>
            <a:r>
              <a:rPr lang="ru-RU" sz="1800" b="1"/>
              <a:t> нации»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2971800" y="4495800"/>
            <a:ext cx="4267200" cy="1981200"/>
          </a:xfrm>
          <a:prstGeom prst="star24">
            <a:avLst>
              <a:gd name="adj" fmla="val 375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>
                <a:latin typeface="Lucida Console" pitchFamily="49" charset="0"/>
              </a:rPr>
              <a:t>Юг: </a:t>
            </a:r>
          </a:p>
          <a:p>
            <a:r>
              <a:rPr lang="ru-RU" sz="1800" b="1"/>
              <a:t>макрорайон </a:t>
            </a:r>
          </a:p>
          <a:p>
            <a:r>
              <a:rPr lang="ru-RU" sz="1800" b="1"/>
              <a:t>больших </a:t>
            </a:r>
          </a:p>
          <a:p>
            <a:r>
              <a:rPr lang="ru-RU" sz="1800" b="1"/>
              <a:t>перемен.</a:t>
            </a:r>
          </a:p>
          <a:p>
            <a:endParaRPr lang="ru-RU" sz="1800"/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304800" y="2133600"/>
            <a:ext cx="3505200" cy="3581400"/>
          </a:xfrm>
          <a:prstGeom prst="star32">
            <a:avLst>
              <a:gd name="adj" fmla="val 37500"/>
            </a:avLst>
          </a:prstGeom>
          <a:solidFill>
            <a:srgbClr val="FF99FF"/>
          </a:solidFill>
          <a:ln w="952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>
                <a:latin typeface="Lucida Console" pitchFamily="49" charset="0"/>
              </a:rPr>
              <a:t>Запад </a:t>
            </a:r>
            <a:r>
              <a:rPr lang="ru-RU" sz="1800" b="1"/>
              <a:t>– самый молодой</a:t>
            </a:r>
          </a:p>
          <a:p>
            <a:r>
              <a:rPr lang="ru-RU" sz="1800" b="1"/>
              <a:t>и</a:t>
            </a:r>
          </a:p>
          <a:p>
            <a:r>
              <a:rPr lang="ru-RU" sz="1800" b="1"/>
              <a:t>динамичный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9600" y="0"/>
            <a:ext cx="2438400" cy="2286000"/>
          </a:xfrm>
          <a:prstGeom prst="star32">
            <a:avLst>
              <a:gd name="adj" fmla="val 375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800" b="1">
                <a:latin typeface="Lucida Console" pitchFamily="49" charset="0"/>
              </a:rPr>
              <a:t>Запад</a:t>
            </a:r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6934200" y="685800"/>
            <a:ext cx="1981200" cy="1371600"/>
          </a:xfrm>
          <a:prstGeom prst="wedgeRoundRectCallout">
            <a:avLst>
              <a:gd name="adj1" fmla="val -4806"/>
              <a:gd name="adj2" fmla="val 76968"/>
              <a:gd name="adj3" fmla="val 16667"/>
            </a:avLst>
          </a:prstGeom>
          <a:gradFill rotWithShape="0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800" b="1"/>
              <a:t>Важный экономический район страны</a:t>
            </a:r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4724400" y="762000"/>
            <a:ext cx="1752600" cy="990600"/>
          </a:xfrm>
          <a:prstGeom prst="wedgeEllipseCallout">
            <a:avLst>
              <a:gd name="adj1" fmla="val -42394"/>
              <a:gd name="adj2" fmla="val 96954"/>
            </a:avLst>
          </a:prstGeom>
          <a:gradFill rotWithShape="0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800" b="1"/>
              <a:t>Житница страны</a:t>
            </a:r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>
            <a:off x="7162800" y="5105400"/>
            <a:ext cx="1752600" cy="1143000"/>
          </a:xfrm>
          <a:prstGeom prst="wedgeRectCallout">
            <a:avLst>
              <a:gd name="adj1" fmla="val -76088"/>
              <a:gd name="adj2" fmla="val 24028"/>
            </a:avLst>
          </a:prstGeom>
          <a:gradFill rotWithShape="0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800" b="1"/>
              <a:t>Многоликий</a:t>
            </a:r>
          </a:p>
        </p:txBody>
      </p:sp>
      <p:sp>
        <p:nvSpPr>
          <p:cNvPr id="38924" name="AutoShape 12"/>
          <p:cNvSpPr>
            <a:spLocks noChangeArrowheads="1"/>
          </p:cNvSpPr>
          <p:nvPr/>
        </p:nvSpPr>
        <p:spPr bwMode="auto">
          <a:xfrm>
            <a:off x="228600" y="5562600"/>
            <a:ext cx="2743200" cy="1066800"/>
          </a:xfrm>
          <a:prstGeom prst="wedgeRoundRectCallout">
            <a:avLst>
              <a:gd name="adj1" fmla="val -18750"/>
              <a:gd name="adj2" fmla="val -117111"/>
              <a:gd name="adj3" fmla="val 16667"/>
            </a:avLst>
          </a:prstGeom>
          <a:gradFill rotWithShape="0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800" b="1"/>
              <a:t>Контрастность выражена особенно сильно</a:t>
            </a:r>
          </a:p>
        </p:txBody>
      </p:sp>
      <p:sp>
        <p:nvSpPr>
          <p:cNvPr id="51213" name="Нижний колонтитул 1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 autoUpdateAnimBg="0"/>
      <p:bldP spid="38916" grpId="0" animBg="1" autoUpdateAnimBg="0"/>
      <p:bldP spid="38917" grpId="0" animBg="1" autoUpdateAnimBg="0"/>
      <p:bldP spid="38918" grpId="0" animBg="1" autoUpdateAnimBg="0"/>
      <p:bldP spid="38919" grpId="0" animBg="1" autoUpdateAnimBg="0"/>
      <p:bldP spid="38920" grpId="0" animBg="1" autoUpdateAnimBg="0"/>
      <p:bldP spid="38921" grpId="0" animBg="1" autoUpdateAnimBg="0"/>
      <p:bldP spid="38922" grpId="0" animBg="1" autoUpdateAnimBg="0"/>
      <p:bldP spid="38923" grpId="0" animBg="1" autoUpdateAnimBg="0"/>
      <p:bldP spid="38924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2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8913"/>
            <a:ext cx="9144000" cy="6669087"/>
          </a:xfrm>
        </p:spPr>
      </p:pic>
      <p:sp>
        <p:nvSpPr>
          <p:cNvPr id="5222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97033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Символ Америки, находится на острове Эллис, где некогда был иммиграционный контрольный пункт.</a:t>
            </a:r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chemeClr val="hlink"/>
                </a:solidFill>
              </a:rPr>
              <a:t>Статуя Свободы</a:t>
            </a:r>
          </a:p>
        </p:txBody>
      </p:sp>
      <p:pic>
        <p:nvPicPr>
          <p:cNvPr id="54276" name="Picture 5" descr="1218436777_87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0600" y="214313"/>
            <a:ext cx="30734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6" descr="Photo 01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14688"/>
            <a:ext cx="13081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4500563" cy="41417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b="1" smtClean="0"/>
              <a:t>Остров, купленный некогда у индейцев племени Манна-Хатта за 24</a:t>
            </a:r>
            <a:r>
              <a:rPr lang="en-US" b="1" smtClean="0"/>
              <a:t>$</a:t>
            </a:r>
            <a:r>
              <a:rPr lang="ru-RU" b="1" smtClean="0"/>
              <a:t> ,а ныне плотно застроенный небоскрёбами.</a:t>
            </a:r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chemeClr val="folHlink"/>
                </a:solidFill>
              </a:rPr>
              <a:t>Манхэттен</a:t>
            </a:r>
          </a:p>
        </p:txBody>
      </p:sp>
      <p:pic>
        <p:nvPicPr>
          <p:cNvPr id="55300" name="Picture 4" descr="69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700213"/>
            <a:ext cx="4716462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4" descr="Photo 0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876800"/>
            <a:ext cx="33131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2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35525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</a:t>
            </a:r>
            <a:r>
              <a:rPr lang="en-US" b="1" smtClean="0"/>
              <a:t>Yellow Stone (</a:t>
            </a:r>
            <a:r>
              <a:rPr lang="ru-RU" b="1" smtClean="0"/>
              <a:t>жёлтый камень)-один из крупнейших национальных парков в США с 200 гейзерами, ущельями и выпускающими облака пара серными источниками.</a:t>
            </a:r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>
                <a:solidFill>
                  <a:schemeClr val="hlink"/>
                </a:solidFill>
              </a:rPr>
              <a:t>Йеллоустоунский национальный парк</a:t>
            </a:r>
          </a:p>
        </p:txBody>
      </p:sp>
      <p:pic>
        <p:nvPicPr>
          <p:cNvPr id="56324" name="Picture 5" descr="par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484313"/>
            <a:ext cx="3808412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accent1"/>
                </a:solidFill>
              </a:rPr>
              <a:t>В городе Лафайет в </a:t>
            </a:r>
            <a:r>
              <a:rPr lang="ru-RU" sz="2400" b="1" dirty="0" err="1" smtClean="0">
                <a:solidFill>
                  <a:schemeClr val="accent1"/>
                </a:solidFill>
              </a:rPr>
              <a:t>Калифронии</a:t>
            </a:r>
            <a:r>
              <a:rPr lang="ru-RU" sz="2400" b="1" dirty="0" smtClean="0">
                <a:solidFill>
                  <a:schemeClr val="accent1"/>
                </a:solidFill>
              </a:rPr>
              <a:t> считается преступлением плеваться в пределах метра от других людей.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 В городе </a:t>
            </a:r>
            <a:r>
              <a:rPr lang="ru-RU" sz="2400" b="1" dirty="0" err="1" smtClean="0"/>
              <a:t>Колумбус</a:t>
            </a:r>
            <a:r>
              <a:rPr lang="ru-RU" sz="2400" b="1" dirty="0" smtClean="0"/>
              <a:t> в </a:t>
            </a:r>
            <a:r>
              <a:rPr lang="ru-RU" sz="2400" b="1" dirty="0" err="1" smtClean="0"/>
              <a:t>Джоржии</a:t>
            </a:r>
            <a:r>
              <a:rPr lang="ru-RU" sz="2400" b="1" dirty="0" smtClean="0"/>
              <a:t> запрещается рубить курам головы по воскресеньям.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folHlink"/>
                </a:solidFill>
              </a:rPr>
              <a:t>В Гонолулу на Гавайях считается преступлением "приставать к птицам" в городских парках.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В Оклахоме Сити нельзя ходить по улицам задом, поедая на ходу гамбургер.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hlink"/>
                </a:solidFill>
              </a:rPr>
              <a:t>В городе </a:t>
            </a:r>
            <a:r>
              <a:rPr lang="ru-RU" sz="2400" b="1" dirty="0" err="1" smtClean="0">
                <a:solidFill>
                  <a:schemeClr val="hlink"/>
                </a:solidFill>
              </a:rPr>
              <a:t>Бексли</a:t>
            </a:r>
            <a:r>
              <a:rPr lang="ru-RU" sz="2400" b="1" dirty="0" smtClean="0">
                <a:solidFill>
                  <a:schemeClr val="hlink"/>
                </a:solidFill>
              </a:rPr>
              <a:t> в Огайо  запрещено устанавливать игровые автоматы в туалетах.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/>
              <a:t>   </a:t>
            </a:r>
            <a:r>
              <a:rPr lang="ru-RU" sz="2400" b="1" dirty="0" smtClean="0"/>
              <a:t>В Атланте особым постановлением запрещается привязывать жирафов к телефонным столбам или уличным фонарям.</a:t>
            </a:r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>
                <a:solidFill>
                  <a:schemeClr val="hlink"/>
                </a:solidFill>
              </a:rPr>
              <a:t>Дурацкие</a:t>
            </a:r>
            <a:r>
              <a:rPr lang="ru-RU" sz="3200" dirty="0">
                <a:solidFill>
                  <a:schemeClr val="hlink"/>
                </a:solidFill>
              </a:rPr>
              <a:t> законы в США-</a:t>
            </a:r>
            <a:r>
              <a:rPr lang="ru-RU" sz="3200" dirty="0"/>
              <a:t>эти законы приняты давно, но продолжают действовать по сегодняшний день</a:t>
            </a:r>
            <a:endParaRPr lang="ru-RU" sz="32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534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Внешние экономические связи.</a:t>
            </a:r>
          </a:p>
        </p:txBody>
      </p:sp>
      <p:pic>
        <p:nvPicPr>
          <p:cNvPr id="39939" name="Picture 3" descr="BD0666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143000"/>
            <a:ext cx="2420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228600" y="1143000"/>
            <a:ext cx="2895600" cy="2362200"/>
          </a:xfrm>
          <a:prstGeom prst="flowChartMultidocumen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800" b="1" dirty="0"/>
              <a:t>США </a:t>
            </a:r>
          </a:p>
          <a:p>
            <a:r>
              <a:rPr lang="ru-RU" sz="1800" b="1" dirty="0"/>
              <a:t>являются первым</a:t>
            </a:r>
          </a:p>
          <a:p>
            <a:r>
              <a:rPr lang="ru-RU" sz="1800" b="1" dirty="0"/>
              <a:t> торговым партнером </a:t>
            </a:r>
          </a:p>
          <a:p>
            <a:r>
              <a:rPr lang="ru-RU" sz="1800" b="1" dirty="0"/>
              <a:t>для многих</a:t>
            </a:r>
          </a:p>
          <a:p>
            <a:r>
              <a:rPr lang="ru-RU" sz="1800" b="1" dirty="0"/>
              <a:t>государств мира.</a:t>
            </a:r>
          </a:p>
          <a:p>
            <a:endParaRPr lang="ru-RU" sz="1800" dirty="0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5867400" y="1219200"/>
            <a:ext cx="2819400" cy="2667000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800" b="1" dirty="0"/>
              <a:t>Во внешней </a:t>
            </a:r>
          </a:p>
          <a:p>
            <a:r>
              <a:rPr lang="ru-RU" sz="1800" b="1" dirty="0"/>
              <a:t>торговле </a:t>
            </a:r>
          </a:p>
          <a:p>
            <a:r>
              <a:rPr lang="ru-RU" sz="1800" b="1" dirty="0"/>
              <a:t>велика роль</a:t>
            </a:r>
          </a:p>
          <a:p>
            <a:r>
              <a:rPr lang="ru-RU" sz="1800" b="1" dirty="0"/>
              <a:t> соседей: </a:t>
            </a:r>
          </a:p>
          <a:p>
            <a:r>
              <a:rPr lang="ru-RU" sz="1800" b="1" dirty="0"/>
              <a:t>Канады и Мексики, а</a:t>
            </a:r>
          </a:p>
          <a:p>
            <a:r>
              <a:rPr lang="ru-RU" sz="1800" b="1" dirty="0"/>
              <a:t>также Японии, России и </a:t>
            </a:r>
          </a:p>
          <a:p>
            <a:r>
              <a:rPr lang="ru-RU" sz="1800" b="1" dirty="0"/>
              <a:t>стран</a:t>
            </a:r>
          </a:p>
          <a:p>
            <a:r>
              <a:rPr lang="ru-RU" sz="1800" b="1" dirty="0"/>
              <a:t>Зарубежной Европы.</a:t>
            </a: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304800" y="3657600"/>
            <a:ext cx="3352800" cy="2819400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800" b="1" dirty="0"/>
              <a:t>Экспорт: продукция </a:t>
            </a:r>
          </a:p>
          <a:p>
            <a:r>
              <a:rPr lang="ru-RU" sz="1800" b="1" dirty="0"/>
              <a:t>машиностроения, </a:t>
            </a:r>
          </a:p>
          <a:p>
            <a:r>
              <a:rPr lang="ru-RU" sz="1800" b="1" dirty="0"/>
              <a:t>продовольствие, химикаты,</a:t>
            </a:r>
          </a:p>
          <a:p>
            <a:r>
              <a:rPr lang="ru-RU" sz="1800" b="1" dirty="0"/>
              <a:t>каменный уголь.</a:t>
            </a:r>
          </a:p>
          <a:p>
            <a:r>
              <a:rPr lang="ru-RU" sz="1800" b="1" dirty="0"/>
              <a:t>Импорт: продовольствие</a:t>
            </a:r>
          </a:p>
          <a:p>
            <a:r>
              <a:rPr lang="ru-RU" sz="1800" b="1" dirty="0"/>
              <a:t>транспортные средства,</a:t>
            </a:r>
          </a:p>
          <a:p>
            <a:r>
              <a:rPr lang="ru-RU" sz="1800" b="1" dirty="0"/>
              <a:t>минеральное сырье</a:t>
            </a: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3429000" y="3886200"/>
            <a:ext cx="2667000" cy="1676400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800" b="1" dirty="0"/>
              <a:t>На долю ТНК</a:t>
            </a:r>
          </a:p>
          <a:p>
            <a:r>
              <a:rPr lang="ru-RU" sz="1800" b="1" dirty="0"/>
              <a:t> приходится до 2/3</a:t>
            </a:r>
          </a:p>
          <a:p>
            <a:r>
              <a:rPr lang="ru-RU" sz="1800" b="1" dirty="0"/>
              <a:t> внешнеэкономического</a:t>
            </a:r>
          </a:p>
          <a:p>
            <a:r>
              <a:rPr lang="ru-RU" sz="1800" b="1" dirty="0"/>
              <a:t>оборота США </a:t>
            </a: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5638800" y="4800600"/>
            <a:ext cx="2362200" cy="1828800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1800" b="1" dirty="0"/>
              <a:t>Большую роль,</a:t>
            </a:r>
          </a:p>
          <a:p>
            <a:r>
              <a:rPr lang="ru-RU" sz="1800" b="1" dirty="0"/>
              <a:t> чем торговля, играет</a:t>
            </a:r>
          </a:p>
          <a:p>
            <a:r>
              <a:rPr lang="ru-RU" sz="1800" b="1" dirty="0"/>
              <a:t>вывоз капитала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40" grpId="0" animBg="1" autoUpdateAnimBg="0"/>
      <p:bldP spid="39941" grpId="0" animBg="1" autoUpdateAnimBg="0"/>
      <p:bldP spid="39942" grpId="0" animBg="1" autoUpdateAnimBg="0"/>
      <p:bldP spid="39943" grpId="0" animBg="1" autoUpdateAnimBg="0"/>
      <p:bldP spid="39944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Photo 04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0"/>
            <a:ext cx="182086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5" descr="Photo 0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3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59397" name="Содержимое 4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4525963"/>
          </a:xfrm>
        </p:spPr>
        <p:txBody>
          <a:bodyPr/>
          <a:lstStyle/>
          <a:p>
            <a:r>
              <a:rPr lang="ru-RU" sz="2800" b="1" smtClean="0"/>
              <a:t>Максаковский В.П. Экономическая и социальная география мира. Учебник для 10 класса М., «Просвещение», 2010</a:t>
            </a:r>
          </a:p>
          <a:p>
            <a:r>
              <a:rPr lang="ru-RU" sz="2800" b="1" smtClean="0"/>
              <a:t>Диск «Образовательная коллекция 1С. География. 10 класс».</a:t>
            </a:r>
          </a:p>
          <a:p>
            <a:r>
              <a:rPr lang="en-US" sz="2800" b="1" smtClean="0">
                <a:hlinkClick r:id="rId4"/>
              </a:rPr>
              <a:t>http://ru.wikipedia.org/wiki/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а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1976438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429124" y="2428868"/>
            <a:ext cx="5486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 dirty="0"/>
              <a:t>Звезды на флаге означают количество штатов.</a:t>
            </a:r>
          </a:p>
          <a:p>
            <a:pPr algn="l"/>
            <a:r>
              <a:rPr lang="ru-RU" sz="2000" b="1" dirty="0"/>
              <a:t>В 1959 году Гавайские острова стали </a:t>
            </a:r>
          </a:p>
          <a:p>
            <a:pPr algn="l"/>
            <a:r>
              <a:rPr lang="ru-RU" sz="2000" b="1" dirty="0"/>
              <a:t>50 штатом США.</a:t>
            </a:r>
          </a:p>
          <a:p>
            <a:pPr algn="l"/>
            <a:r>
              <a:rPr lang="ru-RU" sz="2000" b="1" dirty="0"/>
              <a:t>Но звезда появилась на флаге </a:t>
            </a:r>
          </a:p>
          <a:p>
            <a:pPr algn="l"/>
            <a:r>
              <a:rPr lang="ru-RU" sz="2000" b="1" dirty="0"/>
              <a:t>4 июля 1960 года в День Независимости. </a:t>
            </a:r>
          </a:p>
          <a:p>
            <a:endParaRPr lang="ru-RU" sz="2000" b="1" dirty="0"/>
          </a:p>
          <a:p>
            <a:endParaRPr lang="ru-RU" sz="2000" b="1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00034" y="4857760"/>
            <a:ext cx="22399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1800" b="1" dirty="0">
                <a:solidFill>
                  <a:srgbClr val="800000"/>
                </a:solidFill>
              </a:rPr>
              <a:t>13 белых и красных полос символизируют первоначальное количество  штатов</a:t>
            </a:r>
          </a:p>
        </p:txBody>
      </p:sp>
      <p:pic>
        <p:nvPicPr>
          <p:cNvPr id="11273" name="Picture 9" descr="Конгресс СШ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30559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Президен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589463"/>
            <a:ext cx="3243262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 descr="Photo 0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285992"/>
            <a:ext cx="2500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Кузнецова Е. 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utoUpdateAnimBg="0"/>
      <p:bldP spid="1127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514600" y="155575"/>
            <a:ext cx="6172200" cy="457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Название страны и состав территории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667000" y="762000"/>
            <a:ext cx="6172200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/>
              <a:t>Территория </a:t>
            </a:r>
            <a:r>
              <a:rPr lang="ru-RU" sz="1800" b="1">
                <a:solidFill>
                  <a:srgbClr val="FF3300"/>
                </a:solidFill>
              </a:rPr>
              <a:t>-  9,4 млн. кв.км</a:t>
            </a:r>
          </a:p>
          <a:p>
            <a:pPr algn="l">
              <a:spcBef>
                <a:spcPct val="50000"/>
              </a:spcBef>
            </a:pPr>
            <a:r>
              <a:rPr lang="ru-RU" sz="1800" b="1">
                <a:solidFill>
                  <a:srgbClr val="FF3300"/>
                </a:solidFill>
              </a:rPr>
              <a:t>Состоит из трех частей: Центральная, штат Аляска, штат Гавайи.</a:t>
            </a:r>
          </a:p>
          <a:p>
            <a:pPr algn="l">
              <a:spcBef>
                <a:spcPct val="50000"/>
              </a:spcBef>
            </a:pPr>
            <a:r>
              <a:rPr lang="ru-RU" sz="1800" b="1"/>
              <a:t>Столица </a:t>
            </a:r>
            <a:r>
              <a:rPr lang="ru-RU" sz="1800" b="1">
                <a:solidFill>
                  <a:srgbClr val="FF6600"/>
                </a:solidFill>
              </a:rPr>
              <a:t>– Вашингтон</a:t>
            </a:r>
          </a:p>
          <a:p>
            <a:pPr algn="l">
              <a:spcBef>
                <a:spcPct val="50000"/>
              </a:spcBef>
            </a:pPr>
            <a:r>
              <a:rPr lang="ru-RU" sz="1800" b="1"/>
              <a:t>Форма правления:</a:t>
            </a:r>
            <a:r>
              <a:rPr lang="ru-RU" sz="1800" b="1">
                <a:solidFill>
                  <a:srgbClr val="FF6600"/>
                </a:solidFill>
              </a:rPr>
              <a:t> республика</a:t>
            </a:r>
          </a:p>
          <a:p>
            <a:pPr algn="l">
              <a:spcBef>
                <a:spcPct val="50000"/>
              </a:spcBef>
            </a:pPr>
            <a:r>
              <a:rPr lang="ru-RU" sz="1800" b="1"/>
              <a:t>АТД:</a:t>
            </a:r>
            <a:r>
              <a:rPr lang="ru-RU" sz="1800" b="1">
                <a:solidFill>
                  <a:schemeClr val="accent1"/>
                </a:solidFill>
              </a:rPr>
              <a:t> федерация, состоит из 50 штатов и федерального округа Колумбия</a:t>
            </a:r>
          </a:p>
          <a:p>
            <a:pPr algn="l">
              <a:spcBef>
                <a:spcPct val="50000"/>
              </a:spcBef>
            </a:pPr>
            <a:r>
              <a:rPr lang="ru-RU" sz="1800" b="1"/>
              <a:t>Глава государства: Президент. </a:t>
            </a:r>
          </a:p>
          <a:p>
            <a:pPr algn="l">
              <a:spcBef>
                <a:spcPct val="50000"/>
              </a:spcBef>
            </a:pPr>
            <a:r>
              <a:rPr lang="ru-RU" sz="1800" b="1"/>
              <a:t>Выборы президента – первый вторник ноября, каждые четыре года.</a:t>
            </a:r>
          </a:p>
          <a:p>
            <a:pPr algn="l">
              <a:spcBef>
                <a:spcPct val="50000"/>
              </a:spcBef>
            </a:pPr>
            <a:endParaRPr lang="ru-RU" sz="1800" b="1">
              <a:solidFill>
                <a:srgbClr val="FFFF00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52400" y="2590800"/>
            <a:ext cx="23622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b="1" dirty="0"/>
              <a:t>Законодательная власть принадлежит Конгрессу</a:t>
            </a:r>
          </a:p>
          <a:p>
            <a:pPr algn="l">
              <a:spcBef>
                <a:spcPct val="50000"/>
              </a:spcBef>
            </a:pPr>
            <a:r>
              <a:rPr lang="ru-RU" sz="1600" b="1" dirty="0"/>
              <a:t>В 1776 году провозглашена независимость. </a:t>
            </a:r>
          </a:p>
          <a:p>
            <a:pPr algn="l">
              <a:spcBef>
                <a:spcPct val="50000"/>
              </a:spcBef>
            </a:pPr>
            <a:r>
              <a:rPr lang="ru-RU" sz="1600" b="1" dirty="0"/>
              <a:t>День независимости –        4 июля</a:t>
            </a:r>
          </a:p>
          <a:p>
            <a:pPr algn="l">
              <a:spcBef>
                <a:spcPct val="50000"/>
              </a:spcBef>
            </a:pPr>
            <a:r>
              <a:rPr lang="ru-RU" sz="1600" b="1" dirty="0"/>
              <a:t>В стране действует Конституция, принятая в 1787 году.</a:t>
            </a:r>
          </a:p>
          <a:p>
            <a:pPr algn="l">
              <a:spcBef>
                <a:spcPct val="50000"/>
              </a:spcBef>
            </a:pPr>
            <a:r>
              <a:rPr lang="ru-RU" sz="1600" b="1" dirty="0"/>
              <a:t>В1867 году была куплена у России Аляска.</a:t>
            </a: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4876800" y="4038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9229" name="Picture 13" descr="Авраам Линколь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419600"/>
            <a:ext cx="1657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4" descr="Бенджамин Франкли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57694"/>
            <a:ext cx="1741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 descr="Джон Кеннед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495800"/>
            <a:ext cx="15113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pic>
        <p:nvPicPr>
          <p:cNvPr id="11" name="Picture 4" descr="Photo 06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48115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 autoUpdateAnimBg="0"/>
      <p:bldP spid="9221" grpId="0" autoUpdateAnimBg="0"/>
      <p:bldP spid="922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257300" y="384175"/>
            <a:ext cx="6608763" cy="457200"/>
          </a:xfrm>
          <a:prstGeom prst="rect">
            <a:avLst/>
          </a:prstGeom>
          <a:solidFill>
            <a:srgbClr val="FF66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ЭГП, ПГП. Влияние ЭГП на развитие страны.</a:t>
            </a:r>
          </a:p>
        </p:txBody>
      </p:sp>
      <p:pic>
        <p:nvPicPr>
          <p:cNvPr id="14339" name="Picture 3" descr="Политическая карта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38"/>
            <a:ext cx="288131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743200" y="1000125"/>
            <a:ext cx="6400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buFontTx/>
              <a:buBlip>
                <a:blip r:embed="rId3"/>
              </a:buBlip>
            </a:pPr>
            <a:r>
              <a:rPr lang="ru-RU" sz="2000" b="1"/>
              <a:t>Выход к  Тихому, Атлантическому, Северному Ледовитому океану. Широкий фронт морских границ, </a:t>
            </a:r>
            <a:r>
              <a:rPr lang="ru-RU" sz="2000" b="1">
                <a:cs typeface="Times New Roman" pitchFamily="18" charset="0"/>
              </a:rPr>
              <a:t>естественных гаваней.</a:t>
            </a:r>
            <a:endParaRPr lang="ru-RU" sz="2000" b="1" u="sng">
              <a:cs typeface="Times New Roman" pitchFamily="18" charset="0"/>
            </a:endParaRPr>
          </a:p>
          <a:p>
            <a:pPr marL="457200" indent="-457200" algn="l">
              <a:buFontTx/>
              <a:buBlip>
                <a:blip r:embed="rId3"/>
              </a:buBlip>
            </a:pPr>
            <a:r>
              <a:rPr lang="ru-RU" sz="2000" b="1"/>
              <a:t>Граничит с Канадой и Мексикой. В Беринговом проливе проходит морская граница с Россией. </a:t>
            </a:r>
            <a:r>
              <a:rPr lang="ru-RU" sz="2000" b="1">
                <a:cs typeface="Times New Roman" pitchFamily="18" charset="0"/>
              </a:rPr>
              <a:t>Транспортно-экономические связи со многими странами через океан.</a:t>
            </a:r>
            <a:endParaRPr lang="ru-RU" sz="2000" b="1"/>
          </a:p>
          <a:p>
            <a:pPr marL="457200" indent="-457200" algn="l">
              <a:buFontTx/>
              <a:buBlip>
                <a:blip r:embed="rId3"/>
              </a:buBlip>
            </a:pPr>
            <a:r>
              <a:rPr lang="ru-RU" sz="2000" b="1"/>
              <a:t>Удаленность страны от войн и очагов конфликтов.</a:t>
            </a:r>
          </a:p>
          <a:p>
            <a:pPr marL="457200" indent="-457200" algn="l">
              <a:buFontTx/>
              <a:buBlip>
                <a:blip r:embed="rId3"/>
              </a:buBlip>
            </a:pPr>
            <a:r>
              <a:rPr lang="ru-RU" sz="2000" b="1">
                <a:cs typeface="Times New Roman" pitchFamily="18" charset="0"/>
              </a:rPr>
              <a:t>Близость региона Латинская Америка, как рын</a:t>
            </a:r>
            <a:r>
              <a:rPr lang="ru-RU" sz="2000" b="1"/>
              <a:t>ка</a:t>
            </a:r>
            <a:r>
              <a:rPr lang="ru-RU" sz="2000" b="1">
                <a:cs typeface="Times New Roman" pitchFamily="18" charset="0"/>
              </a:rPr>
              <a:t> сбыта продукции и дешевой рабочей силы.</a:t>
            </a:r>
            <a:endParaRPr lang="ru-RU" sz="2000" b="1" u="sng">
              <a:cs typeface="Times New Roman" pitchFamily="18" charset="0"/>
            </a:endParaRPr>
          </a:p>
          <a:p>
            <a:pPr marL="457200" indent="-457200" algn="l">
              <a:buFontTx/>
              <a:buBlip>
                <a:blip r:embed="rId3"/>
              </a:buBlip>
            </a:pPr>
            <a:endParaRPr lang="ru-RU" sz="2000" b="1" u="sng"/>
          </a:p>
          <a:p>
            <a:pPr marL="457200" indent="-457200" algn="l"/>
            <a:endParaRPr lang="ru-RU" sz="2000"/>
          </a:p>
          <a:p>
            <a:pPr marL="457200" indent="-457200" algn="l">
              <a:buFontTx/>
              <a:buBlip>
                <a:blip r:embed="rId3"/>
              </a:buBlip>
            </a:pPr>
            <a:endParaRPr lang="ru-RU" sz="1800"/>
          </a:p>
          <a:p>
            <a:pPr marL="457200" indent="-457200" algn="l">
              <a:buFontTx/>
              <a:buBlip>
                <a:blip r:embed="rId3"/>
              </a:buBlip>
            </a:pPr>
            <a:endParaRPr lang="ru-RU" sz="1800" b="1" u="sng"/>
          </a:p>
          <a:p>
            <a:pPr marL="457200" indent="-457200" algn="l">
              <a:buFontTx/>
              <a:buBlip>
                <a:blip r:embed="rId3"/>
              </a:buBlip>
            </a:pPr>
            <a:endParaRPr lang="ru-RU" sz="1800"/>
          </a:p>
          <a:p>
            <a:pPr marL="457200" indent="-457200" algn="l"/>
            <a:endParaRPr lang="ru-RU" sz="18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643188" y="4643438"/>
            <a:ext cx="6357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Arial Unicode MS" pitchFamily="34" charset="-128"/>
              </a:rPr>
              <a:t>ЭГП США  выгодное, на всех этапах оно благоприятствовало развитию страны. Выход к океанам способствует транспортно-экономическим связям с государствами мира в обоих полушариях. Границы с соседними странами – спокойные. Природные рубежи не препятствуют связи с ними.</a:t>
            </a:r>
          </a:p>
        </p:txBody>
      </p:sp>
      <p:pic>
        <p:nvPicPr>
          <p:cNvPr id="14342" name="Picture 6" descr="SY0126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4038600"/>
            <a:ext cx="1358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09600" y="3581400"/>
            <a:ext cx="4841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00CC"/>
                </a:solidFill>
              </a:rPr>
              <a:t>В</a:t>
            </a:r>
          </a:p>
          <a:p>
            <a:r>
              <a:rPr lang="ru-RU" b="1">
                <a:solidFill>
                  <a:srgbClr val="9900CC"/>
                </a:solidFill>
              </a:rPr>
              <a:t>Ы</a:t>
            </a:r>
          </a:p>
          <a:p>
            <a:r>
              <a:rPr lang="ru-RU" b="1">
                <a:solidFill>
                  <a:srgbClr val="9900CC"/>
                </a:solidFill>
              </a:rPr>
              <a:t>В</a:t>
            </a:r>
          </a:p>
          <a:p>
            <a:r>
              <a:rPr lang="ru-RU" b="1">
                <a:solidFill>
                  <a:srgbClr val="9900CC"/>
                </a:solidFill>
              </a:rPr>
              <a:t>О</a:t>
            </a:r>
          </a:p>
          <a:p>
            <a:r>
              <a:rPr lang="ru-RU" b="1">
                <a:solidFill>
                  <a:srgbClr val="9900CC"/>
                </a:solidFill>
              </a:rPr>
              <a:t>Д</a:t>
            </a:r>
          </a:p>
        </p:txBody>
      </p:sp>
      <p:sp>
        <p:nvSpPr>
          <p:cNvPr id="19464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40" grpId="0" autoUpdateAnimBg="0"/>
      <p:bldP spid="14341" grpId="0" autoUpdateAnimBg="0"/>
      <p:bldP spid="143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947863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500188"/>
            <a:ext cx="56419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5843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90800" y="152400"/>
            <a:ext cx="6267480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ru-RU" b="1" dirty="0">
                <a:latin typeface="Arial" pitchFamily="34" charset="0"/>
                <a:cs typeface="Arial" pitchFamily="34" charset="0"/>
              </a:rPr>
              <a:t>США обладают богатыми и разнообразными полезными ископаемыми. 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629400" y="2514600"/>
            <a:ext cx="2362200" cy="1190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8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Особенно велики топливно-энергетические ресурсы.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667000" y="5410200"/>
            <a:ext cx="3810000" cy="915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800" b="1" dirty="0">
                <a:solidFill>
                  <a:schemeClr val="accent2"/>
                </a:solidFill>
                <a:latin typeface="Arial Unicode MS" pitchFamily="34" charset="-128"/>
              </a:rPr>
              <a:t>Имеются запасы руд черных и цветных металлов и </a:t>
            </a:r>
            <a:r>
              <a:rPr lang="ru-RU" sz="1800" b="1" dirty="0" err="1">
                <a:solidFill>
                  <a:schemeClr val="accent2"/>
                </a:solidFill>
                <a:latin typeface="Arial Unicode MS" pitchFamily="34" charset="-128"/>
              </a:rPr>
              <a:t>горнохимического</a:t>
            </a:r>
            <a:r>
              <a:rPr lang="ru-RU" sz="1800" b="1" dirty="0">
                <a:solidFill>
                  <a:schemeClr val="accent2"/>
                </a:solidFill>
                <a:latin typeface="Arial Unicode MS" pitchFamily="34" charset="-128"/>
              </a:rPr>
              <a:t> сырья.</a:t>
            </a:r>
          </a:p>
        </p:txBody>
      </p:sp>
      <p:pic>
        <p:nvPicPr>
          <p:cNvPr id="18440" name="Picture 8" descr="Аквамарин коллекции Фаберж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022850"/>
            <a:ext cx="22098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Алмаз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504825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0" descr="Ага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0"/>
            <a:ext cx="21844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Нижний колонтитул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0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 autoUpdateAnimBg="0"/>
      <p:bldP spid="18438" grpId="0" animBg="1" autoUpdateAnimBg="0"/>
      <p:bldP spid="1843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4495800" y="304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71604" y="0"/>
            <a:ext cx="6056335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b="1" dirty="0"/>
              <a:t>Особенности населения. Демографическая политика.</a:t>
            </a:r>
          </a:p>
        </p:txBody>
      </p:sp>
      <p:pic>
        <p:nvPicPr>
          <p:cNvPr id="20484" name="Picture 4" descr="Афроамерикан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75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590800" y="838200"/>
            <a:ext cx="54382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1800" b="1" dirty="0"/>
              <a:t>Численность населения США – </a:t>
            </a:r>
            <a:r>
              <a:rPr lang="ru-RU" sz="1800" b="1" dirty="0" err="1" smtClean="0"/>
              <a:t>зоо</a:t>
            </a:r>
            <a:r>
              <a:rPr lang="ru-RU" sz="1800" b="1" dirty="0" smtClean="0"/>
              <a:t> </a:t>
            </a:r>
            <a:r>
              <a:rPr lang="ru-RU" sz="1800" b="1" dirty="0"/>
              <a:t>млн. человек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86063" y="1214438"/>
            <a:ext cx="5299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000" b="1"/>
              <a:t>По численности населения страна занимает</a:t>
            </a:r>
          </a:p>
          <a:p>
            <a:pPr algn="l"/>
            <a:r>
              <a:rPr lang="ru-RU" sz="2000" b="1"/>
              <a:t> 3 место в мире. 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590800" y="1905000"/>
            <a:ext cx="6316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1800" b="1" dirty="0"/>
              <a:t>Огромную роль в формировании населения США сыграла</a:t>
            </a:r>
          </a:p>
          <a:p>
            <a:pPr algn="l"/>
            <a:r>
              <a:rPr lang="ru-RU" sz="1800" b="1" dirty="0"/>
              <a:t>иммиграция.</a:t>
            </a: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228600" y="2786063"/>
          <a:ext cx="5726113" cy="3821112"/>
        </p:xfrm>
        <a:graphic>
          <a:graphicData uri="http://schemas.openxmlformats.org/presentationml/2006/ole">
            <p:oleObj spid="_x0000_s1026" name="Chart" r:id="rId4" imgW="6096000" imgH="4067251" progId="MSGraph.Chart.8">
              <p:embed followColorScheme="full"/>
            </p:oleObj>
          </a:graphicData>
        </a:graphic>
      </p:graphicFrame>
      <p:pic>
        <p:nvPicPr>
          <p:cNvPr id="20489" name="Picture 9" descr="Индеец штата Орего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500306"/>
            <a:ext cx="17684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Атапаски Аляс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00" y="45720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500"/>
                            </p:stCondLst>
                            <p:childTnLst>
                              <p:par>
                                <p:cTn id="24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0"/>
                            </p:stCondLst>
                            <p:childTnLst>
                              <p:par>
                                <p:cTn id="33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488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488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488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488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488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oleChartEl type="category" lvl="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488">
                                            <p:oleChartEl type="category" lvl="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 autoUpdateAnimBg="0"/>
      <p:bldP spid="20485" grpId="0" autoUpdateAnimBg="0"/>
      <p:bldP spid="20486" grpId="0" autoUpdateAnimBg="0"/>
      <p:bldP spid="20487" grpId="0" autoUpdateAnimBg="0"/>
      <p:bldOleChart spid="20488" grpId="0" bld="category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47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dirty="0"/>
              <a:t>США – одна из урбанизированных стран мира. </a:t>
            </a:r>
          </a:p>
          <a:p>
            <a:pPr algn="l"/>
            <a:r>
              <a:rPr lang="ru-RU" b="1" dirty="0"/>
              <a:t>Доля горожан – 75%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239000" y="4648200"/>
            <a:ext cx="1676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chemeClr val="accent2"/>
                </a:solidFill>
              </a:rPr>
              <a:t>Городов-миллионеров  в США только восемь.</a:t>
            </a:r>
            <a:endParaRPr lang="ru-RU" sz="1800" b="1">
              <a:solidFill>
                <a:srgbClr val="FF00FF"/>
              </a:solidFill>
            </a:endParaRPr>
          </a:p>
          <a:p>
            <a:pPr algn="l"/>
            <a:endParaRPr lang="ru-RU" sz="1800" b="1">
              <a:solidFill>
                <a:srgbClr val="FF00FF"/>
              </a:solidFill>
            </a:endParaRPr>
          </a:p>
        </p:txBody>
      </p:sp>
      <p:pic>
        <p:nvPicPr>
          <p:cNvPr id="25604" name="Picture 4" descr="карта С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70866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029200" y="2667000"/>
            <a:ext cx="167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900CC"/>
                </a:solidFill>
                <a:latin typeface="Arial" charset="0"/>
              </a:rPr>
              <a:t>Детройт</a:t>
            </a:r>
          </a:p>
          <a:p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429000" y="2667000"/>
            <a:ext cx="1368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3300"/>
                </a:solidFill>
                <a:latin typeface="Arial Unicode MS" pitchFamily="34" charset="-128"/>
              </a:rPr>
              <a:t>Чикаго</a:t>
            </a:r>
          </a:p>
          <a:p>
            <a:endParaRPr lang="ru-RU">
              <a:solidFill>
                <a:srgbClr val="663300"/>
              </a:solidFill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0" y="35814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0066"/>
                </a:solidFill>
                <a:latin typeface="MS Mincho" pitchFamily="49" charset="-128"/>
              </a:rPr>
              <a:t>Филадельфия</a:t>
            </a:r>
          </a:p>
          <a:p>
            <a:endParaRPr lang="ru-RU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819400" y="4953000"/>
            <a:ext cx="146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  <a:latin typeface="Courier New" pitchFamily="49" charset="0"/>
              </a:rPr>
              <a:t>Хьюстон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971800" y="4267200"/>
            <a:ext cx="160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9900"/>
                </a:solidFill>
                <a:latin typeface="Arial Black" pitchFamily="34" charset="0"/>
              </a:rPr>
              <a:t>Даллас</a:t>
            </a:r>
          </a:p>
          <a:p>
            <a:endParaRPr lang="ru-RU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685800" y="4191000"/>
            <a:ext cx="160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00"/>
                </a:solidFill>
              </a:rPr>
              <a:t>Сан-Диего</a:t>
            </a:r>
          </a:p>
          <a:p>
            <a:endParaRPr lang="ru-RU"/>
          </a:p>
        </p:txBody>
      </p:sp>
      <p:pic>
        <p:nvPicPr>
          <p:cNvPr id="25611" name="Picture 11" descr="Бруклинский м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2954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0480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0386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4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5052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15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0480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5814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17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7338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18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57912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19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6764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0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3528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Picture 21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50292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Picture 22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44196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3" name="Picture 23" descr="BD1030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267200"/>
            <a:ext cx="2206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4" name="Picture 24" descr="Манхэтте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5175" y="24384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5" name="Picture 25" descr="теракт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0575" y="304800"/>
            <a:ext cx="15748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7543800" y="1676400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11.09.02</a:t>
            </a:r>
          </a:p>
        </p:txBody>
      </p:sp>
      <p:pic>
        <p:nvPicPr>
          <p:cNvPr id="25627" name="Picture 27" descr="Сан-Франциско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1752600"/>
            <a:ext cx="1130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6" name="Нижний колонтитул 2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0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500"/>
                            </p:stCondLst>
                            <p:childTnLst>
                              <p:par>
                                <p:cTn id="55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75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600"/>
                            </p:stCondLst>
                            <p:childTnLst>
                              <p:par>
                                <p:cTn id="63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1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55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405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55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7075"/>
                            </p:stCondLst>
                            <p:childTnLst>
                              <p:par>
                                <p:cTn id="8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575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400"/>
                            </p:stCondLst>
                            <p:childTnLst>
                              <p:par>
                                <p:cTn id="92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19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3425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4925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6375"/>
                            </p:stCondLst>
                            <p:childTnLst>
                              <p:par>
                                <p:cTn id="108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7875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5" grpId="0" autoUpdateAnimBg="0"/>
      <p:bldP spid="25606" grpId="0" autoUpdateAnimBg="0"/>
      <p:bldP spid="25607" grpId="0" autoUpdateAnimBg="0"/>
      <p:bldP spid="25608" grpId="0" autoUpdateAnimBg="0"/>
      <p:bldP spid="25609" grpId="0" autoUpdateAnimBg="0"/>
      <p:bldP spid="25610" grpId="0" autoUpdateAnimBg="0"/>
      <p:bldP spid="25626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606</TotalTime>
  <Words>1868</Words>
  <Application>Microsoft PowerPoint</Application>
  <PresentationFormat>Экран (4:3)</PresentationFormat>
  <Paragraphs>274</Paragraphs>
  <Slides>37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Открытая</vt:lpstr>
      <vt:lpstr>Chart</vt:lpstr>
      <vt:lpstr>Document</vt:lpstr>
      <vt:lpstr>Соединённые Штаты Америки</vt:lpstr>
      <vt:lpstr>Герб США</vt:lpstr>
      <vt:lpstr>Столица США-Вашингтон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Факторы, способствующие высоком уровню хозяйства США: </vt:lpstr>
      <vt:lpstr>Слайд 14</vt:lpstr>
      <vt:lpstr>Промышленность</vt:lpstr>
      <vt:lpstr>Крупнейшие ТНК Мира</vt:lpstr>
      <vt:lpstr>Промышленность США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Сельское хозяйство</vt:lpstr>
      <vt:lpstr> Транспорт </vt:lpstr>
      <vt:lpstr>Слайд 29</vt:lpstr>
      <vt:lpstr>Слайд 30</vt:lpstr>
      <vt:lpstr>Слайд 31</vt:lpstr>
      <vt:lpstr>Статуя Свободы</vt:lpstr>
      <vt:lpstr>Манхэттен</vt:lpstr>
      <vt:lpstr>Йеллоустоунский национальный парк</vt:lpstr>
      <vt:lpstr>Дурацкие законы в США-эти законы приняты давно, но продолжают действовать по сегодняшний день</vt:lpstr>
      <vt:lpstr>Слайд 36</vt:lpstr>
      <vt:lpstr>Использованные 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dc:description>Подругина Ольга Алексеевна</dc:description>
  <cp:lastModifiedBy>школа</cp:lastModifiedBy>
  <cp:revision>51</cp:revision>
  <dcterms:created xsi:type="dcterms:W3CDTF">1601-01-01T00:00:00Z</dcterms:created>
  <dcterms:modified xsi:type="dcterms:W3CDTF">2020-04-09T20:29:29Z</dcterms:modified>
</cp:coreProperties>
</file>