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74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8" r:id="rId13"/>
    <p:sldId id="267" r:id="rId14"/>
    <p:sldId id="272" r:id="rId15"/>
    <p:sldId id="270" r:id="rId16"/>
    <p:sldId id="271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CC00"/>
    <a:srgbClr val="0066FF"/>
    <a:srgbClr val="00CC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20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BB063A-F4F1-4301-AAC8-A6F81037A0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BD877C-C095-47E9-92FA-A1DA823BB5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828F18-8CEF-470B-B508-8157BC79A5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BB9EF-84F3-44C6-BF08-053D0FB63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622235"/>
      </p:ext>
    </p:extLst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26868-FC71-489B-8DB9-B5E4BBBD6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042435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E501-B34E-4962-B281-F690657450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E86E8C-C766-4AEA-86EE-91D534294E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CFE8F5-D179-4449-A69D-E6B5093A30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820F5F-0BC5-4E51-A2C5-CC34D6F285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3C5221-5230-4FE5-AA14-ACBBB16398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E174D-095F-4A28-9C0E-297AB78F04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0B83B0-4E42-405A-BE2E-95B423FDD9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EABD95E4-28C2-4E52-B9ED-46911E73B6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036DF92-D751-4665-94EE-AE9D4AF7AE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4389120"/>
          </a:xfrm>
        </p:spPr>
        <p:txBody>
          <a:bodyPr/>
          <a:lstStyle/>
          <a:p>
            <a:pPr marL="0" indent="0" algn="ctr">
              <a:buNone/>
            </a:pPr>
            <a:r>
              <a:rPr lang="tt-RU" b="1" dirty="0" smtClean="0"/>
              <a:t> </a:t>
            </a:r>
            <a:r>
              <a:rPr lang="tt-RU" sz="6600" b="1" dirty="0" smtClean="0">
                <a:latin typeface="Times New Roman" pitchFamily="18" charset="0"/>
                <a:cs typeface="Times New Roman" pitchFamily="18" charset="0"/>
              </a:rPr>
              <a:t>Нәселне дәвам итү.</a:t>
            </a:r>
          </a:p>
          <a:p>
            <a:pPr marL="0" indent="0" algn="ctr">
              <a:buNone/>
            </a:pPr>
            <a:r>
              <a:rPr lang="tt-RU" sz="6600" b="1" dirty="0" smtClean="0">
                <a:latin typeface="Times New Roman" pitchFamily="18" charset="0"/>
                <a:cs typeface="Times New Roman" pitchFamily="18" charset="0"/>
              </a:rPr>
              <a:t>Үрчү органнары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 descr="http://wamby.ru/im.xp/0510480490480540490530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96952"/>
            <a:ext cx="3810000" cy="353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4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292494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tt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Балыклар классы</a:t>
            </a:r>
            <a:br>
              <a:rPr lang="tt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tt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җенес күзәнәкләре – күкәйлекләрдә һәм орлыклыкларда үсә. </a:t>
            </a:r>
            <a:br>
              <a:rPr lang="tt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Күбесендә тышкы аталану, кайберләрендә – эчке һәм тереләй тудыручы балыклар да бар.</a:t>
            </a:r>
            <a:br>
              <a:rPr lang="tt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Аталанганнан соң, уылдык ана балык тәнендә үсә,маймычлар барлыкка килә</a:t>
            </a:r>
            <a:endParaRPr lang="ru-RU" sz="4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321" y="3014117"/>
            <a:ext cx="3676253" cy="3843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62" y="3140968"/>
            <a:ext cx="4057650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3" name="Rectangle 9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tt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Җир-су хайваннары классы</a:t>
            </a:r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97" name="Rectangle 13"/>
          <p:cNvSpPr>
            <a:spLocks noGrp="1" noChangeArrowheads="1"/>
          </p:cNvSpPr>
          <p:nvPr>
            <p:ph sz="half" idx="2"/>
          </p:nvPr>
        </p:nvSpPr>
        <p:spPr>
          <a:xfrm>
            <a:off x="4932040" y="1252438"/>
            <a:ext cx="4316288" cy="4929188"/>
          </a:xfrm>
        </p:spPr>
        <p:txBody>
          <a:bodyPr>
            <a:normAutofit fontScale="85000" lnSpcReduction="20000"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u="sng" dirty="0" err="1" smtClean="0">
                <a:solidFill>
                  <a:srgbClr val="FF00FF"/>
                </a:solidFill>
              </a:rPr>
              <a:t>Аерым</a:t>
            </a:r>
            <a:r>
              <a:rPr lang="ru-RU" sz="3600" u="sng" dirty="0" smtClean="0">
                <a:solidFill>
                  <a:srgbClr val="FF00FF"/>
                </a:solidFill>
              </a:rPr>
              <a:t> </a:t>
            </a:r>
            <a:r>
              <a:rPr lang="ru-RU" sz="3600" u="sng" dirty="0" err="1" smtClean="0">
                <a:solidFill>
                  <a:srgbClr val="FF00FF"/>
                </a:solidFill>
              </a:rPr>
              <a:t>җенесле</a:t>
            </a:r>
            <a:r>
              <a:rPr lang="ru-RU" sz="3600" u="sng" dirty="0" smtClean="0">
                <a:solidFill>
                  <a:srgbClr val="FF00FF"/>
                </a:solidFill>
              </a:rPr>
              <a:t> </a:t>
            </a:r>
            <a:r>
              <a:rPr lang="ru-RU" sz="3600" u="sng" dirty="0" err="1" smtClean="0">
                <a:solidFill>
                  <a:srgbClr val="FF00FF"/>
                </a:solidFill>
              </a:rPr>
              <a:t>организмнар</a:t>
            </a:r>
            <a:r>
              <a:rPr lang="ru-RU" sz="2000" dirty="0" smtClean="0"/>
              <a:t>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200" dirty="0" smtClean="0"/>
              <a:t>     </a:t>
            </a:r>
            <a:r>
              <a:rPr lang="ru-RU" sz="3200" dirty="0" err="1" smtClean="0"/>
              <a:t>җенес</a:t>
            </a:r>
            <a:r>
              <a:rPr lang="ru-RU" sz="3200" dirty="0" smtClean="0"/>
              <a:t> </a:t>
            </a:r>
            <a:r>
              <a:rPr lang="ru-RU" sz="3200" dirty="0" err="1" smtClean="0"/>
              <a:t>органнары</a:t>
            </a:r>
            <a:r>
              <a:rPr lang="ru-RU" sz="3200" dirty="0" smtClean="0"/>
              <a:t> </a:t>
            </a:r>
            <a:r>
              <a:rPr lang="ru-RU" sz="3200" dirty="0" err="1" smtClean="0"/>
              <a:t>парлы</a:t>
            </a:r>
            <a:r>
              <a:rPr lang="ru-RU" sz="3200" dirty="0" smtClean="0"/>
              <a:t> – </a:t>
            </a:r>
            <a:r>
              <a:rPr lang="ru-RU" sz="3200" dirty="0" err="1" smtClean="0"/>
              <a:t>ата</a:t>
            </a:r>
            <a:r>
              <a:rPr lang="ru-RU" sz="3200" dirty="0" smtClean="0"/>
              <a:t> </a:t>
            </a:r>
            <a:r>
              <a:rPr lang="ru-RU" sz="3200" dirty="0" err="1" smtClean="0"/>
              <a:t>затта</a:t>
            </a:r>
            <a:r>
              <a:rPr lang="ru-RU" sz="3200" dirty="0" smtClean="0"/>
              <a:t> – </a:t>
            </a:r>
            <a:r>
              <a:rPr lang="ru-RU" sz="3200" dirty="0" err="1" smtClean="0"/>
              <a:t>озынча</a:t>
            </a:r>
            <a:r>
              <a:rPr lang="ru-RU" sz="3200" dirty="0" smtClean="0"/>
              <a:t> </a:t>
            </a:r>
            <a:r>
              <a:rPr lang="ru-RU" sz="3200" dirty="0" err="1" smtClean="0"/>
              <a:t>формада</a:t>
            </a:r>
            <a:r>
              <a:rPr lang="ru-RU" sz="3200" dirty="0" smtClean="0"/>
              <a:t> </a:t>
            </a:r>
            <a:r>
              <a:rPr lang="ru-RU" sz="3200" dirty="0" err="1" smtClean="0"/>
              <a:t>орлыклыклар</a:t>
            </a:r>
            <a:r>
              <a:rPr lang="ru-RU" sz="3200" dirty="0" smtClean="0"/>
              <a:t>, </a:t>
            </a:r>
            <a:r>
              <a:rPr lang="ru-RU" sz="3200" dirty="0" err="1" smtClean="0"/>
              <a:t>ана</a:t>
            </a:r>
            <a:r>
              <a:rPr lang="ru-RU" sz="3200" dirty="0" smtClean="0"/>
              <a:t> </a:t>
            </a:r>
            <a:r>
              <a:rPr lang="ru-RU" sz="3200" dirty="0" err="1" smtClean="0"/>
              <a:t>затта</a:t>
            </a:r>
            <a:r>
              <a:rPr lang="ru-RU" sz="3200" dirty="0" smtClean="0"/>
              <a:t> – </a:t>
            </a:r>
            <a:r>
              <a:rPr lang="ru-RU" sz="3200" dirty="0" err="1" smtClean="0"/>
              <a:t>бертөксыман</a:t>
            </a:r>
            <a:r>
              <a:rPr lang="ru-RU" sz="3200" dirty="0" smtClean="0"/>
              <a:t> </a:t>
            </a:r>
            <a:r>
              <a:rPr lang="ru-RU" sz="3200" dirty="0" err="1" smtClean="0"/>
              <a:t>күкәйлекләр</a:t>
            </a:r>
            <a:r>
              <a:rPr lang="ru-RU" sz="3200" dirty="0" smtClean="0"/>
              <a:t>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tt-RU" sz="3200" dirty="0" smtClean="0"/>
              <a:t>Койрыксыз җир-су хайваннарында – тышкы,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tt-RU" sz="3200" dirty="0" smtClean="0"/>
              <a:t>Койрыклыларда – эчке аталану</a:t>
            </a:r>
            <a:endParaRPr lang="ru-RU" sz="3200" dirty="0" smtClean="0"/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0916"/>
            <a:ext cx="5076056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6" name="Rectangle 10"/>
          <p:cNvSpPr>
            <a:spLocks noGrp="1" noRot="1" noChangeArrowheads="1"/>
          </p:cNvSpPr>
          <p:nvPr>
            <p:ph type="title"/>
          </p:nvPr>
        </p:nvSpPr>
        <p:spPr>
          <a:xfrm>
            <a:off x="539552" y="188640"/>
            <a:ext cx="8229600" cy="61676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tt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Сөйрәлүчеләр классы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38600" cy="5374197"/>
          </a:xfrm>
        </p:spPr>
        <p:txBody>
          <a:bodyPr>
            <a:normAutofit/>
          </a:bodyPr>
          <a:lstStyle/>
          <a:p>
            <a:r>
              <a:rPr lang="tt-RU" sz="3200" dirty="0" smtClean="0"/>
              <a:t>Орлыклыклар һәм күкәйлекләрнең каналлары – клоакага ачыла</a:t>
            </a:r>
          </a:p>
          <a:p>
            <a:r>
              <a:rPr lang="tt-RU" sz="3200" dirty="0" smtClean="0"/>
              <a:t>Аталану – эчке</a:t>
            </a:r>
          </a:p>
          <a:p>
            <a:r>
              <a:rPr lang="tt-RU" sz="3200" dirty="0" smtClean="0"/>
              <a:t>Ана зат салган күәкәйләр күкәй сары белән тәэмин ителә</a:t>
            </a:r>
            <a:endParaRPr lang="ru-RU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96752"/>
            <a:ext cx="4248472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606646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5" name="Rectangle 9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hangingPunct="1">
              <a:defRPr/>
            </a:pPr>
            <a:r>
              <a:rPr lang="tt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Кошлар классы</a:t>
            </a:r>
            <a:endParaRPr lang="ru-RU" sz="4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Изображение 00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125538"/>
            <a:ext cx="4500563" cy="57324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63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4648200" y="1052736"/>
            <a:ext cx="4038600" cy="5400599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tt-RU" dirty="0" smtClean="0"/>
              <a:t>Җенес органнары корсак кушылыгында ята</a:t>
            </a:r>
          </a:p>
          <a:p>
            <a:pPr eaLnBrk="1" hangingPunct="1">
              <a:defRPr/>
            </a:pPr>
            <a:r>
              <a:rPr lang="tt-RU" dirty="0" smtClean="0"/>
              <a:t>Ата затның – фасол</a:t>
            </a:r>
            <a:r>
              <a:rPr lang="ru-RU" dirty="0" smtClean="0"/>
              <a:t>ь</a:t>
            </a:r>
            <a:r>
              <a:rPr lang="tt-RU" dirty="0" smtClean="0"/>
              <a:t>сыман орлыклыклар, орлык юллары клоакага ачыла</a:t>
            </a:r>
          </a:p>
          <a:p>
            <a:pPr eaLnBrk="1" hangingPunct="1">
              <a:defRPr/>
            </a:pPr>
            <a:r>
              <a:rPr lang="tt-RU" dirty="0" smtClean="0"/>
              <a:t>Ана затта- сул күкәйлек,парсыз озын күкәй юлы</a:t>
            </a:r>
            <a:endParaRPr lang="ru-RU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4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467544" y="0"/>
            <a:ext cx="8229600" cy="25066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Кошларның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күкәйләре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эре.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Тышкы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яктан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кабык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капланаган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Үзәктә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күкәй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сарысы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урнашкан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тышкы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яктан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күкәй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агы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чолганган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Күкәй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сарысы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канатик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эленгән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Яралгы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сары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өстнедә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урнаша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кош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басканда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күкәйне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һәрвакыт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әйләндереп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тора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яралгы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кошның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җылысына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якын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булсын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өчен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канатикта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эленеп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торган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сары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әйләнеп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тора</a:t>
            </a:r>
            <a:r>
              <a:rPr lang="ru-RU" sz="2000" dirty="0" smtClean="0"/>
              <a:t>. </a:t>
            </a:r>
          </a:p>
        </p:txBody>
      </p:sp>
      <p:pic>
        <p:nvPicPr>
          <p:cNvPr id="19459" name="Picture 12" descr="Изображение 0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4" y="2780929"/>
            <a:ext cx="3624242" cy="2088232"/>
          </a:xfr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924944"/>
            <a:ext cx="5364087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9" name="Rectangle 7"/>
          <p:cNvSpPr>
            <a:spLocks noGrp="1" noRot="1" noChangeArrowheads="1"/>
          </p:cNvSpPr>
          <p:nvPr>
            <p:ph type="title"/>
          </p:nvPr>
        </p:nvSpPr>
        <p:spPr>
          <a:xfrm>
            <a:off x="539552" y="-13997"/>
            <a:ext cx="8229600" cy="57606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tt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Имезүчеләр классы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881" name="Rectangle 9"/>
          <p:cNvSpPr>
            <a:spLocks noGrp="1" noChangeArrowheads="1"/>
          </p:cNvSpPr>
          <p:nvPr>
            <p:ph sz="half" idx="2"/>
          </p:nvPr>
        </p:nvSpPr>
        <p:spPr>
          <a:xfrm>
            <a:off x="251520" y="3068960"/>
            <a:ext cx="8892480" cy="3789040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tt-RU" sz="2800" dirty="0" smtClean="0"/>
              <a:t>Аталану эчке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tt-RU" sz="2800" dirty="0" smtClean="0"/>
              <a:t>Ана зат – ике күкәйлек, күкәй юлы, аналык , җиңсә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tt-RU" sz="2800" dirty="0" smtClean="0"/>
              <a:t>Ата зат – ике орлыклык, орлык юлы, кушылу органы.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tt-RU" sz="2800" dirty="0" smtClean="0"/>
              <a:t>Күкәй юлыннан үткән вакытта күкәй күзәнәк яралгыга әверелә һәм аналыкка күчә. Анда яралгы яхшы саклана.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tt-RU" sz="2800" dirty="0" smtClean="0"/>
              <a:t>Яралгы плацента – ана белән яралгы арасында бәйләнешне тәэмин итүче орган – аша туклана</a:t>
            </a:r>
            <a:endParaRPr lang="ru-RU" sz="2800" dirty="0" smtClean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85" y="548679"/>
            <a:ext cx="8208912" cy="2503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226" y="692696"/>
            <a:ext cx="7484221" cy="5622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00FF"/>
                </a:solidFill>
              </a:rPr>
              <a:t>Проверка знаний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57200" y="1268413"/>
            <a:ext cx="4038600" cy="4857750"/>
          </a:xfrm>
          <a:ln>
            <a:solidFill>
              <a:srgbClr val="00CCFF"/>
            </a:solidFill>
          </a:ln>
        </p:spPr>
        <p:txBody>
          <a:bodyPr>
            <a:normAutofit lnSpcReduction="10000"/>
          </a:bodyPr>
          <a:lstStyle/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FF00FF"/>
                </a:solidFill>
              </a:rPr>
              <a:t>1.</a:t>
            </a:r>
            <a:r>
              <a:rPr lang="ru-RU" sz="1600" dirty="0" smtClean="0"/>
              <a:t> У самок каких животных развит 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dirty="0" smtClean="0"/>
              <a:t>только один яичник и непарный 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dirty="0" smtClean="0"/>
              <a:t>длинный яйцевод?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dirty="0" smtClean="0"/>
              <a:t>а)черви; б)птицы; в)млекопитающие 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FF00FF"/>
                </a:solidFill>
              </a:rPr>
              <a:t>2.</a:t>
            </a:r>
            <a:r>
              <a:rPr lang="ru-RU" sz="1600" dirty="0" smtClean="0"/>
              <a:t> Развитие зародыша происходит в 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dirty="0" smtClean="0"/>
              <a:t>матке у: а) птиц; б) насекомых; 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dirty="0" smtClean="0"/>
              <a:t>в) земноводных; г) млекопитающих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FF00FF"/>
                </a:solidFill>
              </a:rPr>
              <a:t>3.</a:t>
            </a:r>
            <a:r>
              <a:rPr lang="ru-RU" sz="1600" dirty="0" smtClean="0"/>
              <a:t> Гермафродитами являются: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dirty="0" smtClean="0"/>
              <a:t>а)круглые черви; б)плоские черви;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dirty="0" smtClean="0"/>
              <a:t>в)насекомые; г)земноводные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FF00FF"/>
                </a:solidFill>
              </a:rPr>
              <a:t>4.</a:t>
            </a:r>
            <a:r>
              <a:rPr lang="ru-RU" sz="1600" dirty="0" smtClean="0"/>
              <a:t> Наружное оплодотворение 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dirty="0" smtClean="0"/>
              <a:t>характерно для: а)рыб; б)птиц;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dirty="0" smtClean="0"/>
              <a:t>в)пресмыкающихся; г) насекомых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FF00FF"/>
                </a:solidFill>
              </a:rPr>
              <a:t>5.</a:t>
            </a:r>
            <a:r>
              <a:rPr lang="ru-RU" sz="1600" dirty="0" smtClean="0"/>
              <a:t> Каналы семенников и яичников 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dirty="0" smtClean="0"/>
              <a:t>открываются в клоаку у: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dirty="0" smtClean="0"/>
              <a:t>а)плоских червей; б)земноводных;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dirty="0" smtClean="0"/>
              <a:t>в)млекопитающих; г)ракообразных</a:t>
            </a:r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600" dirty="0" smtClean="0"/>
          </a:p>
        </p:txBody>
      </p:sp>
      <p:sp>
        <p:nvSpPr>
          <p:cNvPr id="99333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3438" y="1268413"/>
            <a:ext cx="4038600" cy="4897437"/>
          </a:xfrm>
          <a:ln>
            <a:solidFill>
              <a:srgbClr val="00CCFF"/>
            </a:solidFill>
          </a:ln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>
                <a:solidFill>
                  <a:srgbClr val="FF00FF"/>
                </a:solidFill>
              </a:rPr>
              <a:t>6.</a:t>
            </a:r>
            <a:r>
              <a:rPr lang="ru-RU" sz="1800" smtClean="0"/>
              <a:t> Впервые половая система возникает у: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/>
              <a:t>а)членистоногих; б)плоских червей;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/>
              <a:t>в)круглых червей; г)моллюсков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>
                <a:solidFill>
                  <a:srgbClr val="FF00FF"/>
                </a:solidFill>
              </a:rPr>
              <a:t>7.</a:t>
            </a:r>
            <a:r>
              <a:rPr lang="ru-RU" sz="1800" smtClean="0"/>
              <a:t> Внутреннее оплодотворение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/>
              <a:t>характерно для: а)</a:t>
            </a:r>
            <a:r>
              <a:rPr lang="ru-RU" sz="1600" smtClean="0"/>
              <a:t>земноводных;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/>
              <a:t>б)ланцетников; в)членистоногих; г)рыб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>
                <a:solidFill>
                  <a:srgbClr val="FF00FF"/>
                </a:solidFill>
              </a:rPr>
              <a:t>8.</a:t>
            </a:r>
            <a:r>
              <a:rPr lang="ru-RU" sz="1600" smtClean="0"/>
              <a:t> К женским половым органам не относится: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/>
              <a:t>а)яичники;         б)яйцеводы;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/>
              <a:t>в)семяпроводы;  г)матка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>
                <a:solidFill>
                  <a:srgbClr val="FF00FF"/>
                </a:solidFill>
              </a:rPr>
              <a:t>9.</a:t>
            </a:r>
            <a:r>
              <a:rPr lang="ru-RU" sz="1600" smtClean="0"/>
              <a:t> Сложные белковые оболочки,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/>
              <a:t>защищающие зародыш, возникли у: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/>
              <a:t>а)членистоногих; б)плоских червей;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/>
              <a:t>в)кольчатых червей; г)ланцетников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>
                <a:solidFill>
                  <a:srgbClr val="FF00FF"/>
                </a:solidFill>
              </a:rPr>
              <a:t>10. </a:t>
            </a:r>
            <a:r>
              <a:rPr lang="ru-RU" sz="1600" smtClean="0"/>
              <a:t>В эволюционном плане более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/>
              <a:t>прогрессивным оказалось : а) бесполое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/>
              <a:t>размножение; б)половое размножение.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80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00CCFF"/>
                </a:solidFill>
              </a:rPr>
              <a:t>Самопроверка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rgbClr val="FF00FF"/>
                </a:solidFill>
              </a:rPr>
              <a:t>1. б                              6. б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rgbClr val="FF00FF"/>
                </a:solidFill>
              </a:rPr>
              <a:t>2. г                               7. в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rgbClr val="FF00FF"/>
                </a:solidFill>
              </a:rPr>
              <a:t>3. б                              8. в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rgbClr val="FF00FF"/>
                </a:solidFill>
              </a:rPr>
              <a:t>4. а                               9. 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rgbClr val="FF00FF"/>
                </a:solidFill>
              </a:rPr>
              <a:t>5. б                              10. б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56792"/>
            <a:ext cx="8147050" cy="2736304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Үрчү</a:t>
            </a:r>
            <a: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үзе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кебекләрне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барлыкка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китерү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сәләте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rgbClr val="00CCFF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1" name="Rectangle 9"/>
          <p:cNvSpPr>
            <a:spLocks noGrp="1" noRot="1" noChangeArrowheads="1"/>
          </p:cNvSpPr>
          <p:nvPr>
            <p:ph type="title"/>
          </p:nvPr>
        </p:nvSpPr>
        <p:spPr>
          <a:xfrm>
            <a:off x="539552" y="1580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tt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Үрчү ысуллары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42" name="Rectangle 10"/>
          <p:cNvSpPr>
            <a:spLocks noGrp="1" noChangeArrowheads="1"/>
          </p:cNvSpPr>
          <p:nvPr>
            <p:ph sz="half" idx="1"/>
          </p:nvPr>
        </p:nvSpPr>
        <p:spPr>
          <a:xfrm>
            <a:off x="395536" y="1196752"/>
            <a:ext cx="4038600" cy="4434840"/>
          </a:xfrm>
          <a:effectLst>
            <a:outerShdw dist="45791" dir="3378596" algn="ctr" rotWithShape="0">
              <a:schemeClr val="bg2"/>
            </a:outerShdw>
          </a:effectLst>
        </p:spPr>
        <p:txBody>
          <a:bodyPr>
            <a:normAutofit fontScale="92500" lnSpcReduction="10000"/>
          </a:bodyPr>
          <a:lstStyle/>
          <a:p>
            <a:pPr algn="ctr" eaLnBrk="1" hangingPunct="1">
              <a:defRPr/>
            </a:pPr>
            <a:r>
              <a:rPr lang="tt-RU" sz="4400" i="1" u="sng" dirty="0" smtClean="0">
                <a:solidFill>
                  <a:srgbClr val="FF00FF"/>
                </a:solidFill>
              </a:rPr>
              <a:t>Җенессез үрчү</a:t>
            </a:r>
            <a:endParaRPr lang="ru-RU" sz="4400" i="1" u="sng" dirty="0" smtClean="0">
              <a:solidFill>
                <a:srgbClr val="FF00FF"/>
              </a:solidFill>
            </a:endParaRPr>
          </a:p>
          <a:p>
            <a:pPr algn="ctr" eaLnBrk="1" hangingPunct="1">
              <a:defRPr/>
            </a:pPr>
            <a:r>
              <a:rPr lang="ru-RU" sz="4000" dirty="0" err="1" smtClean="0"/>
              <a:t>Яңа</a:t>
            </a:r>
            <a:r>
              <a:rPr lang="ru-RU" sz="4000" dirty="0" smtClean="0"/>
              <a:t> организм </a:t>
            </a:r>
            <a:r>
              <a:rPr lang="ru-RU" sz="4000" dirty="0" err="1" smtClean="0"/>
              <a:t>ана</a:t>
            </a:r>
            <a:r>
              <a:rPr lang="ru-RU" sz="4000" dirty="0" smtClean="0"/>
              <a:t> </a:t>
            </a:r>
            <a:r>
              <a:rPr lang="ru-RU" sz="4000" dirty="0" err="1" smtClean="0"/>
              <a:t>күзәнәкнең</a:t>
            </a:r>
            <a:endParaRPr lang="ru-RU" sz="4000" dirty="0" smtClean="0"/>
          </a:p>
          <a:p>
            <a:pPr marL="0" indent="0" algn="ctr" eaLnBrk="1" hangingPunct="1">
              <a:buNone/>
              <a:defRPr/>
            </a:pPr>
            <a:r>
              <a:rPr lang="ru-RU" sz="4000" dirty="0" smtClean="0"/>
              <a:t> 2 </a:t>
            </a:r>
            <a:r>
              <a:rPr lang="ru-RU" sz="4000" dirty="0" err="1" smtClean="0"/>
              <a:t>бүленү</a:t>
            </a:r>
            <a:r>
              <a:rPr lang="ru-RU" sz="4000" dirty="0" smtClean="0"/>
              <a:t> юлы </a:t>
            </a:r>
            <a:r>
              <a:rPr lang="ru-RU" sz="4000" dirty="0" err="1" smtClean="0"/>
              <a:t>белән</a:t>
            </a:r>
            <a:r>
              <a:rPr lang="ru-RU" sz="4000" dirty="0" smtClean="0"/>
              <a:t> </a:t>
            </a:r>
            <a:r>
              <a:rPr lang="ru-RU" sz="4000" dirty="0" err="1" smtClean="0"/>
              <a:t>барлыкка</a:t>
            </a:r>
            <a:r>
              <a:rPr lang="ru-RU" sz="4000" dirty="0" smtClean="0"/>
              <a:t> </a:t>
            </a:r>
            <a:r>
              <a:rPr lang="ru-RU" sz="4000" dirty="0" err="1" smtClean="0"/>
              <a:t>килә</a:t>
            </a:r>
            <a:r>
              <a:rPr lang="ru-RU" sz="4000" dirty="0" smtClean="0"/>
              <a:t>.</a:t>
            </a:r>
          </a:p>
        </p:txBody>
      </p:sp>
      <p:sp>
        <p:nvSpPr>
          <p:cNvPr id="18443" name="Rectangle 11"/>
          <p:cNvSpPr>
            <a:spLocks noGrp="1" noChangeArrowheads="1"/>
          </p:cNvSpPr>
          <p:nvPr>
            <p:ph sz="half" idx="2"/>
          </p:nvPr>
        </p:nvSpPr>
        <p:spPr>
          <a:xfrm>
            <a:off x="4572000" y="1196752"/>
            <a:ext cx="4038600" cy="443484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ru-RU" sz="4400" i="1" u="sng" dirty="0" err="1" smtClean="0">
                <a:solidFill>
                  <a:srgbClr val="FF00FF"/>
                </a:solidFill>
              </a:rPr>
              <a:t>Җенси</a:t>
            </a:r>
            <a:r>
              <a:rPr lang="ru-RU" sz="4400" i="1" u="sng" dirty="0" smtClean="0">
                <a:solidFill>
                  <a:srgbClr val="FF00FF"/>
                </a:solidFill>
              </a:rPr>
              <a:t> </a:t>
            </a:r>
            <a:r>
              <a:rPr lang="ru-RU" sz="4400" i="1" u="sng" dirty="0" err="1" smtClean="0">
                <a:solidFill>
                  <a:srgbClr val="FF00FF"/>
                </a:solidFill>
              </a:rPr>
              <a:t>үрчү</a:t>
            </a:r>
            <a:r>
              <a:rPr lang="ru-RU" sz="4400" i="1" u="sng" dirty="0" smtClean="0">
                <a:solidFill>
                  <a:srgbClr val="FF00FF"/>
                </a:solidFill>
              </a:rPr>
              <a:t> </a:t>
            </a:r>
            <a:r>
              <a:rPr lang="ru-RU" i="1" dirty="0" smtClean="0">
                <a:solidFill>
                  <a:srgbClr val="FF00FF"/>
                </a:solidFill>
              </a:rPr>
              <a:t>.</a:t>
            </a:r>
          </a:p>
          <a:p>
            <a:pPr algn="ctr" eaLnBrk="1" hangingPunct="1">
              <a:defRPr/>
            </a:pPr>
            <a:r>
              <a:rPr lang="ru-RU" sz="3600" dirty="0" smtClean="0"/>
              <a:t>Ике </a:t>
            </a:r>
            <a:r>
              <a:rPr lang="ru-RU" sz="3600" dirty="0" err="1" smtClean="0"/>
              <a:t>организмның</a:t>
            </a:r>
            <a:r>
              <a:rPr lang="ru-RU" sz="3600" dirty="0" smtClean="0"/>
              <a:t> да </a:t>
            </a:r>
            <a:r>
              <a:rPr lang="ru-RU" sz="3600" dirty="0" err="1" smtClean="0"/>
              <a:t>билгеләре</a:t>
            </a:r>
            <a:r>
              <a:rPr lang="ru-RU" sz="3600" dirty="0" smtClean="0"/>
              <a:t> </a:t>
            </a:r>
            <a:r>
              <a:rPr lang="ru-RU" sz="3600" dirty="0" err="1" smtClean="0"/>
              <a:t>нәселгә</a:t>
            </a:r>
            <a:r>
              <a:rPr lang="ru-RU" sz="3600" dirty="0" smtClean="0"/>
              <a:t> </a:t>
            </a:r>
            <a:r>
              <a:rPr lang="ru-RU" sz="3600" dirty="0" err="1" smtClean="0"/>
              <a:t>күчә</a:t>
            </a:r>
            <a:r>
              <a:rPr lang="ru-RU" sz="3600" dirty="0" smtClean="0"/>
              <a:t>. </a:t>
            </a:r>
            <a:r>
              <a:rPr lang="ru-RU" sz="3600" dirty="0" err="1" smtClean="0"/>
              <a:t>Нәтиҗәдә</a:t>
            </a:r>
            <a:r>
              <a:rPr lang="ru-RU" sz="3600" dirty="0" smtClean="0"/>
              <a:t>  </a:t>
            </a:r>
            <a:r>
              <a:rPr lang="ru-RU" sz="3600" dirty="0" err="1" smtClean="0"/>
              <a:t>яңа</a:t>
            </a:r>
            <a:r>
              <a:rPr lang="ru-RU" sz="3600" dirty="0" smtClean="0"/>
              <a:t> </a:t>
            </a:r>
            <a:r>
              <a:rPr lang="ru-RU" sz="3600" dirty="0" err="1" smtClean="0"/>
              <a:t>токым</a:t>
            </a:r>
            <a:r>
              <a:rPr lang="ru-RU" sz="3600" dirty="0" smtClean="0"/>
              <a:t> </a:t>
            </a:r>
            <a:r>
              <a:rPr lang="ru-RU" sz="3600" dirty="0" err="1" smtClean="0"/>
              <a:t>әйләнә-тирәлек</a:t>
            </a:r>
            <a:r>
              <a:rPr lang="ru-RU" sz="3600" dirty="0" smtClean="0"/>
              <a:t> </a:t>
            </a:r>
            <a:r>
              <a:rPr lang="ru-RU" sz="3600" dirty="0" err="1" smtClean="0"/>
              <a:t>шартларына</a:t>
            </a:r>
            <a:r>
              <a:rPr lang="ru-RU" sz="3600" dirty="0" smtClean="0"/>
              <a:t> </a:t>
            </a:r>
            <a:r>
              <a:rPr lang="ru-RU" sz="3600" dirty="0" err="1" smtClean="0"/>
              <a:t>күбрәк</a:t>
            </a:r>
            <a:r>
              <a:rPr lang="ru-RU" sz="3600" dirty="0" smtClean="0"/>
              <a:t> </a:t>
            </a:r>
            <a:r>
              <a:rPr lang="ru-RU" sz="3600" dirty="0" err="1" smtClean="0"/>
              <a:t>яраклаша</a:t>
            </a:r>
            <a:endParaRPr lang="ru-RU" sz="3600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251520" y="2420888"/>
            <a:ext cx="8229600" cy="3429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66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Гермафродитлар</a:t>
            </a:r>
            <a:r>
              <a:rPr lang="ru-RU" sz="6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br>
              <a:rPr lang="ru-RU" sz="6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6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ерым</a:t>
            </a:r>
            <a:r>
              <a:rPr lang="ru-RU" sz="6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җенесле</a:t>
            </a:r>
            <a:r>
              <a:rPr lang="ru-RU" sz="6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br>
              <a:rPr lang="ru-RU" sz="6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18488" cy="83661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Яссы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суалчаннар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тибы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8196" name="Picture 6" descr="Изображение 00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650" y="908050"/>
            <a:ext cx="2736850" cy="5834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779912" y="1340768"/>
            <a:ext cx="4906888" cy="4785395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sz="3200" dirty="0" err="1" smtClean="0"/>
              <a:t>Гермафродитлар</a:t>
            </a:r>
            <a:r>
              <a:rPr lang="ru-RU" sz="3200" dirty="0" smtClean="0"/>
              <a:t> . </a:t>
            </a:r>
          </a:p>
          <a:p>
            <a:pPr eaLnBrk="1" hangingPunct="1">
              <a:defRPr/>
            </a:pPr>
            <a:r>
              <a:rPr lang="ru-RU" sz="3200" dirty="0" smtClean="0">
                <a:solidFill>
                  <a:srgbClr val="FF00FF"/>
                </a:solidFill>
              </a:rPr>
              <a:t> </a:t>
            </a:r>
            <a:r>
              <a:rPr lang="ru-RU" sz="3200" b="1" u="sng" dirty="0" err="1" smtClean="0">
                <a:solidFill>
                  <a:srgbClr val="FF00FF"/>
                </a:solidFill>
              </a:rPr>
              <a:t>ата</a:t>
            </a:r>
            <a:r>
              <a:rPr lang="ru-RU" sz="3200" b="1" u="sng" dirty="0" smtClean="0">
                <a:solidFill>
                  <a:srgbClr val="FF00FF"/>
                </a:solidFill>
              </a:rPr>
              <a:t> </a:t>
            </a:r>
            <a:r>
              <a:rPr lang="ru-RU" sz="3200" b="1" u="sng" dirty="0" err="1" smtClean="0">
                <a:solidFill>
                  <a:srgbClr val="FF00FF"/>
                </a:solidFill>
              </a:rPr>
              <a:t>җенес</a:t>
            </a:r>
            <a:r>
              <a:rPr lang="ru-RU" sz="3200" b="1" u="sng" dirty="0" smtClean="0">
                <a:solidFill>
                  <a:srgbClr val="FF00FF"/>
                </a:solidFill>
              </a:rPr>
              <a:t> </a:t>
            </a:r>
            <a:r>
              <a:rPr lang="ru-RU" sz="3200" b="1" u="sng" dirty="0" err="1" smtClean="0">
                <a:solidFill>
                  <a:srgbClr val="FF00FF"/>
                </a:solidFill>
              </a:rPr>
              <a:t>ситемасы</a:t>
            </a:r>
            <a:r>
              <a:rPr lang="ru-RU" sz="3200" b="1" u="sng" dirty="0" smtClean="0">
                <a:solidFill>
                  <a:srgbClr val="FF00FF"/>
                </a:solidFill>
              </a:rPr>
              <a:t> </a:t>
            </a:r>
            <a:r>
              <a:rPr lang="ru-RU" sz="2000" dirty="0" smtClean="0"/>
              <a:t>– </a:t>
            </a:r>
            <a:r>
              <a:rPr lang="ru-RU" sz="3200" dirty="0" err="1" smtClean="0"/>
              <a:t>орлыклыклар</a:t>
            </a:r>
            <a:r>
              <a:rPr lang="ru-RU" sz="3200" dirty="0" smtClean="0"/>
              <a:t>, </a:t>
            </a:r>
            <a:r>
              <a:rPr lang="ru-RU" sz="3200" dirty="0" err="1" smtClean="0"/>
              <a:t>орлык</a:t>
            </a:r>
            <a:r>
              <a:rPr lang="ru-RU" sz="3200" dirty="0" smtClean="0"/>
              <a:t> юлы , </a:t>
            </a:r>
            <a:r>
              <a:rPr lang="ru-RU" sz="3200" dirty="0" err="1" smtClean="0"/>
              <a:t>ата</a:t>
            </a:r>
            <a:r>
              <a:rPr lang="ru-RU" sz="3200" dirty="0" smtClean="0"/>
              <a:t> </a:t>
            </a:r>
            <a:r>
              <a:rPr lang="ru-RU" sz="3200" dirty="0" err="1" smtClean="0"/>
              <a:t>җенес</a:t>
            </a:r>
            <a:r>
              <a:rPr lang="ru-RU" sz="3200" dirty="0" smtClean="0"/>
              <a:t> </a:t>
            </a:r>
            <a:r>
              <a:rPr lang="ru-RU" sz="3200" dirty="0" err="1" smtClean="0"/>
              <a:t>тишемнәре</a:t>
            </a:r>
            <a:endParaRPr lang="ru-RU" sz="3200" dirty="0" smtClean="0"/>
          </a:p>
          <a:p>
            <a:pPr>
              <a:defRPr/>
            </a:pPr>
            <a:r>
              <a:rPr lang="ru-RU" sz="3200" b="1" u="sng" dirty="0" err="1" smtClean="0">
                <a:solidFill>
                  <a:srgbClr val="FF00FF"/>
                </a:solidFill>
              </a:rPr>
              <a:t>ана</a:t>
            </a:r>
            <a:r>
              <a:rPr lang="ru-RU" sz="3200" b="1" u="sng" dirty="0" smtClean="0">
                <a:solidFill>
                  <a:srgbClr val="FF00FF"/>
                </a:solidFill>
              </a:rPr>
              <a:t> </a:t>
            </a:r>
            <a:r>
              <a:rPr lang="ru-RU" sz="3200" b="1" u="sng" dirty="0" err="1">
                <a:solidFill>
                  <a:srgbClr val="FF00FF"/>
                </a:solidFill>
              </a:rPr>
              <a:t>җенес</a:t>
            </a:r>
            <a:r>
              <a:rPr lang="ru-RU" sz="3200" b="1" u="sng" dirty="0">
                <a:solidFill>
                  <a:srgbClr val="FF00FF"/>
                </a:solidFill>
              </a:rPr>
              <a:t> </a:t>
            </a:r>
            <a:r>
              <a:rPr lang="ru-RU" sz="3200" b="1" u="sng" dirty="0" err="1">
                <a:solidFill>
                  <a:srgbClr val="FF00FF"/>
                </a:solidFill>
              </a:rPr>
              <a:t>ситемасы</a:t>
            </a:r>
            <a:r>
              <a:rPr lang="ru-RU" sz="3200" b="1" u="sng" dirty="0">
                <a:solidFill>
                  <a:srgbClr val="FF00FF"/>
                </a:solidFill>
              </a:rPr>
              <a:t> </a:t>
            </a:r>
            <a:r>
              <a:rPr lang="ru-RU" sz="2000" dirty="0" smtClean="0">
                <a:solidFill>
                  <a:prstClr val="black"/>
                </a:solidFill>
              </a:rPr>
              <a:t>–</a:t>
            </a:r>
          </a:p>
          <a:p>
            <a:pPr marL="0" indent="0">
              <a:buNone/>
              <a:defRPr/>
            </a:pPr>
            <a:r>
              <a:rPr lang="tt-RU" sz="2000" dirty="0" smtClean="0">
                <a:solidFill>
                  <a:prstClr val="black"/>
                </a:solidFill>
              </a:rPr>
              <a:t>    </a:t>
            </a:r>
            <a:r>
              <a:rPr lang="tt-RU" sz="3600" dirty="0" smtClean="0">
                <a:solidFill>
                  <a:prstClr val="black"/>
                </a:solidFill>
              </a:rPr>
              <a:t>Күкәйлекләр,күкәй юлы, аналык. Ана җенес тишеме</a:t>
            </a:r>
            <a:endParaRPr lang="ru-RU" sz="3600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tt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Йомры суалчаннар тибы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9" descr="Изображение 00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412875"/>
            <a:ext cx="7920037" cy="3095625"/>
          </a:xfrm>
        </p:spPr>
      </p:pic>
      <p:sp>
        <p:nvSpPr>
          <p:cNvPr id="2970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4819650"/>
            <a:ext cx="8218487" cy="1306513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4000" u="sng" dirty="0" err="1" smtClean="0">
                <a:solidFill>
                  <a:srgbClr val="FF00FF"/>
                </a:solidFill>
              </a:rPr>
              <a:t>Аерым</a:t>
            </a:r>
            <a:r>
              <a:rPr lang="ru-RU" sz="4000" u="sng" dirty="0" smtClean="0">
                <a:solidFill>
                  <a:srgbClr val="FF00FF"/>
                </a:solidFill>
              </a:rPr>
              <a:t> </a:t>
            </a:r>
            <a:r>
              <a:rPr lang="ru-RU" sz="4000" u="sng" dirty="0" err="1" smtClean="0">
                <a:solidFill>
                  <a:srgbClr val="FF00FF"/>
                </a:solidFill>
              </a:rPr>
              <a:t>җенесле</a:t>
            </a:r>
            <a:r>
              <a:rPr lang="ru-RU" sz="4000" u="sng" dirty="0" smtClean="0">
                <a:solidFill>
                  <a:srgbClr val="FF00FF"/>
                </a:solidFill>
              </a:rPr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600" dirty="0" err="1" smtClean="0"/>
              <a:t>Ана</a:t>
            </a:r>
            <a:r>
              <a:rPr lang="ru-RU" sz="3600" dirty="0" smtClean="0"/>
              <a:t> </a:t>
            </a:r>
            <a:r>
              <a:rPr lang="ru-RU" sz="3600" dirty="0" err="1" smtClean="0"/>
              <a:t>затта</a:t>
            </a:r>
            <a:r>
              <a:rPr lang="ru-RU" sz="3600" dirty="0" smtClean="0"/>
              <a:t>  2 </a:t>
            </a:r>
            <a:r>
              <a:rPr lang="ru-RU" sz="3600" dirty="0" err="1" smtClean="0"/>
              <a:t>күкәйлек</a:t>
            </a:r>
            <a:r>
              <a:rPr lang="ru-RU" sz="3600" dirty="0" smtClean="0"/>
              <a:t>, </a:t>
            </a:r>
            <a:r>
              <a:rPr lang="ru-RU" sz="3600" dirty="0" err="1" smtClean="0"/>
              <a:t>ата</a:t>
            </a:r>
            <a:r>
              <a:rPr lang="ru-RU" sz="3600" dirty="0" smtClean="0"/>
              <a:t> </a:t>
            </a:r>
            <a:r>
              <a:rPr lang="ru-RU" sz="3600" dirty="0" err="1" smtClean="0"/>
              <a:t>затта</a:t>
            </a:r>
            <a:r>
              <a:rPr lang="ru-RU" sz="3600" dirty="0" smtClean="0"/>
              <a:t> 1 </a:t>
            </a:r>
            <a:r>
              <a:rPr lang="ru-RU" sz="3600" dirty="0" err="1" smtClean="0"/>
              <a:t>орлыклык</a:t>
            </a:r>
            <a:r>
              <a:rPr lang="ru-RU" sz="3600" dirty="0" smtClean="0"/>
              <a:t> бар</a:t>
            </a:r>
            <a:r>
              <a:rPr lang="ru-RU" sz="2000" dirty="0" smtClean="0"/>
              <a:t>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4766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tt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Боҗралы суалчаннар тибы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11" descr="Изображение 00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476672"/>
            <a:ext cx="8207375" cy="2923753"/>
          </a:xfrm>
        </p:spPr>
      </p:pic>
      <p:sp>
        <p:nvSpPr>
          <p:cNvPr id="31749" name="Rectangle 5"/>
          <p:cNvSpPr>
            <a:spLocks noGrp="1" noChangeArrowheads="1"/>
          </p:cNvSpPr>
          <p:nvPr>
            <p:ph type="body" sz="half" idx="3"/>
          </p:nvPr>
        </p:nvSpPr>
        <p:spPr>
          <a:xfrm>
            <a:off x="468313" y="3444875"/>
            <a:ext cx="8218487" cy="2681288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3600" dirty="0" err="1" smtClean="0"/>
              <a:t>Боҗралы</a:t>
            </a:r>
            <a:r>
              <a:rPr lang="ru-RU" sz="3600" dirty="0" smtClean="0"/>
              <a:t>  </a:t>
            </a:r>
            <a:r>
              <a:rPr lang="ru-RU" sz="3600" dirty="0" err="1" smtClean="0"/>
              <a:t>суалчаннар</a:t>
            </a:r>
            <a:r>
              <a:rPr lang="ru-RU" sz="3600" dirty="0" smtClean="0"/>
              <a:t> </a:t>
            </a:r>
            <a:r>
              <a:rPr lang="ru-RU" sz="4000" u="sng" dirty="0" smtClean="0">
                <a:solidFill>
                  <a:srgbClr val="FF00FF"/>
                </a:solidFill>
              </a:rPr>
              <a:t>– </a:t>
            </a:r>
            <a:r>
              <a:rPr lang="ru-RU" sz="4000" u="sng" dirty="0" err="1" smtClean="0">
                <a:solidFill>
                  <a:srgbClr val="FF00FF"/>
                </a:solidFill>
              </a:rPr>
              <a:t>гермафродитлар</a:t>
            </a:r>
            <a:r>
              <a:rPr lang="ru-RU" sz="2000" dirty="0"/>
              <a:t> </a:t>
            </a:r>
            <a:r>
              <a:rPr lang="ru-RU" sz="2000" dirty="0" smtClean="0"/>
              <a:t>(</a:t>
            </a:r>
            <a:r>
              <a:rPr lang="ru-RU" sz="3200" dirty="0" err="1" smtClean="0"/>
              <a:t>аталану</a:t>
            </a:r>
            <a:r>
              <a:rPr lang="ru-RU" sz="3200" dirty="0" smtClean="0"/>
              <a:t> </a:t>
            </a:r>
            <a:r>
              <a:rPr lang="ru-RU" sz="3200" dirty="0" err="1" smtClean="0"/>
              <a:t>аркылы</a:t>
            </a:r>
            <a:r>
              <a:rPr lang="ru-RU" sz="3200" dirty="0" smtClean="0"/>
              <a:t> </a:t>
            </a:r>
            <a:r>
              <a:rPr lang="ru-RU" sz="3200" dirty="0" err="1" smtClean="0"/>
              <a:t>кисешү</a:t>
            </a:r>
            <a:r>
              <a:rPr lang="ru-RU" sz="3200" dirty="0" smtClean="0"/>
              <a:t> юлы </a:t>
            </a:r>
            <a:r>
              <a:rPr lang="ru-RU" sz="3200" dirty="0" err="1" smtClean="0"/>
              <a:t>белән</a:t>
            </a:r>
            <a:r>
              <a:rPr lang="ru-RU" sz="3200" dirty="0" smtClean="0"/>
              <a:t> бара)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536" y="0"/>
            <a:ext cx="8229600" cy="105273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Буынтыгаяклылар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тибы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бөҗәкләр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классы</a:t>
            </a:r>
          </a:p>
        </p:txBody>
      </p:sp>
      <p:pic>
        <p:nvPicPr>
          <p:cNvPr id="12292" name="Picture 6" descr="Изображение 00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557338"/>
            <a:ext cx="4175125" cy="46085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7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u="sng" dirty="0" err="1" smtClean="0">
                <a:solidFill>
                  <a:srgbClr val="FF00FF"/>
                </a:solidFill>
              </a:rPr>
              <a:t>Аерым</a:t>
            </a:r>
            <a:r>
              <a:rPr lang="ru-RU" sz="3600" u="sng" dirty="0" smtClean="0">
                <a:solidFill>
                  <a:srgbClr val="FF00FF"/>
                </a:solidFill>
              </a:rPr>
              <a:t> </a:t>
            </a:r>
            <a:r>
              <a:rPr lang="ru-RU" sz="3600" u="sng" dirty="0" err="1" smtClean="0">
                <a:solidFill>
                  <a:srgbClr val="FF00FF"/>
                </a:solidFill>
              </a:rPr>
              <a:t>җенесле</a:t>
            </a:r>
            <a:r>
              <a:rPr lang="ru-RU" sz="3600" u="sng" dirty="0" smtClean="0">
                <a:solidFill>
                  <a:srgbClr val="FF00FF"/>
                </a:solidFill>
              </a:rPr>
              <a:t> </a:t>
            </a:r>
            <a:r>
              <a:rPr lang="ru-RU" sz="2000" dirty="0" smtClean="0">
                <a:solidFill>
                  <a:srgbClr val="FF00FF"/>
                </a:solidFill>
              </a:rPr>
              <a:t>.</a:t>
            </a:r>
            <a:r>
              <a:rPr lang="ru-RU" sz="2000" dirty="0" smtClean="0"/>
              <a:t>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dirty="0" err="1" smtClean="0"/>
              <a:t>Тышкы</a:t>
            </a:r>
            <a:r>
              <a:rPr lang="ru-RU" sz="4000" dirty="0" smtClean="0"/>
              <a:t> </a:t>
            </a:r>
            <a:r>
              <a:rPr lang="ru-RU" sz="4000" dirty="0" err="1" smtClean="0"/>
              <a:t>тирәлектә</a:t>
            </a:r>
            <a:r>
              <a:rPr lang="ru-RU" sz="4000" dirty="0" smtClean="0"/>
              <a:t> </a:t>
            </a:r>
            <a:r>
              <a:rPr lang="ru-RU" sz="4000" dirty="0" err="1" smtClean="0"/>
              <a:t>личинкалары</a:t>
            </a:r>
            <a:r>
              <a:rPr lang="ru-RU" sz="4000" dirty="0" smtClean="0"/>
              <a:t> </a:t>
            </a:r>
            <a:r>
              <a:rPr lang="ru-RU" sz="4000" dirty="0" err="1" smtClean="0"/>
              <a:t>озак</a:t>
            </a:r>
            <a:r>
              <a:rPr lang="ru-RU" sz="4000" dirty="0" smtClean="0"/>
              <a:t> </a:t>
            </a:r>
            <a:r>
              <a:rPr lang="ru-RU" sz="4000" dirty="0" err="1" smtClean="0"/>
              <a:t>үсә</a:t>
            </a:r>
            <a:r>
              <a:rPr lang="ru-RU" sz="4000" dirty="0" smtClean="0"/>
              <a:t>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8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Хордалылар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тибы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Ланцетник классы</a:t>
            </a:r>
          </a:p>
        </p:txBody>
      </p:sp>
      <p:pic>
        <p:nvPicPr>
          <p:cNvPr id="14340" name="Picture 6" descr="Изображение 00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" y="1340768"/>
            <a:ext cx="4789488" cy="432025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5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8200" y="1412776"/>
            <a:ext cx="4244280" cy="4942149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3600" u="sng" dirty="0" err="1" smtClean="0">
                <a:solidFill>
                  <a:srgbClr val="FF00FF"/>
                </a:solidFill>
              </a:rPr>
              <a:t>Аерым</a:t>
            </a:r>
            <a:r>
              <a:rPr lang="ru-RU" sz="3600" u="sng" dirty="0" smtClean="0">
                <a:solidFill>
                  <a:srgbClr val="FF00FF"/>
                </a:solidFill>
              </a:rPr>
              <a:t> </a:t>
            </a:r>
            <a:r>
              <a:rPr lang="ru-RU" sz="3600" u="sng" dirty="0" err="1" smtClean="0">
                <a:solidFill>
                  <a:srgbClr val="FF00FF"/>
                </a:solidFill>
              </a:rPr>
              <a:t>җенесле</a:t>
            </a:r>
            <a:endParaRPr lang="ru-RU" sz="3600" u="sng" dirty="0" smtClean="0">
              <a:solidFill>
                <a:srgbClr val="FF00FF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err="1" smtClean="0"/>
              <a:t>Җенес</a:t>
            </a:r>
            <a:r>
              <a:rPr lang="ru-RU" sz="2800" dirty="0" smtClean="0"/>
              <a:t> </a:t>
            </a:r>
            <a:r>
              <a:rPr lang="ru-RU" sz="2800" dirty="0" err="1" smtClean="0"/>
              <a:t>органнары</a:t>
            </a:r>
            <a:r>
              <a:rPr lang="ru-RU" sz="2800" dirty="0" smtClean="0"/>
              <a:t> </a:t>
            </a:r>
            <a:r>
              <a:rPr lang="ru-RU" sz="2800" dirty="0" err="1" smtClean="0"/>
              <a:t>парлы</a:t>
            </a:r>
            <a:r>
              <a:rPr lang="ru-RU" sz="2800" dirty="0" smtClean="0"/>
              <a:t> (</a:t>
            </a:r>
            <a:r>
              <a:rPr lang="ru-RU" sz="2800" dirty="0" err="1" smtClean="0"/>
              <a:t>орлыклыклар</a:t>
            </a:r>
            <a:r>
              <a:rPr lang="ru-RU" sz="2800" dirty="0" smtClean="0"/>
              <a:t> </a:t>
            </a:r>
            <a:r>
              <a:rPr lang="ru-RU" sz="2800" dirty="0" err="1" smtClean="0"/>
              <a:t>һәм</a:t>
            </a:r>
            <a:r>
              <a:rPr lang="ru-RU" sz="2800" dirty="0" smtClean="0"/>
              <a:t> </a:t>
            </a:r>
            <a:r>
              <a:rPr lang="ru-RU" sz="2800" dirty="0" err="1" smtClean="0"/>
              <a:t>күкәйлекләр</a:t>
            </a:r>
            <a:r>
              <a:rPr lang="ru-RU" sz="2800" dirty="0" smtClean="0"/>
              <a:t>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tt-RU" sz="2800" dirty="0" smtClean="0"/>
              <a:t>Алар саңак яны куышылгы стенкаларында урнаша</a:t>
            </a:r>
            <a:endParaRPr lang="ru-RU" sz="2800" dirty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Спермий </a:t>
            </a:r>
            <a:r>
              <a:rPr lang="ru-RU" sz="2800" dirty="0" err="1" smtClean="0"/>
              <a:t>һәм</a:t>
            </a:r>
            <a:r>
              <a:rPr lang="ru-RU" sz="2800" dirty="0" smtClean="0"/>
              <a:t> </a:t>
            </a:r>
            <a:r>
              <a:rPr lang="ru-RU" sz="2800" dirty="0" err="1" smtClean="0"/>
              <a:t>күкәй</a:t>
            </a:r>
            <a:r>
              <a:rPr lang="ru-RU" sz="2800" dirty="0" smtClean="0"/>
              <a:t> </a:t>
            </a:r>
            <a:r>
              <a:rPr lang="ru-RU" sz="2800" dirty="0" err="1" smtClean="0"/>
              <a:t>күзәнәк</a:t>
            </a:r>
            <a:r>
              <a:rPr lang="ru-RU" sz="2800" dirty="0" smtClean="0"/>
              <a:t> </a:t>
            </a:r>
            <a:r>
              <a:rPr lang="ru-RU" sz="2800" dirty="0" err="1" smtClean="0"/>
              <a:t>башта</a:t>
            </a:r>
            <a:r>
              <a:rPr lang="ru-RU" sz="2800" dirty="0" smtClean="0"/>
              <a:t> </a:t>
            </a:r>
            <a:r>
              <a:rPr lang="ru-RU" sz="2800" dirty="0" err="1" smtClean="0"/>
              <a:t>саңак</a:t>
            </a:r>
            <a:r>
              <a:rPr lang="ru-RU" sz="2800" dirty="0" smtClean="0"/>
              <a:t> </a:t>
            </a:r>
            <a:r>
              <a:rPr lang="ru-RU" sz="2800" dirty="0" err="1" smtClean="0"/>
              <a:t>яны</a:t>
            </a:r>
            <a:r>
              <a:rPr lang="ru-RU" sz="2800" dirty="0" smtClean="0"/>
              <a:t> </a:t>
            </a:r>
            <a:r>
              <a:rPr lang="ru-RU" sz="2800" dirty="0" err="1" smtClean="0"/>
              <a:t>куышлыгына</a:t>
            </a:r>
            <a:r>
              <a:rPr lang="ru-RU" sz="2800" dirty="0" smtClean="0"/>
              <a:t>, </a:t>
            </a:r>
            <a:r>
              <a:rPr lang="ru-RU" sz="2800" dirty="0" err="1" smtClean="0"/>
              <a:t>аннан</a:t>
            </a:r>
            <a:r>
              <a:rPr lang="ru-RU" sz="2800" dirty="0" smtClean="0"/>
              <a:t> су </a:t>
            </a:r>
            <a:r>
              <a:rPr lang="ru-RU" sz="2800" dirty="0" err="1" smtClean="0"/>
              <a:t>агымы</a:t>
            </a:r>
            <a:r>
              <a:rPr lang="ru-RU" sz="2800" dirty="0" smtClean="0"/>
              <a:t> </a:t>
            </a:r>
            <a:r>
              <a:rPr lang="ru-RU" sz="2800" dirty="0" err="1" smtClean="0"/>
              <a:t>белән</a:t>
            </a:r>
            <a:r>
              <a:rPr lang="ru-RU" sz="2800" dirty="0" smtClean="0"/>
              <a:t> </a:t>
            </a:r>
            <a:r>
              <a:rPr lang="ru-RU" sz="2800" dirty="0" err="1" smtClean="0"/>
              <a:t>тышка</a:t>
            </a:r>
            <a:r>
              <a:rPr lang="ru-RU" sz="2800" dirty="0" smtClean="0"/>
              <a:t> </a:t>
            </a:r>
            <a:r>
              <a:rPr lang="ru-RU" sz="2800" dirty="0" err="1" smtClean="0"/>
              <a:t>чыгарыла</a:t>
            </a:r>
            <a:r>
              <a:rPr lang="ru-RU" sz="2800" dirty="0" smtClean="0"/>
              <a:t> 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tt-RU" sz="2800" dirty="0" smtClean="0"/>
              <a:t>Аталану - тыш</a:t>
            </a:r>
            <a:r>
              <a:rPr lang="tt-RU" dirty="0" smtClean="0"/>
              <a:t>кы</a:t>
            </a:r>
            <a:endParaRPr lang="ru-RU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474</TotalTime>
  <Words>536</Words>
  <Application>Microsoft Office PowerPoint</Application>
  <PresentationFormat>Экран (4:3)</PresentationFormat>
  <Paragraphs>90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Презентация PowerPoint</vt:lpstr>
      <vt:lpstr>Үрчү– үзе кебекләрне барлыкка китерү сәләте </vt:lpstr>
      <vt:lpstr>Үрчү ысуллары</vt:lpstr>
      <vt:lpstr>Гермафродитлар-  Аерым җенесле -   </vt:lpstr>
      <vt:lpstr>Яссы суалчаннар тибы.</vt:lpstr>
      <vt:lpstr>Йомры суалчаннар тибы</vt:lpstr>
      <vt:lpstr>Боҗралы суалчаннар тибы</vt:lpstr>
      <vt:lpstr>Буынтыгаяклылар тибы бөҗәкләр классы</vt:lpstr>
      <vt:lpstr>Хордалылар тибы Ланцетник классы</vt:lpstr>
      <vt:lpstr>Балыклар классы 1. җенес күзәнәкләре – күкәйлекләрдә һәм орлыклыкларда үсә.  2. Күбесендә тышкы аталану, кайберләрендә – эчке һәм тереләй тудыручы балыклар да бар. 3. Аталанганнан соң, уылдык ана балык тәнендә үсә,маймычлар барлыкка килә</vt:lpstr>
      <vt:lpstr>Җир-су хайваннары классы</vt:lpstr>
      <vt:lpstr>Сөйрәлүчеләр классы</vt:lpstr>
      <vt:lpstr>Кошлар классы</vt:lpstr>
      <vt:lpstr>Кошларның күкәйләре эре. Тышкы яктан кабык белән капланаган. Үзәктә күкәй сарысы урнашкан, тышкы яктан күкәй агы белән чолганган.  Күкәй сарысы канатик белән эленгән. Яралгы сары өстнедә урнаша , ана кош басканда күкәйне һәрвакыт әйләндереп тора, яралгы ана кошның җылысына якын булсын өчен канатикта эленеп торган сары әйләнеп тора. </vt:lpstr>
      <vt:lpstr>Имезүчеләр классы</vt:lpstr>
      <vt:lpstr>Презентация PowerPoint</vt:lpstr>
      <vt:lpstr>Проверка знаний</vt:lpstr>
      <vt:lpstr>Самопроверка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34</cp:revision>
  <dcterms:created xsi:type="dcterms:W3CDTF">2009-03-16T13:56:31Z</dcterms:created>
  <dcterms:modified xsi:type="dcterms:W3CDTF">2014-03-18T14:15:11Z</dcterms:modified>
</cp:coreProperties>
</file>