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pravilnaya-tehnika.jpg"/>
          <p:cNvPicPr>
            <a:picLocks noGrp="1" noChangeAspect="1"/>
          </p:cNvPicPr>
          <p:nvPr>
            <p:ph sz="half" idx="4294967295"/>
          </p:nvPr>
        </p:nvPicPr>
        <p:blipFill>
          <a:blip r:embed="rId2" cstate="print"/>
          <a:srcRect r="2476" b="8809"/>
          <a:stretch>
            <a:fillRect/>
          </a:stretch>
        </p:blipFill>
        <p:spPr>
          <a:xfrm>
            <a:off x="785786" y="557412"/>
            <a:ext cx="7572428" cy="5451622"/>
          </a:xfrm>
          <a:prstGeom prst="rect">
            <a:avLst/>
          </a:prstGeom>
        </p:spPr>
      </p:pic>
      <p:sp>
        <p:nvSpPr>
          <p:cNvPr id="2" name="Заголовок 1"/>
          <p:cNvSpPr>
            <a:spLocks noGrp="1"/>
          </p:cNvSpPr>
          <p:nvPr>
            <p:ph type="title"/>
          </p:nvPr>
        </p:nvSpPr>
        <p:spPr>
          <a:xfrm>
            <a:off x="323528" y="4848667"/>
            <a:ext cx="8229600" cy="1143000"/>
          </a:xfrm>
        </p:spPr>
        <p:txBody>
          <a:bodyPr>
            <a:normAutofit/>
          </a:bodyPr>
          <a:lstStyle/>
          <a:p>
            <a:r>
              <a:rPr lang="ru-RU" sz="4000" dirty="0">
                <a:solidFill>
                  <a:srgbClr val="FF0000"/>
                </a:solidFill>
                <a:latin typeface="Times New Roman" pitchFamily="18" charset="0"/>
                <a:cs typeface="Times New Roman" pitchFamily="18" charset="0"/>
              </a:rPr>
              <a:t>Ведение мяча в баскетболе</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latin typeface="Times New Roman" pitchFamily="18" charset="0"/>
                <a:cs typeface="Times New Roman" pitchFamily="18" charset="0"/>
              </a:rPr>
            </a:br>
            <a:r>
              <a:rPr lang="ru-RU" dirty="0">
                <a:latin typeface="Times New Roman" pitchFamily="18" charset="0"/>
                <a:cs typeface="Times New Roman" pitchFamily="18" charset="0"/>
              </a:rPr>
              <a:t>Низко держите мяч</a:t>
            </a:r>
          </a:p>
        </p:txBody>
      </p:sp>
      <p:sp>
        <p:nvSpPr>
          <p:cNvPr id="3" name="Содержимое 2"/>
          <p:cNvSpPr>
            <a:spLocks noGrp="1"/>
          </p:cNvSpPr>
          <p:nvPr>
            <p:ph sz="half" idx="1"/>
          </p:nvPr>
        </p:nvSpPr>
        <p:spPr>
          <a:xfrm>
            <a:off x="457200" y="1600200"/>
            <a:ext cx="4114800" cy="4972072"/>
          </a:xfrm>
        </p:spPr>
        <p:txBody>
          <a:bodyPr>
            <a:normAutofit fontScale="70000" lnSpcReduction="20000"/>
          </a:bodyPr>
          <a:lstStyle/>
          <a:p>
            <a:r>
              <a:rPr lang="ru-RU" dirty="0">
                <a:latin typeface="Times New Roman" pitchFamily="18" charset="0"/>
                <a:cs typeface="Times New Roman" pitchFamily="18" charset="0"/>
              </a:rPr>
              <a:t>Чем короче и быстрее отскоки мяча, тем труднее вашему противнику украсть его. Самый верный способ сделать их короче – это просто наклониться и удерживать его ближе к земле. А поскольку вы уже находитесь в низкой позиции (согнув колени и опустив бедра), то не должны чувствовать дискомфорта при перемещении мяча где-то внизу. Оставьте колени согнутыми, опустите свою опорную руку вниз на сторону ноги и </a:t>
            </a:r>
            <a:r>
              <a:rPr lang="ru-RU" dirty="0" err="1">
                <a:latin typeface="Times New Roman" pitchFamily="18" charset="0"/>
                <a:cs typeface="Times New Roman" pitchFamily="18" charset="0"/>
              </a:rPr>
              <a:t>дриблингуйте</a:t>
            </a:r>
            <a:r>
              <a:rPr lang="ru-RU" dirty="0">
                <a:latin typeface="Times New Roman" pitchFamily="18" charset="0"/>
                <a:cs typeface="Times New Roman" pitchFamily="18" charset="0"/>
              </a:rPr>
              <a:t> короткими резвыми движениями.</a:t>
            </a:r>
          </a:p>
        </p:txBody>
      </p:sp>
      <p:pic>
        <p:nvPicPr>
          <p:cNvPr id="5" name="Picture 2"/>
          <p:cNvPicPr>
            <a:picLocks noGrp="1" noChangeAspect="1" noChangeArrowheads="1"/>
          </p:cNvPicPr>
          <p:nvPr>
            <p:ph sz="half" idx="2"/>
          </p:nvPr>
        </p:nvPicPr>
        <p:blipFill>
          <a:blip r:embed="rId2" cstate="print"/>
          <a:srcRect l="28043" t="28739" r="51014" b="25956"/>
          <a:stretch>
            <a:fillRect/>
          </a:stretch>
        </p:blipFill>
        <p:spPr bwMode="auto">
          <a:xfrm>
            <a:off x="5305037" y="2206106"/>
            <a:ext cx="2724925" cy="3314151"/>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Содержимое 9"/>
          <p:cNvSpPr>
            <a:spLocks noGrp="1"/>
          </p:cNvSpPr>
          <p:nvPr>
            <p:ph idx="1"/>
          </p:nvPr>
        </p:nvSpPr>
        <p:spPr/>
        <p:txBody>
          <a:bodyPr>
            <a:normAutofit fontScale="70000" lnSpcReduction="20000"/>
          </a:bodyPr>
          <a:lstStyle/>
          <a:p>
            <a:r>
              <a:rPr lang="ru-RU" b="1" dirty="0">
                <a:latin typeface="Times New Roman" pitchFamily="18" charset="0"/>
                <a:cs typeface="Times New Roman" pitchFamily="18" charset="0"/>
              </a:rPr>
              <a:t>Обводка с изменением скорости</a:t>
            </a:r>
            <a:r>
              <a:rPr lang="ru-RU" dirty="0">
                <a:latin typeface="Times New Roman" pitchFamily="18" charset="0"/>
                <a:cs typeface="Times New Roman" pitchFamily="18" charset="0"/>
              </a:rPr>
              <a:t>. К неожиданным изменениям скорости ведения мяча прибегают для того, чтобы оторваться от защитника. Скорость ведения зависит прежде всего от высоты отскока мяча от площадки и угла, под которым он направляется к площадке. Чем выше отскок и меньше его угол (в рациональных пределах), тем больше скорость продвижения. При отскоке, низком и близком к вертикальному, ведение замедляется и может вообще выполняться на месте.</a:t>
            </a:r>
          </a:p>
          <a:p>
            <a:r>
              <a:rPr lang="ru-RU" b="1" dirty="0">
                <a:latin typeface="Times New Roman" pitchFamily="18" charset="0"/>
                <a:cs typeface="Times New Roman" pitchFamily="18" charset="0"/>
              </a:rPr>
              <a:t>Обводка с изменением направления</a:t>
            </a:r>
            <a:r>
              <a:rPr lang="ru-RU" dirty="0">
                <a:latin typeface="Times New Roman" pitchFamily="18" charset="0"/>
                <a:cs typeface="Times New Roman" pitchFamily="18" charset="0"/>
              </a:rPr>
              <a:t>. Ее используют главным образом для обводки соперника и проходов для атаки кольца. Изменяют направление таким образом: кисть накладывают на различные точки боковой поверхности мяча и выпрямляют руку в нужном направлении. Используют также обводку с изменением высоты отскока и с поворотами и переводами мяча.</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Спасибо </a:t>
            </a:r>
            <a:r>
              <a:rPr lang="ru-RU"/>
              <a:t>за внимание!!!</a:t>
            </a:r>
          </a:p>
        </p:txBody>
      </p:sp>
      <p:pic>
        <p:nvPicPr>
          <p:cNvPr id="4" name="Содержимое 3" descr="1307334505_12.jpg"/>
          <p:cNvPicPr>
            <a:picLocks noGrp="1" noChangeAspect="1"/>
          </p:cNvPicPr>
          <p:nvPr>
            <p:ph idx="1"/>
          </p:nvPr>
        </p:nvPicPr>
        <p:blipFill>
          <a:blip r:embed="rId2" cstate="print"/>
          <a:stretch>
            <a:fillRect/>
          </a:stretch>
        </p:blipFill>
        <p:spPr>
          <a:xfrm>
            <a:off x="1571604" y="1714488"/>
            <a:ext cx="6072488" cy="469111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Заключается в…</a:t>
            </a:r>
          </a:p>
        </p:txBody>
      </p:sp>
      <p:sp>
        <p:nvSpPr>
          <p:cNvPr id="3" name="Содержимое 2"/>
          <p:cNvSpPr>
            <a:spLocks noGrp="1"/>
          </p:cNvSpPr>
          <p:nvPr>
            <p:ph idx="1"/>
          </p:nvPr>
        </p:nvSpPr>
        <p:spPr/>
        <p:txBody>
          <a:bodyPr>
            <a:normAutofit/>
          </a:bodyPr>
          <a:lstStyle/>
          <a:p>
            <a:r>
              <a:rPr lang="ru-RU" sz="3600" dirty="0">
                <a:latin typeface="Times New Roman" pitchFamily="18" charset="0"/>
                <a:cs typeface="Times New Roman" pitchFamily="18" charset="0"/>
              </a:rPr>
              <a:t>Перемещении игрока с мячом по площадке и одновременным совершением попеременных отскоков мяча от пола при помощи одной руки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186766" cy="917596"/>
          </a:xfrm>
        </p:spPr>
        <p:txBody>
          <a:bodyPr>
            <a:normAutofit fontScale="90000"/>
          </a:bodyPr>
          <a:lstStyle/>
          <a:p>
            <a:r>
              <a:rPr lang="ru-RU" dirty="0">
                <a:latin typeface="Times New Roman" pitchFamily="18" charset="0"/>
                <a:cs typeface="Times New Roman" pitchFamily="18" charset="0"/>
              </a:rPr>
              <a:t>Упражнения для отработки техники ведения мяча</a:t>
            </a:r>
            <a:br>
              <a:rPr lang="ru-RU" b="1" dirty="0"/>
            </a:br>
            <a:endParaRPr lang="ru-RU" dirty="0"/>
          </a:p>
        </p:txBody>
      </p:sp>
      <p:sp>
        <p:nvSpPr>
          <p:cNvPr id="3" name="Содержимое 2"/>
          <p:cNvSpPr>
            <a:spLocks noGrp="1"/>
          </p:cNvSpPr>
          <p:nvPr>
            <p:ph idx="1"/>
          </p:nvPr>
        </p:nvSpPr>
        <p:spPr>
          <a:xfrm>
            <a:off x="285720" y="1600200"/>
            <a:ext cx="8401080" cy="5043510"/>
          </a:xfrm>
        </p:spPr>
        <p:txBody>
          <a:bodyPr>
            <a:normAutofit fontScale="85000" lnSpcReduction="20000"/>
          </a:bodyPr>
          <a:lstStyle/>
          <a:p>
            <a:r>
              <a:rPr lang="ru-RU" dirty="0">
                <a:latin typeface="Times New Roman" pitchFamily="18" charset="0"/>
                <a:cs typeface="Times New Roman" pitchFamily="18" charset="0"/>
              </a:rPr>
              <a:t>Обычное ведение. Перед тренировкой, когда организм еще не разогрет, можно поработать над дриблингом с бегом и убить двух зайцев одновременно.</a:t>
            </a:r>
          </a:p>
          <a:p>
            <a:r>
              <a:rPr lang="ru-RU" dirty="0">
                <a:latin typeface="Times New Roman" pitchFamily="18" charset="0"/>
                <a:cs typeface="Times New Roman" pitchFamily="18" charset="0"/>
              </a:rPr>
              <a:t>Ведение двумя мячами. Это очень полезное упражнение, но для получения максимального эффекта следует чередовать способ ведения: то с одновременным отскоком двух мячей, то с переменным. Можно подбрасывать второй мяч с другим ритмом.</a:t>
            </a:r>
          </a:p>
          <a:p>
            <a:r>
              <a:rPr lang="ru-RU" dirty="0">
                <a:latin typeface="Times New Roman" pitchFamily="18" charset="0"/>
                <a:cs typeface="Times New Roman" pitchFamily="18" charset="0"/>
              </a:rPr>
              <a:t>Ведение мяча задом и боком. Попробуйте поводить мяч и совершать при этом челночный бег по площадке, либо горизонтальные перемещения.</a:t>
            </a:r>
          </a:p>
          <a:p>
            <a:r>
              <a:rPr lang="ru-RU"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latin typeface="Times New Roman" pitchFamily="18" charset="0"/>
                <a:cs typeface="Times New Roman" pitchFamily="18" charset="0"/>
              </a:rPr>
              <a:t>Основные подводящие упражнения:</a:t>
            </a:r>
          </a:p>
        </p:txBody>
      </p:sp>
      <p:sp>
        <p:nvSpPr>
          <p:cNvPr id="3" name="Содержимое 2"/>
          <p:cNvSpPr>
            <a:spLocks noGrp="1"/>
          </p:cNvSpPr>
          <p:nvPr>
            <p:ph idx="1"/>
          </p:nvPr>
        </p:nvSpPr>
        <p:spPr>
          <a:xfrm>
            <a:off x="285720" y="1600200"/>
            <a:ext cx="8401080" cy="4900634"/>
          </a:xfrm>
        </p:spPr>
        <p:txBody>
          <a:bodyPr>
            <a:normAutofit fontScale="77500" lnSpcReduction="20000"/>
          </a:bodyPr>
          <a:lstStyle/>
          <a:p>
            <a:r>
              <a:rPr lang="ru-RU" sz="2900" dirty="0">
                <a:latin typeface="Times New Roman" pitchFamily="18" charset="0"/>
                <a:cs typeface="Times New Roman" pitchFamily="18" charset="0"/>
              </a:rPr>
              <a:t>Учащий­ся держит одной рукой сверху малый мяч, волно­образным, энергичным движением кисти посыла­ет его вниз и ловит сверху после отскока. Работа­ет только кисть.</a:t>
            </a:r>
          </a:p>
          <a:p>
            <a:r>
              <a:rPr lang="ru-RU" sz="2900" dirty="0">
                <a:latin typeface="Times New Roman" pitchFamily="18" charset="0"/>
                <a:cs typeface="Times New Roman" pitchFamily="18" charset="0"/>
              </a:rPr>
              <a:t>2. Обучение в парах. Первый игрок удерживает баскетбольный мяч снизу, на уровне пояса (рука согнута в локтевом суставе под углом 90°). Второй игрок накладывает на мяч кисть сверху, паль­цы немного разведены, и мягким движением он направляет мяч вниз - вперед, до полного выпрямления руки в локтевом суставе. Первый игрок оказывает слабое сопротивление, затем ловит мяч. Особое внимание обращать на движение руки (без отрыва от мяча).</a:t>
            </a:r>
          </a:p>
          <a:p>
            <a:r>
              <a:rPr lang="ru-RU" sz="2900" dirty="0">
                <a:latin typeface="Times New Roman" pitchFamily="18" charset="0"/>
                <a:cs typeface="Times New Roman" pitchFamily="18" charset="0"/>
              </a:rPr>
              <a:t>3. Учащийся держит левой рукой снизу – сбоку мяч (левая нога впереди), правая накладывается на мяч кистью сверху. Мягким движением мяч направляется вниз - вперед, до полного выпрямления руки в локтевом суставе, затем мяч ловят. Обратить внимание на правильную стойку, на движение руки без отрыва от мяча.</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8329642" cy="1296974"/>
          </a:xfrm>
        </p:spPr>
        <p:txBody>
          <a:bodyPr>
            <a:normAutofit fontScale="90000"/>
          </a:bodyPr>
          <a:lstStyle/>
          <a:p>
            <a:r>
              <a:rPr lang="ru-RU" dirty="0">
                <a:latin typeface="Times New Roman" pitchFamily="18" charset="0"/>
                <a:cs typeface="Times New Roman" pitchFamily="18" charset="0"/>
              </a:rPr>
              <a:t>Обучение ведению мяча можно разделить на следующие основные этапы:</a:t>
            </a:r>
          </a:p>
        </p:txBody>
      </p:sp>
      <p:sp>
        <p:nvSpPr>
          <p:cNvPr id="3" name="Содержимое 2"/>
          <p:cNvSpPr>
            <a:spLocks noGrp="1"/>
          </p:cNvSpPr>
          <p:nvPr>
            <p:ph idx="1"/>
          </p:nvPr>
        </p:nvSpPr>
        <p:spPr>
          <a:xfrm>
            <a:off x="285720" y="1785926"/>
            <a:ext cx="8401080" cy="4786346"/>
          </a:xfrm>
        </p:spPr>
        <p:txBody>
          <a:bodyPr/>
          <a:lstStyle/>
          <a:p>
            <a:r>
              <a:rPr lang="ru-RU" dirty="0"/>
              <a:t>Ведение на месте.</a:t>
            </a:r>
          </a:p>
          <a:p>
            <a:r>
              <a:rPr lang="ru-RU" dirty="0"/>
              <a:t>Ведение шагом, бегом по прямой.</a:t>
            </a:r>
          </a:p>
          <a:p>
            <a:r>
              <a:rPr lang="ru-RU" dirty="0"/>
              <a:t>Ведение по кругу</a:t>
            </a:r>
          </a:p>
          <a:p>
            <a:r>
              <a:rPr lang="ru-RU" dirty="0"/>
              <a:t>Ведение с изменением направления.</a:t>
            </a:r>
          </a:p>
          <a:p>
            <a:r>
              <a:rPr lang="ru-RU" dirty="0"/>
              <a:t>Ведение с изменением высоты отскока мяча, направления и скорости</a:t>
            </a:r>
          </a:p>
          <a:p>
            <a:r>
              <a:rPr lang="ru-RU" dirty="0"/>
              <a:t>Ведение мяча при сближением с соперником</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itchFamily="18" charset="0"/>
                <a:cs typeface="Times New Roman" pitchFamily="18" charset="0"/>
              </a:rPr>
              <a:t>Обучение основам дриблинга</a:t>
            </a:r>
          </a:p>
        </p:txBody>
      </p:sp>
      <p:sp>
        <p:nvSpPr>
          <p:cNvPr id="3" name="Содержимое 2"/>
          <p:cNvSpPr>
            <a:spLocks noGrp="1"/>
          </p:cNvSpPr>
          <p:nvPr>
            <p:ph sz="half" idx="1"/>
          </p:nvPr>
        </p:nvSpPr>
        <p:spPr/>
        <p:txBody>
          <a:bodyPr>
            <a:normAutofit fontScale="92500" lnSpcReduction="10000"/>
          </a:bodyPr>
          <a:lstStyle/>
          <a:p>
            <a:r>
              <a:rPr lang="ru-RU" sz="2000" b="1" dirty="0">
                <a:latin typeface="Times New Roman" pitchFamily="18" charset="0"/>
                <a:cs typeface="Times New Roman" pitchFamily="18" charset="0"/>
              </a:rPr>
              <a:t>Касайтесь мяча кончиками пальцев, а не ладонью.</a:t>
            </a:r>
            <a:r>
              <a:rPr lang="ru-RU" sz="2000" dirty="0">
                <a:latin typeface="Times New Roman" pitchFamily="18" charset="0"/>
                <a:cs typeface="Times New Roman" pitchFamily="18" charset="0"/>
              </a:rPr>
              <a:t> При его ведении необходимо следить, чтобы ваши руки вступали в контакт с мячом должным образом: полностью контролируйте отскоки мячика и не используйте слишком много силы рук, чтобы поддерживать подпрыгивающий снаряд. По этой причине - не хлопайте по мячу ладонью. Скорее, пробуйте обрабатывать его фалангами пальцев. Растопырьте пальцы по всей поверхности мяча для более широкой и сбалансированной площади захвата.</a:t>
            </a:r>
          </a:p>
        </p:txBody>
      </p:sp>
      <p:pic>
        <p:nvPicPr>
          <p:cNvPr id="5" name="Содержимое 4" descr="225419.jpg"/>
          <p:cNvPicPr>
            <a:picLocks noGrp="1" noChangeAspect="1"/>
          </p:cNvPicPr>
          <p:nvPr>
            <p:ph sz="half" idx="2"/>
          </p:nvPr>
        </p:nvPicPr>
        <p:blipFill>
          <a:blip r:embed="rId2" cstate="print"/>
          <a:srcRect l="32143" r="17857" b="14194"/>
          <a:stretch>
            <a:fillRect/>
          </a:stretch>
        </p:blipFill>
        <p:spPr>
          <a:xfrm>
            <a:off x="4857752" y="2143116"/>
            <a:ext cx="3778276" cy="3643338"/>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4000" dirty="0">
                <a:latin typeface="Times New Roman" pitchFamily="18" charset="0"/>
                <a:cs typeface="Times New Roman" pitchFamily="18" charset="0"/>
              </a:rPr>
              <a:t>Вставайте в низкую стойку</a:t>
            </a:r>
            <a:endParaRPr lang="ru-RU" sz="4000" dirty="0"/>
          </a:p>
        </p:txBody>
      </p:sp>
      <p:sp>
        <p:nvSpPr>
          <p:cNvPr id="3" name="Содержимое 2"/>
          <p:cNvSpPr>
            <a:spLocks noGrp="1"/>
          </p:cNvSpPr>
          <p:nvPr>
            <p:ph idx="1"/>
          </p:nvPr>
        </p:nvSpPr>
        <p:spPr/>
        <p:txBody>
          <a:bodyPr>
            <a:noAutofit/>
          </a:bodyPr>
          <a:lstStyle/>
          <a:p>
            <a:r>
              <a:rPr lang="ru-RU" sz="2000" dirty="0">
                <a:latin typeface="Times New Roman" pitchFamily="18" charset="0"/>
                <a:cs typeface="Times New Roman" pitchFamily="18" charset="0"/>
              </a:rPr>
              <a:t>При ведении мяча не совсем разумно стоять в вертикальном положении, постоянно опускаясь и поднимаясь. В случае прямой стойки мячу придется все время преодолевать расстояние от верхней части тела до пола и обратно; отскакивая, он будет оставлять широкое пространство для контригры противника. Поэтому перед тем, как начать проход с мячом, станьте в низкую оборонительную позицию. Поставьте ноги на ширине плеч. Согните их в коленях и опустите бедра немного назад (как если бы вы сидели на стуле). Удерживайте голову и верхнюю часть туловища в вертикальном положении. Получилась отличная сбалансированная поза – она защищает мяч, предоставляя вам достаточно свободы действия.</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29600" cy="1143000"/>
          </a:xfrm>
        </p:spPr>
        <p:txBody>
          <a:bodyPr>
            <a:normAutofit fontScale="90000"/>
          </a:bodyPr>
          <a:lstStyle/>
          <a:p>
            <a:br>
              <a:rPr lang="ru-RU" dirty="0">
                <a:latin typeface="Times New Roman" pitchFamily="18" charset="0"/>
                <a:cs typeface="Times New Roman" pitchFamily="18" charset="0"/>
              </a:rPr>
            </a:br>
            <a:r>
              <a:rPr lang="ru-RU" dirty="0">
                <a:latin typeface="Times New Roman" pitchFamily="18" charset="0"/>
                <a:cs typeface="Times New Roman" pitchFamily="18" charset="0"/>
              </a:rPr>
              <a:t>Научитесь работать с отскоком мяча </a:t>
            </a:r>
          </a:p>
        </p:txBody>
      </p:sp>
      <p:sp>
        <p:nvSpPr>
          <p:cNvPr id="3" name="Содержимое 2"/>
          <p:cNvSpPr>
            <a:spLocks noGrp="1"/>
          </p:cNvSpPr>
          <p:nvPr>
            <p:ph idx="1"/>
          </p:nvPr>
        </p:nvSpPr>
        <p:spPr>
          <a:xfrm>
            <a:off x="457200" y="1600200"/>
            <a:ext cx="8329642" cy="5043510"/>
          </a:xfrm>
        </p:spPr>
        <p:txBody>
          <a:bodyPr>
            <a:normAutofit/>
          </a:bodyPr>
          <a:lstStyle/>
          <a:p>
            <a:r>
              <a:rPr lang="ru-RU" sz="2000" dirty="0">
                <a:latin typeface="Times New Roman" pitchFamily="18" charset="0"/>
                <a:cs typeface="Times New Roman" pitchFamily="18" charset="0"/>
              </a:rPr>
              <a:t>Работая с мячом подушечками пальцев, возьмите его в опорную руку и постучите им об землю. Делайте это твердо, но не так сильно, что придется всерьез приложить силу рук, или у вас будут проблемы с контролем мяча. Каждый раз, когда мяч возвращается к руке, касайтесь его кончиками пальцев без попытки схватить или словить во что бы то ни стало. Затем оттолкните мячик вниз рассчитанными взмахами запястья и предплечья: опять же, эти действия не должны быть утомительны для рук. Мяч должен удариться об пол немного вбок и перед ступнями на той же самой стороне тела, где находится ведущая рука.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itchFamily="18" charset="0"/>
                <a:cs typeface="Times New Roman" pitchFamily="18" charset="0"/>
              </a:rPr>
              <a:t>Держите руку сверху мяча</a:t>
            </a:r>
          </a:p>
        </p:txBody>
      </p:sp>
      <p:sp>
        <p:nvSpPr>
          <p:cNvPr id="3" name="Содержимое 2"/>
          <p:cNvSpPr>
            <a:spLocks noGrp="1"/>
          </p:cNvSpPr>
          <p:nvPr>
            <p:ph sz="half" idx="1"/>
          </p:nvPr>
        </p:nvSpPr>
        <p:spPr/>
        <p:txBody>
          <a:bodyPr>
            <a:normAutofit/>
          </a:bodyPr>
          <a:lstStyle/>
          <a:p>
            <a:r>
              <a:rPr lang="ru-RU" sz="2000" dirty="0">
                <a:latin typeface="Times New Roman" pitchFamily="18" charset="0"/>
                <a:cs typeface="Times New Roman" pitchFamily="18" charset="0"/>
              </a:rPr>
              <a:t>Очень важно сохранять полет мяча под контролем. Вы никогда не должны допускать отскока мяча далеко от вас, т. к. это даст возможность другой команде бесплатно завладеть мячом. Старайтесь придерживать ладонь прямо над мячом во время движения так, чтобы его отскок вверх приходился прямо к вашей ладони. Это позволит лучше управлять мячом при перемещении по площадке.</a:t>
            </a:r>
          </a:p>
        </p:txBody>
      </p:sp>
      <p:pic>
        <p:nvPicPr>
          <p:cNvPr id="1027" name="Picture 3"/>
          <p:cNvPicPr>
            <a:picLocks noGrp="1" noChangeAspect="1" noChangeArrowheads="1"/>
          </p:cNvPicPr>
          <p:nvPr>
            <p:ph sz="half" idx="2"/>
          </p:nvPr>
        </p:nvPicPr>
        <p:blipFill>
          <a:blip r:embed="rId2" cstate="print"/>
          <a:srcRect l="13519" t="27732" r="59316" b="18782"/>
          <a:stretch>
            <a:fillRect/>
          </a:stretch>
        </p:blipFill>
        <p:spPr bwMode="auto">
          <a:xfrm>
            <a:off x="4929190" y="1928802"/>
            <a:ext cx="3484854" cy="3857652"/>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924</Words>
  <Application>Microsoft Office PowerPoint</Application>
  <PresentationFormat>Экран (4:3)</PresentationFormat>
  <Paragraphs>32</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Times New Roman</vt:lpstr>
      <vt:lpstr>Тема Office</vt:lpstr>
      <vt:lpstr>Ведение мяча в баскетболе</vt:lpstr>
      <vt:lpstr>Заключается в…</vt:lpstr>
      <vt:lpstr>Упражнения для отработки техники ведения мяча </vt:lpstr>
      <vt:lpstr>Основные подводящие упражнения:</vt:lpstr>
      <vt:lpstr>Обучение ведению мяча можно разделить на следующие основные этапы:</vt:lpstr>
      <vt:lpstr>Обучение основам дриблинга</vt:lpstr>
      <vt:lpstr>Вставайте в низкую стойку</vt:lpstr>
      <vt:lpstr> Научитесь работать с отскоком мяча </vt:lpstr>
      <vt:lpstr>Держите руку сверху мяча</vt:lpstr>
      <vt:lpstr> Низко держите мяч</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Ведение мяча в баскетболе</dc:title>
  <dc:creator>Катя</dc:creator>
  <cp:lastModifiedBy>1</cp:lastModifiedBy>
  <cp:revision>16</cp:revision>
  <dcterms:created xsi:type="dcterms:W3CDTF">2017-09-28T16:56:15Z</dcterms:created>
  <dcterms:modified xsi:type="dcterms:W3CDTF">2020-04-09T14:15:38Z</dcterms:modified>
</cp:coreProperties>
</file>