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66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495A3-C6B7-4E7C-A502-F194A83284FC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7E2F-6406-4358-AEC1-B9915640B8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35397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495A3-C6B7-4E7C-A502-F194A83284FC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7E2F-6406-4358-AEC1-B9915640B8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08710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495A3-C6B7-4E7C-A502-F194A83284FC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7E2F-6406-4358-AEC1-B9915640B8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9698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495A3-C6B7-4E7C-A502-F194A83284FC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7E2F-6406-4358-AEC1-B9915640B8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4962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495A3-C6B7-4E7C-A502-F194A83284FC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7E2F-6406-4358-AEC1-B9915640B8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7768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495A3-C6B7-4E7C-A502-F194A83284FC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7E2F-6406-4358-AEC1-B9915640B8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63398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495A3-C6B7-4E7C-A502-F194A83284FC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7E2F-6406-4358-AEC1-B9915640B8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8791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495A3-C6B7-4E7C-A502-F194A83284FC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7E2F-6406-4358-AEC1-B9915640B8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02486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495A3-C6B7-4E7C-A502-F194A83284FC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7E2F-6406-4358-AEC1-B9915640B8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7843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495A3-C6B7-4E7C-A502-F194A83284FC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7E2F-6406-4358-AEC1-B9915640B8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3143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495A3-C6B7-4E7C-A502-F194A83284FC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7E2F-6406-4358-AEC1-B9915640B8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2280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1495A3-C6B7-4E7C-A502-F194A83284FC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7E7E2F-6406-4358-AEC1-B9915640B8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1861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jpeg"/><Relationship Id="rId4" Type="http://schemas.openxmlformats.org/officeDocument/2006/relationships/image" Target="../media/image3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50.jpeg"/><Relationship Id="rId4" Type="http://schemas.openxmlformats.org/officeDocument/2006/relationships/image" Target="../media/image4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jpeg"/><Relationship Id="rId3" Type="http://schemas.openxmlformats.org/officeDocument/2006/relationships/image" Target="../media/image54.jpeg"/><Relationship Id="rId7" Type="http://schemas.openxmlformats.org/officeDocument/2006/relationships/image" Target="../media/image58.jpe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jpeg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7" Type="http://schemas.openxmlformats.org/officeDocument/2006/relationships/image" Target="../media/image65.jpe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jpeg"/><Relationship Id="rId5" Type="http://schemas.openxmlformats.org/officeDocument/2006/relationships/image" Target="../media/image63.jpeg"/><Relationship Id="rId4" Type="http://schemas.openxmlformats.org/officeDocument/2006/relationships/image" Target="../media/image6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7" Type="http://schemas.openxmlformats.org/officeDocument/2006/relationships/image" Target="../media/image70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jpeg"/><Relationship Id="rId5" Type="http://schemas.openxmlformats.org/officeDocument/2006/relationships/image" Target="../media/image68.jpeg"/><Relationship Id="rId4" Type="http://schemas.openxmlformats.org/officeDocument/2006/relationships/image" Target="../media/image6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edlib.ru/" TargetMode="External"/><Relationship Id="rId2" Type="http://schemas.openxmlformats.org/officeDocument/2006/relationships/hyperlink" Target="http://www.yandex.ru-&#1082;&#1072;&#1088;&#1090;&#1080;&#1085;&#1085;&#1099;&#1081;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12" Type="http://schemas.openxmlformats.org/officeDocument/2006/relationships/image" Target="../media/image1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35560" y="620688"/>
            <a:ext cx="7774632" cy="1080120"/>
          </a:xfrm>
        </p:spPr>
        <p:txBody>
          <a:bodyPr>
            <a:normAutofit/>
          </a:bodyPr>
          <a:lstStyle/>
          <a:p>
            <a:r>
              <a:rPr lang="ru-RU" sz="4800" dirty="0">
                <a:latin typeface="Monotype Corsiva" panose="03010101010201010101" pitchFamily="66" charset="0"/>
              </a:rPr>
              <a:t>Сложные слова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384032" y="5229200"/>
            <a:ext cx="4176464" cy="1296144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Monotype Corsiva" panose="03010101010201010101" pitchFamily="66" charset="0"/>
              </a:rPr>
              <a:t>Подготовила:</a:t>
            </a:r>
          </a:p>
          <a:p>
            <a:r>
              <a:rPr lang="ru-RU" dirty="0" smtClean="0">
                <a:latin typeface="Monotype Corsiva" panose="03010101010201010101" pitchFamily="66" charset="0"/>
              </a:rPr>
              <a:t> педагог дополнительного образования </a:t>
            </a:r>
          </a:p>
          <a:p>
            <a:r>
              <a:rPr lang="ru-RU" dirty="0" smtClean="0">
                <a:latin typeface="Monotype Corsiva" panose="03010101010201010101" pitchFamily="66" charset="0"/>
              </a:rPr>
              <a:t>Назарова Т.А.</a:t>
            </a:r>
            <a:endParaRPr lang="ru-RU" dirty="0">
              <a:latin typeface="Monotype Corsiva" panose="03010101010201010101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03512" y="1916832"/>
            <a:ext cx="2232248" cy="2007908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59896" y="1700809"/>
            <a:ext cx="2088078" cy="2103973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31704" y="3212976"/>
            <a:ext cx="2231132" cy="2477506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756575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95600" y="1268760"/>
            <a:ext cx="6030416" cy="48149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Есть игрушки у меня (хлопают в ладоши и ударяют кулачками друг о друга)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Паровоз и два коня (загибают пальчики на обеих руках).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Серебристый самолет,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Три ракеты, вездеход,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Самосвал, подъемный кран – 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Настоящий великан.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Сколько вместе? (хлопают в ладоши, ударяют кулачками друг о друга).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 узнать? 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Помогите сосчитать? 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71665" y="620688"/>
            <a:ext cx="44630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</a:rPr>
              <a:t>Пальчиковая гимнастика.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945143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2567608" y="-99392"/>
            <a:ext cx="7643192" cy="9939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24000" y="0"/>
            <a:ext cx="9144000" cy="6858000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             </a:t>
            </a:r>
            <a:r>
              <a:rPr lang="ru-RU" sz="9600" b="1" dirty="0" err="1">
                <a:solidFill>
                  <a:srgbClr val="FF0000"/>
                </a:solidFill>
              </a:rPr>
              <a:t>ЛОВ</a:t>
            </a:r>
            <a:r>
              <a:rPr lang="ru-RU" sz="9600" dirty="0" err="1"/>
              <a:t>ить</a:t>
            </a:r>
            <a:endParaRPr lang="ru-RU" sz="96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75925" y="837712"/>
            <a:ext cx="1797372" cy="13793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79784" y="1418495"/>
            <a:ext cx="1903841" cy="143279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21675" y="1340768"/>
            <a:ext cx="2042779" cy="15286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52315" y="3030669"/>
            <a:ext cx="1895667" cy="16361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07895" y="3140969"/>
            <a:ext cx="1968783" cy="15191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Прямая со стрелкой 4"/>
          <p:cNvCxnSpPr/>
          <p:nvPr/>
        </p:nvCxnSpPr>
        <p:spPr>
          <a:xfrm>
            <a:off x="6096000" y="1964033"/>
            <a:ext cx="0" cy="259100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H="1">
            <a:off x="6282612" y="2780929"/>
            <a:ext cx="1901620" cy="226693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3858387" y="2449560"/>
            <a:ext cx="2016224" cy="23762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3691546" y="3978969"/>
            <a:ext cx="1705273" cy="11521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H="1">
            <a:off x="6456040" y="4221088"/>
            <a:ext cx="1368152" cy="11521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4281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991544" y="-99392"/>
            <a:ext cx="8219256" cy="9939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24000" y="0"/>
            <a:ext cx="9144000" cy="68580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9600" dirty="0"/>
              <a:t>                                                                           </a:t>
            </a:r>
          </a:p>
          <a:p>
            <a:pPr marL="0" indent="0">
              <a:buNone/>
            </a:pPr>
            <a:r>
              <a:rPr lang="ru-RU" sz="9600" dirty="0"/>
              <a:t>         </a:t>
            </a:r>
          </a:p>
          <a:p>
            <a:pPr marL="0" indent="0">
              <a:buNone/>
            </a:pPr>
            <a:r>
              <a:rPr lang="ru-RU" sz="9600" b="1" dirty="0">
                <a:solidFill>
                  <a:srgbClr val="FF0000"/>
                </a:solidFill>
              </a:rPr>
              <a:t>          </a:t>
            </a:r>
            <a:r>
              <a:rPr lang="ru-RU" sz="9600" b="1" dirty="0" err="1">
                <a:solidFill>
                  <a:srgbClr val="FF0000"/>
                </a:solidFill>
              </a:rPr>
              <a:t>ВОД</a:t>
            </a:r>
            <a:r>
              <a:rPr lang="ru-RU" sz="9600" dirty="0" err="1"/>
              <a:t>ить</a:t>
            </a:r>
            <a:endParaRPr lang="ru-RU" sz="96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81492" y="3699390"/>
            <a:ext cx="1532118" cy="155229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75402" y="1318771"/>
            <a:ext cx="1832367" cy="139924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1584" y="4069071"/>
            <a:ext cx="1879646" cy="1547553"/>
          </a:xfrm>
          <a:prstGeom prst="snip2DiagRect">
            <a:avLst>
              <a:gd name="adj1" fmla="val 24432"/>
              <a:gd name="adj2" fmla="val 16667"/>
            </a:avLst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127" name="Picture 7" descr="C:\Users\Admin\Desktop\каритки\singing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06140" y="896017"/>
            <a:ext cx="1486004" cy="141133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68209" y="1345211"/>
            <a:ext cx="1731061" cy="1273145"/>
          </a:xfrm>
          <a:prstGeom prst="snip2DiagRect">
            <a:avLst>
              <a:gd name="adj1" fmla="val 1336"/>
              <a:gd name="adj2" fmla="val 16667"/>
            </a:avLst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1766" y="2749649"/>
            <a:ext cx="1604375" cy="164745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cxnSp>
        <p:nvCxnSpPr>
          <p:cNvPr id="5" name="Прямая со стрелкой 4"/>
          <p:cNvCxnSpPr/>
          <p:nvPr/>
        </p:nvCxnSpPr>
        <p:spPr>
          <a:xfrm>
            <a:off x="4039757" y="2132856"/>
            <a:ext cx="1224136" cy="33123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4007768" y="4725144"/>
            <a:ext cx="936104" cy="7200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>
            <a:off x="7092482" y="2618356"/>
            <a:ext cx="1008112" cy="281189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>
            <a:off x="7300191" y="4775240"/>
            <a:ext cx="936104" cy="6198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5663952" y="4603608"/>
            <a:ext cx="0" cy="64807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6649142" y="2384602"/>
            <a:ext cx="0" cy="310723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2017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981200" y="-99392"/>
            <a:ext cx="8229600" cy="9939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24000" y="116632"/>
            <a:ext cx="9144000" cy="6858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               </a:t>
            </a:r>
            <a:r>
              <a:rPr lang="ru-RU" sz="9600" b="1" dirty="0" err="1">
                <a:solidFill>
                  <a:srgbClr val="FF0000"/>
                </a:solidFill>
              </a:rPr>
              <a:t>ХОД</a:t>
            </a:r>
            <a:r>
              <a:rPr lang="ru-RU" sz="9600" dirty="0" err="1"/>
              <a:t>ить</a:t>
            </a:r>
            <a:endParaRPr lang="ru-RU" sz="96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9096" y="906289"/>
            <a:ext cx="1711097" cy="136785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 descr="C:\Users\Admin\Desktop\каритки\i (10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59527" y="2959677"/>
            <a:ext cx="2088231" cy="144084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22173" y="759468"/>
            <a:ext cx="1984479" cy="14310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Прямая со стрелкой 4"/>
          <p:cNvCxnSpPr/>
          <p:nvPr/>
        </p:nvCxnSpPr>
        <p:spPr>
          <a:xfrm>
            <a:off x="4578254" y="2243002"/>
            <a:ext cx="1584176" cy="309634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H="1">
            <a:off x="6456040" y="2243002"/>
            <a:ext cx="1080120" cy="309634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4663005" y="4053544"/>
            <a:ext cx="792088" cy="69394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24192" y="3415310"/>
            <a:ext cx="1969196" cy="16056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7" name="Прямая со стрелкой 16"/>
          <p:cNvCxnSpPr/>
          <p:nvPr/>
        </p:nvCxnSpPr>
        <p:spPr>
          <a:xfrm flipH="1">
            <a:off x="6744072" y="5013176"/>
            <a:ext cx="709026" cy="5760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8717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981200" y="-243408"/>
            <a:ext cx="8229600" cy="24340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24000" y="0"/>
            <a:ext cx="9144000" cy="68580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           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9600" b="1" dirty="0">
                <a:solidFill>
                  <a:srgbClr val="FF0000"/>
                </a:solidFill>
              </a:rPr>
              <a:t>         </a:t>
            </a:r>
          </a:p>
          <a:p>
            <a:pPr marL="0" indent="0">
              <a:buNone/>
            </a:pPr>
            <a:r>
              <a:rPr lang="ru-RU" sz="9600" b="1" dirty="0">
                <a:solidFill>
                  <a:srgbClr val="FF0000"/>
                </a:solidFill>
              </a:rPr>
              <a:t>           </a:t>
            </a:r>
            <a:r>
              <a:rPr lang="ru-RU" sz="9600" b="1" dirty="0" err="1">
                <a:solidFill>
                  <a:srgbClr val="FF0000"/>
                </a:solidFill>
              </a:rPr>
              <a:t>ВОЗ</a:t>
            </a:r>
            <a:r>
              <a:rPr lang="ru-RU" sz="96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ить</a:t>
            </a:r>
            <a:endParaRPr lang="ru-RU" sz="9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3633" y="1294748"/>
            <a:ext cx="1503361" cy="167647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59144" y="3371799"/>
            <a:ext cx="1739251" cy="162657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24193" y="1465780"/>
            <a:ext cx="1822227" cy="14773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 descr="C:\Users\Admin\Desktop\каритки\i (8)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0732" y="3782650"/>
            <a:ext cx="1647377" cy="173458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Рисунок 7"/>
          <p:cNvPicPr/>
          <p:nvPr/>
        </p:nvPicPr>
        <p:blipFill>
          <a:blip r:embed="rId6"/>
          <a:stretch>
            <a:fillRect/>
          </a:stretch>
        </p:blipFill>
        <p:spPr>
          <a:xfrm>
            <a:off x="5117301" y="1213858"/>
            <a:ext cx="1779715" cy="14350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cxnSp>
        <p:nvCxnSpPr>
          <p:cNvPr id="9" name="Прямая со стрелкой 8"/>
          <p:cNvCxnSpPr/>
          <p:nvPr/>
        </p:nvCxnSpPr>
        <p:spPr>
          <a:xfrm>
            <a:off x="4286994" y="2780928"/>
            <a:ext cx="1376959" cy="28083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5981721" y="2780928"/>
            <a:ext cx="0" cy="25922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>
            <a:off x="6240017" y="2852936"/>
            <a:ext cx="1371565" cy="266429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4286994" y="4185084"/>
            <a:ext cx="872903" cy="140415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>
            <a:off x="6528048" y="4077072"/>
            <a:ext cx="1296144" cy="15121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5086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5520" y="887141"/>
            <a:ext cx="8604956" cy="573663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95800" y="361303"/>
            <a:ext cx="34486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/>
              <a:t>Гимнастика для глаз </a:t>
            </a:r>
          </a:p>
        </p:txBody>
      </p:sp>
    </p:spTree>
    <p:extLst>
      <p:ext uri="{BB962C8B-B14F-4D97-AF65-F5344CB8AC3E}">
        <p14:creationId xmlns:p14="http://schemas.microsoft.com/office/powerpoint/2010/main" val="3408518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09265" y="476391"/>
            <a:ext cx="3816424" cy="2126596"/>
          </a:xfrm>
        </p:spPr>
        <p:txBody>
          <a:bodyPr>
            <a:normAutofit/>
          </a:bodyPr>
          <a:lstStyle/>
          <a:p>
            <a:pPr algn="ctr"/>
            <a:r>
              <a:rPr lang="ru-RU" sz="6000" dirty="0"/>
              <a:t>   </a:t>
            </a:r>
            <a:r>
              <a:rPr lang="ru-RU" sz="3600" dirty="0"/>
              <a:t>Объясни значение слов: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7488" y="1600200"/>
            <a:ext cx="9144000" cy="52578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3600" spc="-300" dirty="0"/>
          </a:p>
          <a:p>
            <a:pPr marL="0" indent="0" algn="ctr">
              <a:buNone/>
            </a:pPr>
            <a:r>
              <a:rPr lang="ru-RU" sz="2400" spc="-300" dirty="0"/>
              <a:t>Хоровод </a:t>
            </a:r>
          </a:p>
          <a:p>
            <a:pPr marL="0" indent="0" algn="ctr">
              <a:buNone/>
            </a:pPr>
            <a:r>
              <a:rPr lang="ru-RU" sz="2400" spc="-300" dirty="0"/>
              <a:t>Кукловод</a:t>
            </a:r>
          </a:p>
          <a:p>
            <a:pPr marL="0" indent="0" algn="ctr">
              <a:buNone/>
            </a:pPr>
            <a:r>
              <a:rPr lang="ru-RU" sz="2400" spc="-300" dirty="0"/>
              <a:t>  Овощевод</a:t>
            </a:r>
          </a:p>
          <a:p>
            <a:pPr marL="0" indent="0" algn="ctr">
              <a:buNone/>
            </a:pPr>
            <a:r>
              <a:rPr lang="ru-RU" sz="2400" spc="-300" dirty="0"/>
              <a:t>Садовод</a:t>
            </a:r>
          </a:p>
          <a:p>
            <a:pPr marL="0" indent="0" algn="ctr">
              <a:buNone/>
            </a:pPr>
            <a:r>
              <a:rPr lang="ru-RU" sz="2400" spc="-300" dirty="0"/>
              <a:t>Пчеловод</a:t>
            </a:r>
          </a:p>
          <a:p>
            <a:pPr marL="0" indent="0" algn="ctr">
              <a:buNone/>
            </a:pPr>
            <a:r>
              <a:rPr lang="ru-RU" sz="2400" spc="-300" dirty="0"/>
              <a:t>      Животновод 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4367" y="2389582"/>
            <a:ext cx="311150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39331" y="3190582"/>
            <a:ext cx="311150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7108" y="3778177"/>
            <a:ext cx="311150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7601" y="2812183"/>
            <a:ext cx="311150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61330" y="4227385"/>
            <a:ext cx="311150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7108" y="4588486"/>
            <a:ext cx="311150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69426" y="5100968"/>
            <a:ext cx="2732847" cy="159891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02681" y="4689140"/>
            <a:ext cx="2088232" cy="208823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42373" y="2699215"/>
            <a:ext cx="2359035" cy="228974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40220" y="79897"/>
            <a:ext cx="2260775" cy="283081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9613" y="2976761"/>
            <a:ext cx="2214368" cy="165026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5286" y="102617"/>
            <a:ext cx="3726879" cy="2484586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2295697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49593" y="393801"/>
            <a:ext cx="2520280" cy="1483193"/>
          </a:xfrm>
        </p:spPr>
        <p:txBody>
          <a:bodyPr>
            <a:noAutofit/>
          </a:bodyPr>
          <a:lstStyle/>
          <a:p>
            <a:r>
              <a:rPr lang="ru-RU" sz="3600" dirty="0"/>
              <a:t>Для чего </a:t>
            </a:r>
            <a:br>
              <a:rPr lang="ru-RU" sz="3600" dirty="0"/>
            </a:br>
            <a:r>
              <a:rPr lang="ru-RU" sz="3600" dirty="0"/>
              <a:t>нужен: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24000" y="1600200"/>
            <a:ext cx="9144000" cy="5257800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spc="-300" dirty="0"/>
              <a:t>Дымоход</a:t>
            </a:r>
            <a:br>
              <a:rPr lang="ru-RU" sz="3600" spc="-300" dirty="0"/>
            </a:br>
            <a:r>
              <a:rPr lang="ru-RU" sz="3600" spc="-300" dirty="0"/>
              <a:t>Снегоход</a:t>
            </a:r>
            <a:br>
              <a:rPr lang="ru-RU" sz="3600" spc="-300" dirty="0"/>
            </a:br>
            <a:r>
              <a:rPr lang="ru-RU" sz="3600" spc="-300" dirty="0"/>
              <a:t>Пароход</a:t>
            </a:r>
            <a:br>
              <a:rPr lang="ru-RU" sz="3600" spc="-300" dirty="0"/>
            </a:br>
            <a:r>
              <a:rPr lang="ru-RU" sz="3600" spc="-300" dirty="0"/>
              <a:t>Луноход</a:t>
            </a:r>
            <a:br>
              <a:rPr lang="ru-RU" sz="3600" spc="-300" dirty="0"/>
            </a:br>
            <a:endParaRPr lang="ru-RU" sz="3600" spc="-3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76171" y="3788869"/>
            <a:ext cx="311150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73090" y="3093642"/>
            <a:ext cx="311150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8066" y="4311124"/>
            <a:ext cx="311150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37583" y="4945291"/>
            <a:ext cx="311150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0422" y="362944"/>
            <a:ext cx="2475379" cy="307247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89176" y="246311"/>
            <a:ext cx="2429468" cy="270777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74602" y="4106369"/>
            <a:ext cx="3240360" cy="251934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3259" y="3929272"/>
            <a:ext cx="3556052" cy="2667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364297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24000" y="1556792"/>
            <a:ext cx="9144000" cy="5301208"/>
          </a:xfrm>
        </p:spPr>
        <p:txBody>
          <a:bodyPr/>
          <a:lstStyle/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sz="3600" spc="-300" dirty="0"/>
              <a:t>    Бензовоз</a:t>
            </a:r>
            <a:br>
              <a:rPr lang="ru-RU" sz="3600" spc="-300" dirty="0"/>
            </a:br>
            <a:r>
              <a:rPr lang="ru-RU" sz="3600" spc="-300" dirty="0"/>
              <a:t>           Цементовоз </a:t>
            </a:r>
          </a:p>
          <a:p>
            <a:pPr marL="0" indent="0" algn="ctr">
              <a:buNone/>
            </a:pPr>
            <a:r>
              <a:rPr lang="ru-RU" sz="3600" spc="-300" dirty="0"/>
              <a:t>   Водовоз</a:t>
            </a:r>
            <a:br>
              <a:rPr lang="ru-RU" sz="3600" spc="-300" dirty="0"/>
            </a:br>
            <a:r>
              <a:rPr lang="ru-RU" sz="3600" spc="-300" dirty="0"/>
              <a:t>   Лесовоз</a:t>
            </a:r>
            <a:br>
              <a:rPr lang="ru-RU" sz="3600" spc="-300" dirty="0"/>
            </a:br>
            <a:r>
              <a:rPr lang="ru-RU" sz="3600" spc="-300" dirty="0"/>
              <a:t>        Молоковоз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07429" y="2147412"/>
            <a:ext cx="311150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07429" y="2693239"/>
            <a:ext cx="311150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07429" y="3352115"/>
            <a:ext cx="311150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07429" y="3819043"/>
            <a:ext cx="311150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05554" y="4385902"/>
            <a:ext cx="311150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3460" y="781816"/>
            <a:ext cx="3554366" cy="248805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84232" y="716315"/>
            <a:ext cx="3641608" cy="242892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35154" y="144815"/>
            <a:ext cx="8928992" cy="1143000"/>
          </a:xfrm>
        </p:spPr>
        <p:txBody>
          <a:bodyPr>
            <a:normAutofit/>
          </a:bodyPr>
          <a:lstStyle/>
          <a:p>
            <a:r>
              <a:rPr lang="ru-RU" sz="4800" dirty="0"/>
              <a:t>    </a:t>
            </a:r>
            <a:r>
              <a:rPr lang="ru-RU" sz="3600" dirty="0"/>
              <a:t>Назначение автотранспорта: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8822" y="3510865"/>
            <a:ext cx="3554606" cy="223224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0351" y="3352116"/>
            <a:ext cx="1997968" cy="1331979"/>
          </a:xfrm>
          <a:prstGeom prst="rect">
            <a:avLst/>
          </a:prstGeom>
        </p:spPr>
      </p:pic>
      <p:sp>
        <p:nvSpPr>
          <p:cNvPr id="9" name="AutoShape 4" descr="https://satysfakcja.stati.pl/allegro_new/ZABAWKI/Bruder/02744/f2.jpg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6" descr="https://satysfakcja.stati.pl/allegro_new/ZABAWKI/Bruder/02744/f2.jpg"/>
          <p:cNvSpPr>
            <a:spLocks noChangeAspect="1" noChangeArrowheads="1"/>
          </p:cNvSpPr>
          <p:nvPr/>
        </p:nvSpPr>
        <p:spPr bwMode="auto">
          <a:xfrm>
            <a:off x="1831975" y="79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372"/>
          <a:stretch/>
        </p:blipFill>
        <p:spPr>
          <a:xfrm>
            <a:off x="7495429" y="4703402"/>
            <a:ext cx="2854795" cy="2135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847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    Используемые ресурсы: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24000" y="1581668"/>
            <a:ext cx="9144000" cy="52578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</a:t>
            </a:r>
            <a:br>
              <a:rPr lang="ru-RU" dirty="0" smtClean="0"/>
            </a:br>
            <a:r>
              <a:rPr lang="ru-RU" dirty="0" smtClean="0"/>
              <a:t>     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 </a:t>
            </a:r>
            <a:r>
              <a:rPr lang="ru-RU" dirty="0" smtClean="0"/>
              <a:t>              </a:t>
            </a:r>
            <a:r>
              <a:rPr lang="en-US" dirty="0" smtClean="0">
                <a:hlinkClick r:id="rId2"/>
              </a:rPr>
              <a:t>www.yandex.ru-</a:t>
            </a:r>
            <a:r>
              <a:rPr lang="ru-RU" dirty="0" smtClean="0">
                <a:hlinkClick r:id="rId2"/>
              </a:rPr>
              <a:t>картинный</a:t>
            </a:r>
            <a:r>
              <a:rPr lang="ru-RU" dirty="0" smtClean="0"/>
              <a:t> материал.</a:t>
            </a:r>
          </a:p>
          <a:p>
            <a:pPr marL="749808" lvl="2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/>
              <a:t> </a:t>
            </a:r>
            <a:r>
              <a:rPr lang="ru-RU" dirty="0" smtClean="0"/>
              <a:t>          </a:t>
            </a:r>
            <a:r>
              <a:rPr lang="ru-RU" sz="2600" u="sng" dirty="0">
                <a:solidFill>
                  <a:srgbClr val="0000FF"/>
                </a:solidFill>
                <a:latin typeface="Calibri"/>
                <a:ea typeface="Calibri"/>
                <a:cs typeface="Times New Roman"/>
                <a:hlinkClick r:id="rId3"/>
              </a:rPr>
              <a:t>http://www.pedlib.ru</a:t>
            </a:r>
            <a:endParaRPr lang="ru-RU" sz="2600" dirty="0"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3592" y="3212976"/>
            <a:ext cx="311150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3592" y="3717032"/>
            <a:ext cx="311150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426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31504" y="-1803522"/>
            <a:ext cx="9145016" cy="1870512"/>
          </a:xfrm>
          <a:prstGeom prst="rect">
            <a:avLst/>
          </a:prstGeom>
        </p:spPr>
        <p:txBody>
          <a:bodyPr wrap="square" numCol="3">
            <a:spAutoFit/>
          </a:bodyPr>
          <a:lstStyle/>
          <a:p>
            <a:pPr>
              <a:lnSpc>
                <a:spcPct val="107000"/>
              </a:lnSpc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Логопед:	Сегодня на занятии мы будем учиться образовывать новые слова, которые называются «сложные». Что это за сложные слова мы с вами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80735" y="327275"/>
            <a:ext cx="2016224" cy="160869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71764" y="327275"/>
            <a:ext cx="2088232" cy="160869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32004" y="327275"/>
            <a:ext cx="2016224" cy="160869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84232" y="236133"/>
            <a:ext cx="2016224" cy="160869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44731" y="2325471"/>
            <a:ext cx="2088232" cy="165618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07768" y="2325472"/>
            <a:ext cx="2088232" cy="172819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24124" y="2361475"/>
            <a:ext cx="2016225" cy="165618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15495" y="2278018"/>
            <a:ext cx="2003751" cy="1656184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60943" y="4462302"/>
            <a:ext cx="2024714" cy="162930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31822" y="4437112"/>
            <a:ext cx="2160240" cy="1629302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28996" y="4462302"/>
            <a:ext cx="2016224" cy="1629302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72264" y="4437112"/>
            <a:ext cx="1935726" cy="1629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3398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423593" y="2348880"/>
            <a:ext cx="6554867" cy="3767670"/>
          </a:xfrm>
        </p:spPr>
        <p:txBody>
          <a:bodyPr>
            <a:normAutofit lnSpcReduction="10000"/>
          </a:bodyPr>
          <a:lstStyle/>
          <a:p>
            <a:pPr marL="36576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4000" dirty="0">
                <a:latin typeface="Calibri"/>
                <a:ea typeface="Calibri"/>
                <a:cs typeface="Times New Roman"/>
              </a:rPr>
              <a:t>Жил да был на свете </a:t>
            </a:r>
            <a:r>
              <a:rPr lang="ru-RU" sz="4000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ПАР</a:t>
            </a:r>
            <a:r>
              <a:rPr lang="ru-RU" sz="4000" dirty="0">
                <a:latin typeface="Calibri"/>
                <a:ea typeface="Calibri"/>
                <a:cs typeface="Times New Roman"/>
              </a:rPr>
              <a:t>,</a:t>
            </a:r>
          </a:p>
          <a:p>
            <a:pPr marL="36576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4000" dirty="0">
                <a:latin typeface="Calibri"/>
                <a:ea typeface="Calibri"/>
                <a:cs typeface="Times New Roman"/>
              </a:rPr>
              <a:t>С виду был он сед и стар,</a:t>
            </a:r>
          </a:p>
          <a:p>
            <a:pPr marL="36576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4000" dirty="0">
                <a:latin typeface="Calibri"/>
                <a:ea typeface="Calibri"/>
                <a:cs typeface="Times New Roman"/>
              </a:rPr>
              <a:t>но с кипящею водой</a:t>
            </a:r>
          </a:p>
          <a:p>
            <a:pPr marL="36576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4000" dirty="0">
                <a:latin typeface="Calibri"/>
                <a:ea typeface="Calibri"/>
                <a:cs typeface="Times New Roman"/>
              </a:rPr>
              <a:t>он плясал, как молодой.</a:t>
            </a:r>
          </a:p>
          <a:p>
            <a:pPr algn="ctr"/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711625" y="476672"/>
            <a:ext cx="6554867" cy="1524000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>
                <a:solidFill>
                  <a:srgbClr val="FF0000"/>
                </a:solidFill>
              </a:rPr>
              <a:t>ПАР и ХОД</a:t>
            </a:r>
          </a:p>
        </p:txBody>
      </p:sp>
    </p:spTree>
    <p:extLst>
      <p:ext uri="{BB962C8B-B14F-4D97-AF65-F5344CB8AC3E}">
        <p14:creationId xmlns:p14="http://schemas.microsoft.com/office/powerpoint/2010/main" val="3472192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981200" y="188640"/>
            <a:ext cx="8363272" cy="2880320"/>
          </a:xfrm>
        </p:spPr>
        <p:txBody>
          <a:bodyPr>
            <a:normAutofit fontScale="90000"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100" dirty="0">
                <a:latin typeface="Calibri"/>
                <a:ea typeface="Calibri"/>
                <a:cs typeface="Times New Roman"/>
              </a:rPr>
              <a:t/>
            </a:r>
            <a:br>
              <a:rPr lang="ru-RU" sz="3100" dirty="0">
                <a:latin typeface="Calibri"/>
                <a:ea typeface="Calibri"/>
                <a:cs typeface="Times New Roman"/>
              </a:rPr>
            </a:br>
            <a:r>
              <a:rPr lang="ru-RU" sz="3100" dirty="0">
                <a:latin typeface="Calibri"/>
                <a:ea typeface="Calibri"/>
                <a:cs typeface="Times New Roman"/>
              </a:rPr>
              <a:t/>
            </a:r>
            <a:br>
              <a:rPr lang="ru-RU" sz="3100" dirty="0">
                <a:latin typeface="Calibri"/>
                <a:ea typeface="Calibri"/>
                <a:cs typeface="Times New Roman"/>
              </a:rPr>
            </a:br>
            <a:r>
              <a:rPr lang="ru-RU" sz="3100" dirty="0">
                <a:latin typeface="Calibri"/>
                <a:ea typeface="Calibri"/>
                <a:cs typeface="Times New Roman"/>
              </a:rPr>
              <a:t/>
            </a:r>
            <a:br>
              <a:rPr lang="ru-RU" sz="3100" dirty="0">
                <a:latin typeface="Calibri"/>
                <a:ea typeface="Calibri"/>
                <a:cs typeface="Times New Roman"/>
              </a:rPr>
            </a:br>
            <a:r>
              <a:rPr lang="ru-RU" sz="3100" dirty="0">
                <a:latin typeface="Calibri"/>
                <a:ea typeface="Calibri"/>
                <a:cs typeface="Times New Roman"/>
              </a:rPr>
              <a:t/>
            </a:r>
            <a:br>
              <a:rPr lang="ru-RU" sz="3100" dirty="0">
                <a:latin typeface="Calibri"/>
                <a:ea typeface="Calibri"/>
                <a:cs typeface="Times New Roman"/>
              </a:rPr>
            </a:br>
            <a:r>
              <a:rPr lang="ru-RU" sz="4900" dirty="0">
                <a:latin typeface="Calibri"/>
                <a:ea typeface="Calibri"/>
                <a:cs typeface="Times New Roman"/>
              </a:rPr>
              <a:t>Он из  чайника струился,</a:t>
            </a:r>
            <a:br>
              <a:rPr lang="ru-RU" sz="4900" dirty="0">
                <a:latin typeface="Calibri"/>
                <a:ea typeface="Calibri"/>
                <a:cs typeface="Times New Roman"/>
              </a:rPr>
            </a:br>
            <a:r>
              <a:rPr lang="ru-RU" sz="4900" dirty="0">
                <a:latin typeface="Calibri"/>
                <a:ea typeface="Calibri"/>
                <a:cs typeface="Times New Roman"/>
              </a:rPr>
              <a:t>над кастрюлею клубился,</a:t>
            </a:r>
            <a:br>
              <a:rPr lang="ru-RU" sz="4900" dirty="0">
                <a:latin typeface="Calibri"/>
                <a:ea typeface="Calibri"/>
                <a:cs typeface="Times New Roman"/>
              </a:rPr>
            </a:br>
            <a:r>
              <a:rPr lang="ru-RU" sz="4900" dirty="0">
                <a:latin typeface="Calibri"/>
                <a:ea typeface="Calibri"/>
                <a:cs typeface="Times New Roman"/>
              </a:rPr>
              <a:t>никаких полезных дел</a:t>
            </a:r>
            <a:br>
              <a:rPr lang="ru-RU" sz="4900" dirty="0">
                <a:latin typeface="Calibri"/>
                <a:ea typeface="Calibri"/>
                <a:cs typeface="Times New Roman"/>
              </a:rPr>
            </a:br>
            <a:r>
              <a:rPr lang="ru-RU" sz="4900" dirty="0">
                <a:latin typeface="Calibri"/>
                <a:ea typeface="Calibri"/>
                <a:cs typeface="Times New Roman"/>
              </a:rPr>
              <a:t>делать вовсе не умел.</a:t>
            </a:r>
            <a:br>
              <a:rPr lang="ru-RU" sz="4900" dirty="0">
                <a:latin typeface="Calibri"/>
                <a:ea typeface="Calibri"/>
                <a:cs typeface="Times New Roman"/>
              </a:rPr>
            </a:br>
            <a:r>
              <a:rPr lang="ru-RU" sz="3100" dirty="0">
                <a:latin typeface="Calibri"/>
                <a:ea typeface="Calibri"/>
                <a:cs typeface="Times New Roman"/>
              </a:rPr>
              <a:t/>
            </a:r>
            <a:br>
              <a:rPr lang="ru-RU" sz="3100" dirty="0">
                <a:latin typeface="Calibri"/>
                <a:ea typeface="Calibri"/>
                <a:cs typeface="Times New Roman"/>
              </a:rPr>
            </a:br>
            <a:r>
              <a:rPr lang="ru-RU" sz="4800" dirty="0">
                <a:latin typeface="Calibri"/>
                <a:ea typeface="Calibri"/>
                <a:cs typeface="Times New Roman"/>
              </a:rPr>
              <a:t/>
            </a:r>
            <a:br>
              <a:rPr lang="ru-RU" sz="4800" dirty="0"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1585" y="3861048"/>
            <a:ext cx="2639079" cy="2564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 descr="C:\Users\Admin\Desktop\СЛОВА\11446852-ilustracion-de-la-cacerola-con-vapor-de-agu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28048" y="3861048"/>
            <a:ext cx="2494280" cy="2494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7449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63552" y="0"/>
            <a:ext cx="8604448" cy="2924944"/>
          </a:xfrm>
        </p:spPr>
        <p:txBody>
          <a:bodyPr>
            <a:normAutofit fontScale="90000"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4800" dirty="0">
                <a:latin typeface="Calibri"/>
                <a:ea typeface="Calibri"/>
                <a:cs typeface="Times New Roman"/>
              </a:rPr>
              <a:t/>
            </a:r>
            <a:br>
              <a:rPr lang="ru-RU" sz="4800" dirty="0">
                <a:latin typeface="Calibri"/>
                <a:ea typeface="Calibri"/>
                <a:cs typeface="Times New Roman"/>
              </a:rPr>
            </a:br>
            <a:r>
              <a:rPr lang="ru-RU" sz="4800" dirty="0">
                <a:latin typeface="Calibri"/>
                <a:ea typeface="Calibri"/>
                <a:cs typeface="Times New Roman"/>
              </a:rPr>
              <a:t/>
            </a:r>
            <a:br>
              <a:rPr lang="ru-RU" sz="4800" dirty="0">
                <a:latin typeface="Calibri"/>
                <a:ea typeface="Calibri"/>
                <a:cs typeface="Times New Roman"/>
              </a:rPr>
            </a:br>
            <a:r>
              <a:rPr lang="ru-RU" sz="4800" dirty="0">
                <a:latin typeface="Calibri"/>
                <a:ea typeface="Calibri"/>
                <a:cs typeface="Times New Roman"/>
              </a:rPr>
              <a:t>Жило-было слово </a:t>
            </a:r>
            <a:r>
              <a:rPr lang="ru-RU" sz="4800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ХОД</a:t>
            </a:r>
            <a:r>
              <a:rPr lang="ru-RU" sz="4800" dirty="0">
                <a:latin typeface="Calibri"/>
                <a:ea typeface="Calibri"/>
                <a:cs typeface="Times New Roman"/>
              </a:rPr>
              <a:t/>
            </a:r>
            <a:br>
              <a:rPr lang="ru-RU" sz="4800" dirty="0">
                <a:latin typeface="Calibri"/>
                <a:ea typeface="Calibri"/>
                <a:cs typeface="Times New Roman"/>
              </a:rPr>
            </a:br>
            <a:r>
              <a:rPr lang="ru-RU" sz="4800" dirty="0">
                <a:latin typeface="Calibri"/>
                <a:ea typeface="Calibri"/>
                <a:cs typeface="Times New Roman"/>
              </a:rPr>
              <a:t>в слове выход, в слове вход,</a:t>
            </a:r>
            <a:br>
              <a:rPr lang="ru-RU" sz="4800" dirty="0">
                <a:latin typeface="Calibri"/>
                <a:ea typeface="Calibri"/>
                <a:cs typeface="Times New Roman"/>
              </a:rPr>
            </a:br>
            <a:r>
              <a:rPr lang="ru-RU" sz="4800" dirty="0">
                <a:latin typeface="Calibri"/>
                <a:ea typeface="Calibri"/>
                <a:cs typeface="Times New Roman"/>
              </a:rPr>
              <a:t>в слове ходики стучало и</a:t>
            </a:r>
            <a:br>
              <a:rPr lang="ru-RU" sz="4800" dirty="0">
                <a:latin typeface="Calibri"/>
                <a:ea typeface="Calibri"/>
                <a:cs typeface="Times New Roman"/>
              </a:rPr>
            </a:br>
            <a:r>
              <a:rPr lang="ru-RU" sz="4800" dirty="0">
                <a:latin typeface="Calibri"/>
                <a:ea typeface="Calibri"/>
                <a:cs typeface="Times New Roman"/>
              </a:rPr>
              <a:t>в походе вдаль шагало.</a:t>
            </a:r>
            <a:br>
              <a:rPr lang="ru-RU" sz="4800" dirty="0"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pic>
        <p:nvPicPr>
          <p:cNvPr id="2050" name="Picture 2" descr="C:\Users\Admin\Desktop\СЛОВА\img3420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03395" y="3645024"/>
            <a:ext cx="2154792" cy="1139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Admin\Desktop\СЛОВА\f20131022123843-2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03396" y="5016257"/>
            <a:ext cx="2130972" cy="1118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Admin\Desktop\СЛОВА\i (5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24193" y="4005065"/>
            <a:ext cx="2509063" cy="1826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Admin\Desktop\СЛОВА\0_a121_ef291dd5_XL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47928" y="3691635"/>
            <a:ext cx="1657836" cy="244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9595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3512" y="332656"/>
            <a:ext cx="4824536" cy="5760640"/>
          </a:xfrm>
        </p:spPr>
        <p:txBody>
          <a:bodyPr>
            <a:norm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dirty="0">
                <a:latin typeface="Calibri"/>
                <a:ea typeface="Calibri"/>
                <a:cs typeface="Times New Roman"/>
              </a:rPr>
              <a:t>Так и жили </a:t>
            </a:r>
            <a:r>
              <a:rPr lang="ru-RU" sz="3600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ПАР</a:t>
            </a:r>
            <a:r>
              <a:rPr lang="ru-RU" sz="3600" dirty="0">
                <a:latin typeface="Calibri"/>
                <a:ea typeface="Calibri"/>
                <a:cs typeface="Times New Roman"/>
              </a:rPr>
              <a:t> и </a:t>
            </a:r>
            <a:r>
              <a:rPr lang="ru-RU" sz="3600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ХОД</a:t>
            </a:r>
            <a:r>
              <a:rPr lang="ru-RU" sz="3600" dirty="0">
                <a:latin typeface="Calibri"/>
                <a:ea typeface="Calibri"/>
                <a:cs typeface="Times New Roman"/>
              </a:rPr>
              <a:t>.</a:t>
            </a:r>
            <a:br>
              <a:rPr lang="ru-RU" sz="3600" dirty="0">
                <a:latin typeface="Calibri"/>
                <a:ea typeface="Calibri"/>
                <a:cs typeface="Times New Roman"/>
              </a:rPr>
            </a:br>
            <a:r>
              <a:rPr lang="ru-RU" sz="3600" dirty="0">
                <a:latin typeface="Calibri"/>
                <a:ea typeface="Calibri"/>
                <a:cs typeface="Times New Roman"/>
              </a:rPr>
              <a:t>Жили врозь они, но вот</a:t>
            </a:r>
            <a:br>
              <a:rPr lang="ru-RU" sz="3600" dirty="0">
                <a:latin typeface="Calibri"/>
                <a:ea typeface="Calibri"/>
                <a:cs typeface="Times New Roman"/>
              </a:rPr>
            </a:br>
            <a:r>
              <a:rPr lang="ru-RU" sz="3600" dirty="0">
                <a:latin typeface="Calibri"/>
                <a:ea typeface="Calibri"/>
                <a:cs typeface="Times New Roman"/>
              </a:rPr>
              <a:t>вместе их соединили –</a:t>
            </a:r>
            <a:br>
              <a:rPr lang="ru-RU" sz="3600" dirty="0">
                <a:latin typeface="Calibri"/>
                <a:ea typeface="Calibri"/>
                <a:cs typeface="Times New Roman"/>
              </a:rPr>
            </a:br>
            <a:r>
              <a:rPr lang="ru-RU" sz="3600" dirty="0">
                <a:latin typeface="Calibri"/>
                <a:ea typeface="Calibri"/>
                <a:cs typeface="Times New Roman"/>
              </a:rPr>
              <a:t>по воде они поплыли.</a:t>
            </a:r>
            <a:br>
              <a:rPr lang="ru-RU" sz="3600" dirty="0">
                <a:latin typeface="Calibri"/>
                <a:ea typeface="Calibri"/>
                <a:cs typeface="Times New Roman"/>
              </a:rPr>
            </a:br>
            <a:r>
              <a:rPr lang="ru-RU" sz="3600" dirty="0">
                <a:latin typeface="Calibri"/>
                <a:ea typeface="Calibri"/>
                <a:cs typeface="Times New Roman"/>
              </a:rPr>
              <a:t>Паром ходит </a:t>
            </a:r>
            <a:r>
              <a:rPr lang="ru-RU" sz="3600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ПАРОХОД</a:t>
            </a:r>
            <a:r>
              <a:rPr lang="ru-RU" sz="3600" dirty="0">
                <a:latin typeface="Calibri"/>
                <a:ea typeface="Calibri"/>
                <a:cs typeface="Times New Roman"/>
              </a:rPr>
              <a:t>,</a:t>
            </a:r>
            <a:br>
              <a:rPr lang="ru-RU" sz="3600" dirty="0">
                <a:latin typeface="Calibri"/>
                <a:ea typeface="Calibri"/>
                <a:cs typeface="Times New Roman"/>
              </a:rPr>
            </a:br>
            <a:r>
              <a:rPr lang="ru-RU" sz="3600" dirty="0">
                <a:latin typeface="Calibri"/>
                <a:ea typeface="Calibri"/>
                <a:cs typeface="Times New Roman"/>
              </a:rPr>
              <a:t>В паре ходят </a:t>
            </a:r>
            <a:r>
              <a:rPr lang="ru-RU" sz="3600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ПАР</a:t>
            </a:r>
            <a:r>
              <a:rPr lang="ru-RU" sz="3600" dirty="0">
                <a:latin typeface="Calibri"/>
                <a:ea typeface="Calibri"/>
                <a:cs typeface="Times New Roman"/>
              </a:rPr>
              <a:t> и </a:t>
            </a:r>
            <a:r>
              <a:rPr lang="ru-RU" sz="3600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ХОД</a:t>
            </a:r>
            <a:r>
              <a:rPr lang="ru-RU" sz="3600" dirty="0">
                <a:latin typeface="Calibri"/>
                <a:ea typeface="Calibri"/>
                <a:cs typeface="Times New Roman"/>
              </a:rPr>
              <a:t>.</a:t>
            </a:r>
            <a:r>
              <a:rPr lang="ru-RU" sz="4800" dirty="0">
                <a:latin typeface="Calibri"/>
                <a:ea typeface="Calibri"/>
                <a:cs typeface="Times New Roman"/>
              </a:rPr>
              <a:t/>
            </a:r>
            <a:br>
              <a:rPr lang="ru-RU" sz="4800" dirty="0"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pic>
        <p:nvPicPr>
          <p:cNvPr id="3074" name="Picture 2" descr="C:\Users\Admin\Desktop\СЛОВА\i (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88088" y="1630008"/>
            <a:ext cx="3461426" cy="3165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5755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75520" y="764704"/>
            <a:ext cx="7542656" cy="518457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Helvetica"/>
              </a:rPr>
              <a:t>Сложные слова</a:t>
            </a:r>
            <a:br>
              <a:rPr lang="ru-RU" dirty="0" smtClean="0">
                <a:solidFill>
                  <a:srgbClr val="C00000"/>
                </a:solidFill>
                <a:latin typeface="Helvetica"/>
              </a:rPr>
            </a:br>
            <a:r>
              <a:rPr lang="ru-RU" dirty="0">
                <a:solidFill>
                  <a:srgbClr val="000000"/>
                </a:solidFill>
                <a:latin typeface="Helvetica"/>
              </a:rPr>
              <a:t>  это слова, имеющие в своём составе два </a:t>
            </a:r>
            <a:r>
              <a:rPr lang="ru-RU" dirty="0" smtClean="0">
                <a:solidFill>
                  <a:srgbClr val="000000"/>
                </a:solidFill>
                <a:latin typeface="Helvetica"/>
              </a:rPr>
              <a:t>корня</a:t>
            </a:r>
            <a:r>
              <a:rPr lang="ru-RU" dirty="0">
                <a:solidFill>
                  <a:srgbClr val="000000"/>
                </a:solidFill>
                <a:latin typeface="Helvetica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7112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-243408"/>
            <a:ext cx="8229600" cy="24340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24000" y="0"/>
            <a:ext cx="9144000" cy="685800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                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            </a:t>
            </a:r>
          </a:p>
          <a:p>
            <a:pPr marL="0" indent="0">
              <a:buNone/>
            </a:pPr>
            <a:r>
              <a:rPr lang="ru-RU" sz="3600" dirty="0"/>
              <a:t>                                 </a:t>
            </a:r>
          </a:p>
          <a:p>
            <a:pPr marL="0" indent="0">
              <a:buNone/>
            </a:pPr>
            <a:endParaRPr lang="ru-RU" sz="3600" dirty="0"/>
          </a:p>
          <a:p>
            <a:pPr marL="0" indent="0">
              <a:buNone/>
            </a:pPr>
            <a:r>
              <a:rPr lang="ru-RU" sz="3600" dirty="0"/>
              <a:t>                              </a:t>
            </a:r>
          </a:p>
          <a:p>
            <a:pPr marL="0" indent="0">
              <a:buNone/>
            </a:pPr>
            <a:endParaRPr lang="ru-RU" sz="36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3600" b="1" dirty="0">
                <a:solidFill>
                  <a:srgbClr val="FF0000"/>
                </a:solidFill>
              </a:rPr>
              <a:t>                                   </a:t>
            </a:r>
            <a:r>
              <a:rPr lang="ru-RU" sz="12400" b="1" dirty="0" err="1">
                <a:solidFill>
                  <a:srgbClr val="FF0000"/>
                </a:solidFill>
              </a:rPr>
              <a:t>ПАД</a:t>
            </a:r>
            <a:r>
              <a:rPr lang="ru-RU" sz="8800" dirty="0" err="1"/>
              <a:t>ать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03755" y="1340769"/>
            <a:ext cx="1895642" cy="137298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38828" y="908721"/>
            <a:ext cx="2007280" cy="145803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67544" y="2996952"/>
            <a:ext cx="1907733" cy="14442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13847" y="908721"/>
            <a:ext cx="1933266" cy="145803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79321" y="3356993"/>
            <a:ext cx="2030529" cy="156957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9" name="Прямая со стрелкой 8"/>
          <p:cNvCxnSpPr/>
          <p:nvPr/>
        </p:nvCxnSpPr>
        <p:spPr>
          <a:xfrm flipH="1">
            <a:off x="6052471" y="2250912"/>
            <a:ext cx="17240" cy="261824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4511824" y="2250912"/>
            <a:ext cx="1425556" cy="269431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>
            <a:off x="6189306" y="2250911"/>
            <a:ext cx="1544078" cy="26756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>
            <a:off x="6312024" y="3978776"/>
            <a:ext cx="1307704" cy="110640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4591336" y="4149080"/>
            <a:ext cx="1216632" cy="9361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8120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51585" y="332657"/>
            <a:ext cx="726993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>
                <a:latin typeface="Monotype Corsiva" panose="03010101010201010101" pitchFamily="66" charset="0"/>
              </a:rPr>
              <a:t>Составь предложения со словами</a:t>
            </a:r>
            <a:r>
              <a:rPr lang="ru-RU" sz="3200" dirty="0"/>
              <a:t>: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45444" y="1101664"/>
            <a:ext cx="3774492" cy="281355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4033" y="1149259"/>
            <a:ext cx="3555783" cy="266683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45444" y="4149080"/>
            <a:ext cx="3774492" cy="244827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7412" y="3978948"/>
            <a:ext cx="3489023" cy="261840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063552" y="3339655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звездопад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927649" y="6038877"/>
            <a:ext cx="14260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/>
              <a:t>листопад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824192" y="3429001"/>
            <a:ext cx="15256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/>
              <a:t>камнепад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389747" y="4365105"/>
            <a:ext cx="13329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/>
              <a:t>водопад</a:t>
            </a:r>
          </a:p>
        </p:txBody>
      </p:sp>
    </p:spTree>
    <p:extLst>
      <p:ext uri="{BB962C8B-B14F-4D97-AF65-F5344CB8AC3E}">
        <p14:creationId xmlns:p14="http://schemas.microsoft.com/office/powerpoint/2010/main" val="1289467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154</Words>
  <Application>Microsoft Office PowerPoint</Application>
  <PresentationFormat>Широкоэкранный</PresentationFormat>
  <Paragraphs>61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6" baseType="lpstr">
      <vt:lpstr>Arial</vt:lpstr>
      <vt:lpstr>Calibri</vt:lpstr>
      <vt:lpstr>Calibri Light</vt:lpstr>
      <vt:lpstr>Helvetica</vt:lpstr>
      <vt:lpstr>Monotype Corsiva</vt:lpstr>
      <vt:lpstr>Times New Roman</vt:lpstr>
      <vt:lpstr>Тема Office</vt:lpstr>
      <vt:lpstr>Сложные слова</vt:lpstr>
      <vt:lpstr>Презентация PowerPoint</vt:lpstr>
      <vt:lpstr>ПАР и ХОД</vt:lpstr>
      <vt:lpstr>    Он из  чайника струился, над кастрюлею клубился, никаких полезных дел делать вовсе не умел.   </vt:lpstr>
      <vt:lpstr>  Жило-было слово ХОД в слове выход, в слове вход, в слове ходики стучало и в походе вдаль шагало. </vt:lpstr>
      <vt:lpstr>Так и жили ПАР и ХОД. Жили врозь они, но вот вместе их соединили – по воде они поплыли. Паром ходит ПАРОХОД, В паре ходят ПАР и ХОД. </vt:lpstr>
      <vt:lpstr>Сложные слова   это слова, имеющие в своём составе два корня.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Объясни значение слов:</vt:lpstr>
      <vt:lpstr>Для чего  нужен:</vt:lpstr>
      <vt:lpstr>    Назначение автотранспорта:</vt:lpstr>
      <vt:lpstr>     Используемые ресурсы: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Сложные слова</dc:title>
  <dc:creator>ВАН</dc:creator>
  <cp:lastModifiedBy>ВАН</cp:lastModifiedBy>
  <cp:revision>2</cp:revision>
  <dcterms:created xsi:type="dcterms:W3CDTF">2020-04-09T05:16:26Z</dcterms:created>
  <dcterms:modified xsi:type="dcterms:W3CDTF">2020-04-09T05:31:51Z</dcterms:modified>
</cp:coreProperties>
</file>