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_rels/slideMaster1.xml.rels" ContentType="application/vnd.openxmlformats-package.relationships+xml"/>
  <Override PartName="/ppt/slideMasters/_rels/slideMaster2.xml.rels" ContentType="application/vnd.openxmlformats-package.relationships+xml"/>
  <Override PartName="/ppt/theme/theme1.xml" ContentType="application/vnd.openxmlformats-officedocument.theme+xml"/>
  <Override PartName="/ppt/theme/theme2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_rels/slideLayout9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4.xml.rels" ContentType="application/vnd.openxmlformats-package.relationships+xml"/>
  <Override PartName="/ppt/_rels/presentation.xml.rels" ContentType="application/vnd.openxmlformats-package.relationships+xml"/>
  <Override PartName="/ppt/slides/slide9.xml" ContentType="application/vnd.openxmlformats-officedocument.presentationml.slid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_rels/slide9.xml.rels" ContentType="application/vnd.openxmlformats-package.relationships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slides/_rels/slide3.xml.rels" ContentType="application/vnd.openxmlformats-package.relationships+xml"/>
  <Override PartName="/ppt/slides/_rels/slide4.xml.rels" ContentType="application/vnd.openxmlformats-package.relationships+xml"/>
  <Override PartName="/ppt/slides/_rels/slide5.xml.rels" ContentType="application/vnd.openxmlformats-package.relationships+xml"/>
  <Override PartName="/ppt/slides/_rels/slide6.xml.rels" ContentType="application/vnd.openxmlformats-package.relationships+xml"/>
  <Override PartName="/ppt/slides/_rels/slide7.xml.rels" ContentType="application/vnd.openxmlformats-package.relationships+xml"/>
  <Override PartName="/ppt/slides/_rels/slide8.xml.rels" ContentType="application/vnd.openxmlformats-package.relationships+xml"/>
  <Override PartName="/ppt/slides/_rels/slide10.xml.rels" ContentType="application/vnd.openxmlformats-package.relationships+xml"/>
  <Override PartName="/ppt/slides/_rels/slide11.xml.rels" ContentType="application/vnd.openxmlformats-package.relationships+xml"/>
  <Override PartName="/ppt/slides/_rels/slide12.xml.rels" ContentType="application/vnd.openxmlformats-package.relationships+xml"/>
  <Override PartName="/ppt/slides/_rels/slide13.xml.rels" ContentType="application/vnd.openxmlformats-package.relationships+xml"/>
  <Override PartName="/ppt/media/image9.jpeg" ContentType="image/jpeg"/>
  <Override PartName="/ppt/media/image17.jpeg" ContentType="image/jpeg"/>
  <Override PartName="/ppt/media/image3.png" ContentType="image/png"/>
  <Override PartName="/ppt/media/image1.jpeg" ContentType="image/jpeg"/>
  <Override PartName="/ppt/media/image8.png" ContentType="image/png"/>
  <Override PartName="/ppt/media/image2.jpeg" ContentType="image/jpeg"/>
  <Override PartName="/ppt/media/image4.jpeg" ContentType="image/jpeg"/>
  <Override PartName="/ppt/media/image5.png" ContentType="image/png"/>
  <Override PartName="/ppt/media/image21.png" ContentType="image/png"/>
  <Override PartName="/ppt/media/image6.jpeg" ContentType="image/jpeg"/>
  <Override PartName="/ppt/media/image7.jpeg" ContentType="image/jpeg"/>
  <Override PartName="/ppt/media/image10.jpeg" ContentType="image/jpeg"/>
  <Override PartName="/ppt/media/image11.png" ContentType="image/png"/>
  <Override PartName="/ppt/media/image12.jpeg" ContentType="image/jpeg"/>
  <Override PartName="/ppt/media/image13.png" ContentType="image/png"/>
  <Override PartName="/ppt/media/image14.jpeg" ContentType="image/jpeg"/>
  <Override PartName="/ppt/media/image15.jpeg" ContentType="image/jpeg"/>
  <Override PartName="/ppt/media/image16.jpeg" ContentType="image/jpeg"/>
  <Override PartName="/ppt/media/image18.jpeg" ContentType="image/jpeg"/>
  <Override PartName="/ppt/media/image22.png" ContentType="image/png"/>
  <Override PartName="/ppt/media/image19.jpeg" ContentType="image/jpeg"/>
  <Override PartName="/ppt/media/image20.png" ContentType="image/png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</p:sld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</p:sldIdLst>
  <p:sldSz cx="9144000" cy="6858000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Relationship Id="rId9" Type="http://schemas.openxmlformats.org/officeDocument/2006/relationships/slide" Target="slides/slide6.xml"/><Relationship Id="rId10" Type="http://schemas.openxmlformats.org/officeDocument/2006/relationships/slide" Target="slides/slide7.xml"/><Relationship Id="rId11" Type="http://schemas.openxmlformats.org/officeDocument/2006/relationships/slide" Target="slides/slide8.xml"/><Relationship Id="rId12" Type="http://schemas.openxmlformats.org/officeDocument/2006/relationships/slide" Target="slides/slide9.xml"/><Relationship Id="rId13" Type="http://schemas.openxmlformats.org/officeDocument/2006/relationships/slide" Target="slides/slide10.xml"/><Relationship Id="rId14" Type="http://schemas.openxmlformats.org/officeDocument/2006/relationships/slide" Target="slides/slide11.xml"/><Relationship Id="rId15" Type="http://schemas.openxmlformats.org/officeDocument/2006/relationships/slide" Target="slides/slide12.xml"/><Relationship Id="rId16" Type="http://schemas.openxmlformats.org/officeDocument/2006/relationships/slide" Target="slides/slide13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2158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457200" y="3964320"/>
            <a:ext cx="8229240" cy="2158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 type="body"/>
          </p:nvPr>
        </p:nvSpPr>
        <p:spPr>
          <a:xfrm>
            <a:off x="457200" y="3964320"/>
            <a:ext cx="4015800" cy="2158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 type="body"/>
          </p:nvPr>
        </p:nvSpPr>
        <p:spPr>
          <a:xfrm>
            <a:off x="4674240" y="3964320"/>
            <a:ext cx="4015800" cy="2158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2649600" cy="2158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3239640" y="1600200"/>
            <a:ext cx="2649600" cy="2158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7" name="PlaceHolder 4"/>
          <p:cNvSpPr>
            <a:spLocks noGrp="1"/>
          </p:cNvSpPr>
          <p:nvPr>
            <p:ph type="body"/>
          </p:nvPr>
        </p:nvSpPr>
        <p:spPr>
          <a:xfrm>
            <a:off x="6022080" y="1600200"/>
            <a:ext cx="2649600" cy="2158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8" name="PlaceHolder 5"/>
          <p:cNvSpPr>
            <a:spLocks noGrp="1"/>
          </p:cNvSpPr>
          <p:nvPr>
            <p:ph type="body"/>
          </p:nvPr>
        </p:nvSpPr>
        <p:spPr>
          <a:xfrm>
            <a:off x="457200" y="3964320"/>
            <a:ext cx="2649600" cy="2158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9" name="PlaceHolder 6"/>
          <p:cNvSpPr>
            <a:spLocks noGrp="1"/>
          </p:cNvSpPr>
          <p:nvPr>
            <p:ph type="body"/>
          </p:nvPr>
        </p:nvSpPr>
        <p:spPr>
          <a:xfrm>
            <a:off x="3239640" y="3964320"/>
            <a:ext cx="2649600" cy="2158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0" name="PlaceHolder 7"/>
          <p:cNvSpPr>
            <a:spLocks noGrp="1"/>
          </p:cNvSpPr>
          <p:nvPr>
            <p:ph type="body"/>
          </p:nvPr>
        </p:nvSpPr>
        <p:spPr>
          <a:xfrm>
            <a:off x="6022080" y="3964320"/>
            <a:ext cx="2649600" cy="2158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7" name="PlaceHolder 2"/>
          <p:cNvSpPr>
            <a:spLocks noGrp="1"/>
          </p:cNvSpPr>
          <p:nvPr>
            <p:ph type="subTitle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9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1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4525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2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4525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subTitle"/>
          </p:nvPr>
        </p:nvSpPr>
        <p:spPr>
          <a:xfrm>
            <a:off x="457200" y="274680"/>
            <a:ext cx="8229240" cy="52977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6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7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4525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8" name="PlaceHolder 4"/>
          <p:cNvSpPr>
            <a:spLocks noGrp="1"/>
          </p:cNvSpPr>
          <p:nvPr>
            <p:ph type="body"/>
          </p:nvPr>
        </p:nvSpPr>
        <p:spPr>
          <a:xfrm>
            <a:off x="457200" y="3964320"/>
            <a:ext cx="4015800" cy="2158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0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4525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1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2" name="PlaceHolder 4"/>
          <p:cNvSpPr>
            <a:spLocks noGrp="1"/>
          </p:cNvSpPr>
          <p:nvPr>
            <p:ph type="body"/>
          </p:nvPr>
        </p:nvSpPr>
        <p:spPr>
          <a:xfrm>
            <a:off x="4674240" y="3964320"/>
            <a:ext cx="4015800" cy="2158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4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5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6" name="PlaceHolder 4"/>
          <p:cNvSpPr>
            <a:spLocks noGrp="1"/>
          </p:cNvSpPr>
          <p:nvPr>
            <p:ph type="body"/>
          </p:nvPr>
        </p:nvSpPr>
        <p:spPr>
          <a:xfrm>
            <a:off x="457200" y="3964320"/>
            <a:ext cx="8229240" cy="2158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8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2158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9" name="PlaceHolder 3"/>
          <p:cNvSpPr>
            <a:spLocks noGrp="1"/>
          </p:cNvSpPr>
          <p:nvPr>
            <p:ph type="body"/>
          </p:nvPr>
        </p:nvSpPr>
        <p:spPr>
          <a:xfrm>
            <a:off x="457200" y="3964320"/>
            <a:ext cx="8229240" cy="2158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1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2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3" name="PlaceHolder 4"/>
          <p:cNvSpPr>
            <a:spLocks noGrp="1"/>
          </p:cNvSpPr>
          <p:nvPr>
            <p:ph type="body"/>
          </p:nvPr>
        </p:nvSpPr>
        <p:spPr>
          <a:xfrm>
            <a:off x="457200" y="3964320"/>
            <a:ext cx="4015800" cy="2158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4" name="PlaceHolder 5"/>
          <p:cNvSpPr>
            <a:spLocks noGrp="1"/>
          </p:cNvSpPr>
          <p:nvPr>
            <p:ph type="body"/>
          </p:nvPr>
        </p:nvSpPr>
        <p:spPr>
          <a:xfrm>
            <a:off x="4674240" y="3964320"/>
            <a:ext cx="4015800" cy="2158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6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2649600" cy="2158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7" name="PlaceHolder 3"/>
          <p:cNvSpPr>
            <a:spLocks noGrp="1"/>
          </p:cNvSpPr>
          <p:nvPr>
            <p:ph type="body"/>
          </p:nvPr>
        </p:nvSpPr>
        <p:spPr>
          <a:xfrm>
            <a:off x="3239640" y="1600200"/>
            <a:ext cx="2649600" cy="2158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8" name="PlaceHolder 4"/>
          <p:cNvSpPr>
            <a:spLocks noGrp="1"/>
          </p:cNvSpPr>
          <p:nvPr>
            <p:ph type="body"/>
          </p:nvPr>
        </p:nvSpPr>
        <p:spPr>
          <a:xfrm>
            <a:off x="6022080" y="1600200"/>
            <a:ext cx="2649600" cy="2158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9" name="PlaceHolder 5"/>
          <p:cNvSpPr>
            <a:spLocks noGrp="1"/>
          </p:cNvSpPr>
          <p:nvPr>
            <p:ph type="body"/>
          </p:nvPr>
        </p:nvSpPr>
        <p:spPr>
          <a:xfrm>
            <a:off x="457200" y="3964320"/>
            <a:ext cx="2649600" cy="2158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0" name="PlaceHolder 6"/>
          <p:cNvSpPr>
            <a:spLocks noGrp="1"/>
          </p:cNvSpPr>
          <p:nvPr>
            <p:ph type="body"/>
          </p:nvPr>
        </p:nvSpPr>
        <p:spPr>
          <a:xfrm>
            <a:off x="3239640" y="3964320"/>
            <a:ext cx="2649600" cy="2158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1" name="PlaceHolder 7"/>
          <p:cNvSpPr>
            <a:spLocks noGrp="1"/>
          </p:cNvSpPr>
          <p:nvPr>
            <p:ph type="body"/>
          </p:nvPr>
        </p:nvSpPr>
        <p:spPr>
          <a:xfrm>
            <a:off x="6022080" y="3964320"/>
            <a:ext cx="2649600" cy="2158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4525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4525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457200" y="274680"/>
            <a:ext cx="8229240" cy="52977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4525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 type="body"/>
          </p:nvPr>
        </p:nvSpPr>
        <p:spPr>
          <a:xfrm>
            <a:off x="457200" y="3964320"/>
            <a:ext cx="4015800" cy="2158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4525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4674240" y="3964320"/>
            <a:ext cx="4015800" cy="2158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 type="body"/>
          </p:nvPr>
        </p:nvSpPr>
        <p:spPr>
          <a:xfrm>
            <a:off x="457200" y="3964320"/>
            <a:ext cx="8229240" cy="2158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4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</p:spPr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0" lang="ru-RU" sz="4400" spc="-1" strike="noStrike">
                <a:solidFill>
                  <a:srgbClr val="000000"/>
                </a:solidFill>
                <a:latin typeface="Calibri"/>
              </a:rPr>
              <a:t>Образец заголовка</a:t>
            </a:r>
            <a:endParaRPr b="0" lang="ru-RU" sz="4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dt"/>
          </p:nvPr>
        </p:nvSpPr>
        <p:spPr>
          <a:xfrm>
            <a:off x="457200" y="6356520"/>
            <a:ext cx="2133360" cy="364680"/>
          </a:xfrm>
          <a:prstGeom prst="rect">
            <a:avLst/>
          </a:prstGeom>
        </p:spPr>
        <p:txBody>
          <a:bodyPr anchor="ctr">
            <a:noAutofit/>
          </a:bodyPr>
          <a:p>
            <a:pPr>
              <a:lnSpc>
                <a:spcPct val="100000"/>
              </a:lnSpc>
            </a:pPr>
            <a:fld id="{9D9E2DF1-867A-4198-AFC7-17842E98E5EF}" type="datetime">
              <a:rPr b="0" lang="ru-RU" sz="1200" spc="-1" strike="noStrike">
                <a:solidFill>
                  <a:srgbClr val="8b8b8b"/>
                </a:solidFill>
                <a:latin typeface="Calibri"/>
              </a:rPr>
              <a:t>7.4.20</a:t>
            </a:fld>
            <a:endParaRPr b="0" lang="ru-RU" sz="1200" spc="-1" strike="noStrike">
              <a:latin typeface="Times New Roman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ftr"/>
          </p:nvPr>
        </p:nvSpPr>
        <p:spPr>
          <a:xfrm>
            <a:off x="3124080" y="6356520"/>
            <a:ext cx="2895120" cy="364680"/>
          </a:xfrm>
          <a:prstGeom prst="rect">
            <a:avLst/>
          </a:prstGeom>
        </p:spPr>
        <p:txBody>
          <a:bodyPr anchor="ctr">
            <a:noAutofit/>
          </a:bodyPr>
          <a:p>
            <a:endParaRPr b="0" lang="ru-RU" sz="2400" spc="-1" strike="noStrike">
              <a:latin typeface="Times New Roman"/>
            </a:endParaRPr>
          </a:p>
        </p:txBody>
      </p:sp>
      <p:sp>
        <p:nvSpPr>
          <p:cNvPr id="3" name="PlaceHolder 4"/>
          <p:cNvSpPr>
            <a:spLocks noGrp="1"/>
          </p:cNvSpPr>
          <p:nvPr>
            <p:ph type="sldNum"/>
          </p:nvPr>
        </p:nvSpPr>
        <p:spPr>
          <a:xfrm>
            <a:off x="6553080" y="6356520"/>
            <a:ext cx="2133360" cy="364680"/>
          </a:xfrm>
          <a:prstGeom prst="rect">
            <a:avLst/>
          </a:prstGeom>
        </p:spPr>
        <p:txBody>
          <a:bodyPr anchor="ctr">
            <a:noAutofit/>
          </a:bodyPr>
          <a:p>
            <a:pPr algn="r">
              <a:lnSpc>
                <a:spcPct val="100000"/>
              </a:lnSpc>
            </a:pPr>
            <a:fld id="{087F1BE6-4EF1-46ED-98C9-8CA0B3ACA66E}" type="slidenum">
              <a:rPr b="0" lang="ru-RU" sz="1200" spc="-1" strike="noStrike">
                <a:solidFill>
                  <a:srgbClr val="8b8b8b"/>
                </a:solidFill>
                <a:latin typeface="Calibri"/>
              </a:rPr>
              <a:t>&lt;номер&gt;</a:t>
            </a:fld>
            <a:endParaRPr b="0" lang="ru-RU" sz="1200" spc="-1" strike="noStrike">
              <a:latin typeface="Times New Roman"/>
            </a:endParaRPr>
          </a:p>
        </p:txBody>
      </p:sp>
      <p:sp>
        <p:nvSpPr>
          <p:cNvPr id="4" name="PlaceHolder 5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3200" spc="-1" strike="noStrike">
                <a:solidFill>
                  <a:srgbClr val="000000"/>
                </a:solidFill>
                <a:latin typeface="Calibri"/>
              </a:rPr>
              <a:t>Для правки структуры щёлкните мышью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400" spc="-1" strike="noStrike">
                <a:solidFill>
                  <a:srgbClr val="000000"/>
                </a:solidFill>
                <a:latin typeface="Calibri"/>
              </a:rPr>
              <a:t>Второй уровень структуры</a:t>
            </a:r>
            <a:endParaRPr b="0" lang="ru-RU" sz="2400" spc="-1" strike="noStrike">
              <a:solidFill>
                <a:srgbClr val="000000"/>
              </a:solidFill>
              <a:latin typeface="Calibri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latin typeface="Calibri"/>
              </a:rPr>
              <a:t>Третий уровень структуры</a:t>
            </a:r>
            <a:endParaRPr b="0" lang="ru-RU" sz="2000" spc="-1" strike="noStrike">
              <a:solidFill>
                <a:srgbClr val="000000"/>
              </a:solidFill>
              <a:latin typeface="Calibri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000" spc="-1" strike="noStrike">
                <a:solidFill>
                  <a:srgbClr val="000000"/>
                </a:solidFill>
                <a:latin typeface="Calibri"/>
              </a:rPr>
              <a:t>Четвёртый уровень структуры</a:t>
            </a:r>
            <a:endParaRPr b="0" lang="ru-RU" sz="2000" spc="-1" strike="noStrike">
              <a:solidFill>
                <a:srgbClr val="000000"/>
              </a:solidFill>
              <a:latin typeface="Calibri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latin typeface="Calibri"/>
              </a:rPr>
              <a:t>Пятый уровень структуры</a:t>
            </a:r>
            <a:endParaRPr b="0" lang="ru-RU" sz="2000" spc="-1" strike="noStrike">
              <a:solidFill>
                <a:srgbClr val="000000"/>
              </a:solidFill>
              <a:latin typeface="Calibri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latin typeface="Calibri"/>
              </a:rPr>
              <a:t>Шестой уровень структуры</a:t>
            </a:r>
            <a:endParaRPr b="0" lang="ru-RU" sz="2000" spc="-1" strike="noStrike">
              <a:solidFill>
                <a:srgbClr val="000000"/>
              </a:solidFill>
              <a:latin typeface="Calibri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latin typeface="Calibri"/>
              </a:rPr>
              <a:t>Седьмой уровень структуры</a:t>
            </a:r>
            <a:endParaRPr b="0" lang="ru-RU" sz="20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0" lang="ru-RU" sz="4400" spc="-1" strike="noStrike">
                <a:solidFill>
                  <a:srgbClr val="000000"/>
                </a:solidFill>
                <a:latin typeface="Calibri"/>
              </a:rPr>
              <a:t>Образец заголовка</a:t>
            </a:r>
            <a:endParaRPr b="0" lang="ru-RU" sz="4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2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>
            <a:noAutofit/>
          </a:bodyPr>
          <a:p>
            <a:pPr marL="343080" indent="-34272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ru-RU" sz="3200" spc="-1" strike="noStrike">
                <a:solidFill>
                  <a:srgbClr val="000000"/>
                </a:solidFill>
                <a:latin typeface="Calibri"/>
              </a:rPr>
              <a:t>Образец текста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 lvl="1" marL="743040" indent="-28548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–"/>
            </a:pPr>
            <a:r>
              <a:rPr b="0" lang="ru-RU" sz="2800" spc="-1" strike="noStrike">
                <a:solidFill>
                  <a:srgbClr val="000000"/>
                </a:solidFill>
                <a:latin typeface="Calibri"/>
              </a:rPr>
              <a:t>Второй уровень</a:t>
            </a:r>
            <a:endParaRPr b="0" lang="ru-RU" sz="28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ru-RU" sz="2400" spc="-1" strike="noStrike">
                <a:solidFill>
                  <a:srgbClr val="000000"/>
                </a:solidFill>
                <a:latin typeface="Calibri"/>
              </a:rPr>
              <a:t>Третий уровень</a:t>
            </a:r>
            <a:endParaRPr b="0" lang="ru-RU" sz="24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–"/>
            </a:pPr>
            <a:r>
              <a:rPr b="0" lang="ru-RU" sz="2000" spc="-1" strike="noStrike">
                <a:solidFill>
                  <a:srgbClr val="000000"/>
                </a:solidFill>
                <a:latin typeface="Calibri"/>
              </a:rPr>
              <a:t>Четвертый уровень</a:t>
            </a:r>
            <a:endParaRPr b="0" lang="ru-RU" sz="2000" spc="-1" strike="noStrike">
              <a:solidFill>
                <a:srgbClr val="000000"/>
              </a:solidFill>
              <a:latin typeface="Calibri"/>
            </a:endParaRPr>
          </a:p>
          <a:p>
            <a:pPr lvl="4" marL="2057400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»"/>
            </a:pPr>
            <a:r>
              <a:rPr b="0" lang="ru-RU" sz="2000" spc="-1" strike="noStrike">
                <a:solidFill>
                  <a:srgbClr val="000000"/>
                </a:solidFill>
                <a:latin typeface="Calibri"/>
              </a:rPr>
              <a:t>Пятый уровень</a:t>
            </a:r>
            <a:endParaRPr b="0" lang="ru-RU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3" name="PlaceHolder 3"/>
          <p:cNvSpPr>
            <a:spLocks noGrp="1"/>
          </p:cNvSpPr>
          <p:nvPr>
            <p:ph type="dt"/>
          </p:nvPr>
        </p:nvSpPr>
        <p:spPr>
          <a:xfrm>
            <a:off x="457200" y="6356520"/>
            <a:ext cx="2133360" cy="364680"/>
          </a:xfrm>
          <a:prstGeom prst="rect">
            <a:avLst/>
          </a:prstGeom>
        </p:spPr>
        <p:txBody>
          <a:bodyPr anchor="ctr">
            <a:noAutofit/>
          </a:bodyPr>
          <a:p>
            <a:pPr>
              <a:lnSpc>
                <a:spcPct val="100000"/>
              </a:lnSpc>
            </a:pPr>
            <a:fld id="{2ED4EF39-EDFD-4D6A-A83E-33684348EA52}" type="datetime">
              <a:rPr b="0" lang="ru-RU" sz="1200" spc="-1" strike="noStrike">
                <a:solidFill>
                  <a:srgbClr val="8b8b8b"/>
                </a:solidFill>
                <a:latin typeface="Calibri"/>
              </a:rPr>
              <a:t>7.4.20</a:t>
            </a:fld>
            <a:endParaRPr b="0" lang="ru-RU" sz="1200" spc="-1" strike="noStrike">
              <a:latin typeface="Times New Roman"/>
            </a:endParaRPr>
          </a:p>
        </p:txBody>
      </p:sp>
      <p:sp>
        <p:nvSpPr>
          <p:cNvPr id="44" name="PlaceHolder 4"/>
          <p:cNvSpPr>
            <a:spLocks noGrp="1"/>
          </p:cNvSpPr>
          <p:nvPr>
            <p:ph type="ftr"/>
          </p:nvPr>
        </p:nvSpPr>
        <p:spPr>
          <a:xfrm>
            <a:off x="3124080" y="6356520"/>
            <a:ext cx="2895120" cy="364680"/>
          </a:xfrm>
          <a:prstGeom prst="rect">
            <a:avLst/>
          </a:prstGeom>
        </p:spPr>
        <p:txBody>
          <a:bodyPr anchor="ctr">
            <a:noAutofit/>
          </a:bodyPr>
          <a:p>
            <a:endParaRPr b="0" lang="ru-RU" sz="2400" spc="-1" strike="noStrike">
              <a:latin typeface="Times New Roman"/>
            </a:endParaRPr>
          </a:p>
        </p:txBody>
      </p:sp>
      <p:sp>
        <p:nvSpPr>
          <p:cNvPr id="45" name="PlaceHolder 5"/>
          <p:cNvSpPr>
            <a:spLocks noGrp="1"/>
          </p:cNvSpPr>
          <p:nvPr>
            <p:ph type="sldNum"/>
          </p:nvPr>
        </p:nvSpPr>
        <p:spPr>
          <a:xfrm>
            <a:off x="6553080" y="6356520"/>
            <a:ext cx="2133360" cy="364680"/>
          </a:xfrm>
          <a:prstGeom prst="rect">
            <a:avLst/>
          </a:prstGeom>
        </p:spPr>
        <p:txBody>
          <a:bodyPr anchor="ctr">
            <a:noAutofit/>
          </a:bodyPr>
          <a:p>
            <a:pPr algn="r">
              <a:lnSpc>
                <a:spcPct val="100000"/>
              </a:lnSpc>
            </a:pPr>
            <a:fld id="{1DE19AC8-1D87-4D5E-8E35-8B96B6D1E022}" type="slidenum">
              <a:rPr b="0" lang="ru-RU" sz="1200" spc="-1" strike="noStrike">
                <a:solidFill>
                  <a:srgbClr val="8b8b8b"/>
                </a:solidFill>
                <a:latin typeface="Calibri"/>
              </a:rPr>
              <a:t>&lt;номер&gt;</a:t>
            </a:fld>
            <a:endParaRPr b="0" lang="ru-RU" sz="1200" spc="-1" strike="noStrike"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slideLayout" Target="../slideLayouts/slideLayout2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image" Target="../media/image15.jpeg"/><Relationship Id="rId2" Type="http://schemas.openxmlformats.org/officeDocument/2006/relationships/image" Target="../media/image16.jpeg"/><Relationship Id="rId3" Type="http://schemas.openxmlformats.org/officeDocument/2006/relationships/slideLayout" Target="../slideLayouts/slideLayout13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image" Target="../media/image17.jpeg"/><Relationship Id="rId2" Type="http://schemas.openxmlformats.org/officeDocument/2006/relationships/slideLayout" Target="../slideLayouts/slideLayout13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image" Target="../media/image18.jpeg"/><Relationship Id="rId2" Type="http://schemas.openxmlformats.org/officeDocument/2006/relationships/slideLayout" Target="../slideLayouts/slideLayout13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image" Target="../media/image19.jpeg"/><Relationship Id="rId2" Type="http://schemas.openxmlformats.org/officeDocument/2006/relationships/image" Target="../media/image20.png"/><Relationship Id="rId3" Type="http://schemas.openxmlformats.org/officeDocument/2006/relationships/image" Target="../media/image21.png"/><Relationship Id="rId4" Type="http://schemas.openxmlformats.org/officeDocument/2006/relationships/image" Target="../media/image22.png"/><Relationship Id="rId5" Type="http://schemas.openxmlformats.org/officeDocument/2006/relationships/slideLayout" Target="../slideLayouts/slideLayout13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image" Target="../media/image3.png"/><Relationship Id="rId3" Type="http://schemas.openxmlformats.org/officeDocument/2006/relationships/slideLayout" Target="../slideLayouts/slideLayout13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4.jpeg"/><Relationship Id="rId2" Type="http://schemas.openxmlformats.org/officeDocument/2006/relationships/image" Target="../media/image5.png"/><Relationship Id="rId3" Type="http://schemas.openxmlformats.org/officeDocument/2006/relationships/slideLayout" Target="../slideLayouts/slideLayout13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6.jpeg"/><Relationship Id="rId2" Type="http://schemas.openxmlformats.org/officeDocument/2006/relationships/slideLayout" Target="../slideLayouts/slideLayout13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image" Target="../media/image7.jpeg"/><Relationship Id="rId2" Type="http://schemas.openxmlformats.org/officeDocument/2006/relationships/image" Target="../media/image8.png"/><Relationship Id="rId3" Type="http://schemas.openxmlformats.org/officeDocument/2006/relationships/slideLayout" Target="../slideLayouts/slideLayout13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image" Target="../media/image9.jpeg"/><Relationship Id="rId2" Type="http://schemas.openxmlformats.org/officeDocument/2006/relationships/slideLayout" Target="../slideLayouts/slideLayout13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image" Target="../media/image10.jpeg"/><Relationship Id="rId2" Type="http://schemas.openxmlformats.org/officeDocument/2006/relationships/image" Target="../media/image11.png"/><Relationship Id="rId3" Type="http://schemas.openxmlformats.org/officeDocument/2006/relationships/slideLayout" Target="../slideLayouts/slideLayout13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image" Target="../media/image12.jpeg"/><Relationship Id="rId2" Type="http://schemas.openxmlformats.org/officeDocument/2006/relationships/image" Target="../media/image13.png"/><Relationship Id="rId3" Type="http://schemas.openxmlformats.org/officeDocument/2006/relationships/slideLayout" Target="../slideLayouts/slideLayout13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image" Target="../media/image14.jpeg"/><Relationship Id="rId2" Type="http://schemas.openxmlformats.org/officeDocument/2006/relationships/slideLayout" Target="../slideLayouts/slideLayout13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" name="Picture 2" descr=""/>
          <p:cNvPicPr/>
          <p:nvPr/>
        </p:nvPicPr>
        <p:blipFill>
          <a:blip r:embed="rId1"/>
          <a:stretch/>
        </p:blipFill>
        <p:spPr>
          <a:xfrm>
            <a:off x="0" y="0"/>
            <a:ext cx="9143640" cy="6857640"/>
          </a:xfrm>
          <a:prstGeom prst="rect">
            <a:avLst/>
          </a:prstGeom>
          <a:ln>
            <a:noFill/>
          </a:ln>
        </p:spPr>
      </p:pic>
      <p:sp>
        <p:nvSpPr>
          <p:cNvPr id="83" name="TextShape 1"/>
          <p:cNvSpPr txBox="1"/>
          <p:nvPr/>
        </p:nvSpPr>
        <p:spPr>
          <a:xfrm>
            <a:off x="720000" y="1296000"/>
            <a:ext cx="7772040" cy="2808000"/>
          </a:xfrm>
          <a:prstGeom prst="rect">
            <a:avLst/>
          </a:prstGeom>
          <a:noFill/>
          <a:ln>
            <a:noFill/>
          </a:ln>
        </p:spPr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0" lang="ru-RU" sz="4400" spc="-1" strike="noStrike">
                <a:solidFill>
                  <a:srgbClr val="000000"/>
                </a:solidFill>
                <a:latin typeface="Gabriola"/>
              </a:rPr>
              <a:t>Гимнастика для детей от 3х лет</a:t>
            </a:r>
            <a:endParaRPr b="0" lang="ru-RU" sz="4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4" name="CustomShape 2"/>
          <p:cNvSpPr/>
          <p:nvPr/>
        </p:nvSpPr>
        <p:spPr>
          <a:xfrm>
            <a:off x="2843640" y="5445360"/>
            <a:ext cx="6120360" cy="11876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algn="ctr">
              <a:lnSpc>
                <a:spcPct val="100000"/>
              </a:lnSpc>
            </a:pPr>
            <a:r>
              <a:rPr b="0" lang="ru-RU" sz="2400" spc="-1" strike="noStrike">
                <a:solidFill>
                  <a:srgbClr val="000000"/>
                </a:solidFill>
                <a:latin typeface="Gabriola"/>
              </a:rPr>
              <a:t>Инструктор по физической культуре:</a:t>
            </a:r>
            <a:endParaRPr b="0" lang="ru-RU" sz="2400" spc="-1" strike="noStrike" cap="all">
              <a:latin typeface="Calibri"/>
            </a:endParaRPr>
          </a:p>
          <a:p>
            <a:pPr algn="ctr">
              <a:lnSpc>
                <a:spcPct val="100000"/>
              </a:lnSpc>
            </a:pPr>
            <a:r>
              <a:rPr b="0" lang="ru-RU" sz="2400" spc="-1" strike="noStrike">
                <a:solidFill>
                  <a:srgbClr val="000000"/>
                </a:solidFill>
                <a:latin typeface="Gabriola"/>
              </a:rPr>
              <a:t>Вольнова Елена Анатольевна</a:t>
            </a:r>
            <a:endParaRPr b="0" lang="ru-RU" sz="2400" spc="-1" strike="noStrike" cap="all">
              <a:latin typeface="Calibri"/>
            </a:endParaRPr>
          </a:p>
          <a:p>
            <a:pPr algn="ctr">
              <a:lnSpc>
                <a:spcPct val="100000"/>
              </a:lnSpc>
            </a:pPr>
            <a:r>
              <a:rPr b="0" lang="ru-RU" sz="2400" spc="-1" strike="noStrike">
                <a:solidFill>
                  <a:srgbClr val="000000"/>
                </a:solidFill>
                <a:latin typeface="Gabriola"/>
              </a:rPr>
              <a:t>ГБОУ Школа № 2001 Дошкольный корпус «Северная Радуга»</a:t>
            </a:r>
            <a:endParaRPr b="0" lang="ru-RU" sz="2400" spc="-1" strike="noStrike" cap="all"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4" name="Picture 2" descr=""/>
          <p:cNvPicPr/>
          <p:nvPr/>
        </p:nvPicPr>
        <p:blipFill>
          <a:blip r:embed="rId1"/>
          <a:stretch/>
        </p:blipFill>
        <p:spPr>
          <a:xfrm>
            <a:off x="0" y="0"/>
            <a:ext cx="9143640" cy="6857640"/>
          </a:xfrm>
          <a:prstGeom prst="rect">
            <a:avLst/>
          </a:prstGeom>
          <a:ln>
            <a:noFill/>
          </a:ln>
        </p:spPr>
      </p:pic>
      <p:sp>
        <p:nvSpPr>
          <p:cNvPr id="115" name="TextShape 1"/>
          <p:cNvSpPr txBox="1"/>
          <p:nvPr/>
        </p:nvSpPr>
        <p:spPr>
          <a:xfrm>
            <a:off x="482760" y="-288000"/>
            <a:ext cx="8229240" cy="1142640"/>
          </a:xfrm>
          <a:prstGeom prst="rect">
            <a:avLst/>
          </a:prstGeom>
          <a:noFill/>
          <a:ln>
            <a:noFill/>
          </a:ln>
        </p:spPr>
        <p:txBody>
          <a:bodyPr anchor="ctr">
            <a:normAutofit/>
          </a:bodyPr>
          <a:p>
            <a:pPr algn="ctr">
              <a:lnSpc>
                <a:spcPct val="100000"/>
              </a:lnSpc>
            </a:pPr>
            <a:r>
              <a:rPr b="0" lang="ru-RU" sz="4400" spc="-1" strike="noStrike">
                <a:solidFill>
                  <a:srgbClr val="000000"/>
                </a:solidFill>
                <a:latin typeface="Gabriola"/>
              </a:rPr>
              <a:t>Гимнастика для детей от 3х лет</a:t>
            </a:r>
            <a:endParaRPr b="0" lang="ru-RU" sz="4400" spc="-1" strike="noStrike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116" name="" descr=""/>
          <p:cNvPicPr/>
          <p:nvPr/>
        </p:nvPicPr>
        <p:blipFill>
          <a:blip r:embed="rId2"/>
          <a:stretch/>
        </p:blipFill>
        <p:spPr>
          <a:xfrm>
            <a:off x="216000" y="720000"/>
            <a:ext cx="8774280" cy="613764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7" name="Picture 2" descr=""/>
          <p:cNvPicPr/>
          <p:nvPr/>
        </p:nvPicPr>
        <p:blipFill>
          <a:blip r:embed="rId1"/>
          <a:stretch/>
        </p:blipFill>
        <p:spPr>
          <a:xfrm>
            <a:off x="0" y="0"/>
            <a:ext cx="9143640" cy="6857640"/>
          </a:xfrm>
          <a:prstGeom prst="rect">
            <a:avLst/>
          </a:prstGeom>
          <a:ln>
            <a:noFill/>
          </a:ln>
        </p:spPr>
      </p:pic>
      <p:sp>
        <p:nvSpPr>
          <p:cNvPr id="118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>
            <a:noFill/>
          </a:ln>
        </p:spPr>
        <p:txBody>
          <a:bodyPr anchor="ctr">
            <a:normAutofit/>
          </a:bodyPr>
          <a:p>
            <a:pPr algn="ctr">
              <a:lnSpc>
                <a:spcPct val="100000"/>
              </a:lnSpc>
            </a:pPr>
            <a:r>
              <a:rPr b="0" lang="ru-RU" sz="4400" spc="-1" strike="noStrike">
                <a:solidFill>
                  <a:srgbClr val="000000"/>
                </a:solidFill>
                <a:latin typeface="Gabriola"/>
              </a:rPr>
              <a:t>Гимнастика для детей от 3х лет</a:t>
            </a:r>
            <a:endParaRPr b="0" lang="ru-RU" sz="4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9" name="TextShape 2"/>
          <p:cNvSpPr txBox="1"/>
          <p:nvPr/>
        </p:nvSpPr>
        <p:spPr>
          <a:xfrm>
            <a:off x="457200" y="1600200"/>
            <a:ext cx="8229240" cy="4525560"/>
          </a:xfrm>
          <a:prstGeom prst="rect">
            <a:avLst/>
          </a:prstGeom>
          <a:noFill/>
          <a:ln>
            <a:noFill/>
          </a:ln>
        </p:spPr>
        <p:txBody>
          <a:bodyPr>
            <a:normAutofit/>
          </a:bodyPr>
          <a:p>
            <a:pPr marL="343080" indent="-342720">
              <a:lnSpc>
                <a:spcPct val="100000"/>
              </a:lnSpc>
              <a:spcBef>
                <a:spcPts val="641"/>
              </a:spcBef>
            </a:pPr>
            <a:r>
              <a:rPr b="0" lang="ru-RU" sz="3200" spc="-1" strike="noStrike">
                <a:solidFill>
                  <a:srgbClr val="000000"/>
                </a:solidFill>
                <a:latin typeface="Gabriola"/>
              </a:rPr>
              <a:t>Занятия гимнастикой благотворно влияют на растущий организм. Ребенок развивается гармонично, у него формируется правильная осанка, повышается иммунитет. Домашние упражнения для девочек и мальчиков могут послужить стартом спортивной карьеры. В любом случае, выбирая те или иные движения, нужно учитывать предпочтения малыша, его физические возможности, состояние здоровья в данный момент. Занятия должны приносить удовольствие и дарить заряд бодрости на весь день.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2720">
              <a:lnSpc>
                <a:spcPct val="100000"/>
              </a:lnSpc>
              <a:spcBef>
                <a:spcPts val="641"/>
              </a:spcBef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0" name="Picture 2" descr=""/>
          <p:cNvPicPr/>
          <p:nvPr/>
        </p:nvPicPr>
        <p:blipFill>
          <a:blip r:embed="rId1"/>
          <a:stretch/>
        </p:blipFill>
        <p:spPr>
          <a:xfrm>
            <a:off x="0" y="0"/>
            <a:ext cx="9143640" cy="6857640"/>
          </a:xfrm>
          <a:prstGeom prst="rect">
            <a:avLst/>
          </a:prstGeom>
          <a:ln>
            <a:noFill/>
          </a:ln>
        </p:spPr>
      </p:pic>
      <p:sp>
        <p:nvSpPr>
          <p:cNvPr id="121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>
            <a:noFill/>
          </a:ln>
        </p:spPr>
        <p:txBody>
          <a:bodyPr anchor="ctr">
            <a:normAutofit/>
          </a:bodyPr>
          <a:p>
            <a:pPr algn="ctr">
              <a:lnSpc>
                <a:spcPct val="100000"/>
              </a:lnSpc>
            </a:pPr>
            <a:r>
              <a:rPr b="0" lang="ru-RU" sz="4400" spc="-1" strike="noStrike">
                <a:solidFill>
                  <a:srgbClr val="000000"/>
                </a:solidFill>
                <a:latin typeface="Gabriola"/>
              </a:rPr>
              <a:t>Гимнастика для детей от 3х лет</a:t>
            </a:r>
            <a:endParaRPr b="0" lang="ru-RU" sz="4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2" name="TextShape 2"/>
          <p:cNvSpPr txBox="1"/>
          <p:nvPr/>
        </p:nvSpPr>
        <p:spPr>
          <a:xfrm>
            <a:off x="457200" y="1600200"/>
            <a:ext cx="8229240" cy="4525560"/>
          </a:xfrm>
          <a:prstGeom prst="rect">
            <a:avLst/>
          </a:prstGeom>
          <a:noFill/>
          <a:ln>
            <a:noFill/>
          </a:ln>
        </p:spPr>
        <p:txBody>
          <a:bodyPr>
            <a:normAutofit/>
          </a:bodyPr>
          <a:p>
            <a:pPr marL="343080" indent="-342720">
              <a:lnSpc>
                <a:spcPct val="100000"/>
              </a:lnSpc>
              <a:spcBef>
                <a:spcPts val="641"/>
              </a:spcBef>
            </a:pPr>
            <a:r>
              <a:rPr b="0" lang="ru-RU" sz="3200" spc="-1" strike="noStrike">
                <a:solidFill>
                  <a:srgbClr val="000000"/>
                </a:solidFill>
                <a:latin typeface="Gabriola"/>
              </a:rPr>
              <a:t>Подборка видео занятий: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2720">
              <a:lnSpc>
                <a:spcPct val="100000"/>
              </a:lnSpc>
              <a:spcBef>
                <a:spcPts val="641"/>
              </a:spcBef>
            </a:pPr>
            <a:r>
              <a:rPr b="0" lang="ru-RU" sz="3200" spc="-1" strike="noStrike">
                <a:solidFill>
                  <a:srgbClr val="000000"/>
                </a:solidFill>
                <a:latin typeface="Gabriola"/>
              </a:rPr>
              <a:t>https://youtu.be/VV2R-JkJ_kY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2720">
              <a:lnSpc>
                <a:spcPct val="100000"/>
              </a:lnSpc>
              <a:spcBef>
                <a:spcPts val="641"/>
              </a:spcBef>
            </a:pPr>
            <a:r>
              <a:rPr b="0" lang="ru-RU" sz="3200" spc="-1" strike="noStrike">
                <a:solidFill>
                  <a:srgbClr val="000000"/>
                </a:solidFill>
                <a:latin typeface="Gabriola"/>
              </a:rPr>
              <a:t>https://www.youtube.com/watch?v=utirL8uv4Ss 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2720">
              <a:lnSpc>
                <a:spcPct val="100000"/>
              </a:lnSpc>
              <a:spcBef>
                <a:spcPts val="641"/>
              </a:spcBef>
            </a:pPr>
            <a:r>
              <a:rPr b="0" lang="ru-RU" sz="3200" spc="-1" strike="noStrike">
                <a:solidFill>
                  <a:srgbClr val="000000"/>
                </a:solidFill>
                <a:latin typeface="Gabriola"/>
              </a:rPr>
              <a:t>https://youtu.be/7ELMG_9fVeY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2720">
              <a:lnSpc>
                <a:spcPct val="100000"/>
              </a:lnSpc>
              <a:spcBef>
                <a:spcPts val="641"/>
              </a:spcBef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2720">
              <a:lnSpc>
                <a:spcPct val="100000"/>
              </a:lnSpc>
              <a:spcBef>
                <a:spcPts val="641"/>
              </a:spcBef>
            </a:pPr>
            <a:r>
              <a:rPr b="0" lang="ru-RU" sz="3200" spc="-1" strike="noStrike">
                <a:solidFill>
                  <a:srgbClr val="000000"/>
                </a:solidFill>
                <a:latin typeface="Gabriola"/>
              </a:rPr>
              <a:t>https://yandex.ru/efir?stream_id=41a41a896eb3221ca2266fc927315fd1&amp;from_block=logo_partner_player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3" name="Picture 2" descr=""/>
          <p:cNvPicPr/>
          <p:nvPr/>
        </p:nvPicPr>
        <p:blipFill>
          <a:blip r:embed="rId1"/>
          <a:stretch/>
        </p:blipFill>
        <p:spPr>
          <a:xfrm>
            <a:off x="0" y="0"/>
            <a:ext cx="9143640" cy="6857640"/>
          </a:xfrm>
          <a:prstGeom prst="rect">
            <a:avLst/>
          </a:prstGeom>
          <a:ln>
            <a:noFill/>
          </a:ln>
        </p:spPr>
      </p:pic>
      <p:sp>
        <p:nvSpPr>
          <p:cNvPr id="124" name="TextShape 1"/>
          <p:cNvSpPr txBox="1"/>
          <p:nvPr/>
        </p:nvSpPr>
        <p:spPr>
          <a:xfrm>
            <a:off x="457200" y="2016000"/>
            <a:ext cx="8229240" cy="2575800"/>
          </a:xfrm>
          <a:prstGeom prst="rect">
            <a:avLst/>
          </a:prstGeom>
          <a:noFill/>
          <a:ln>
            <a:noFill/>
          </a:ln>
        </p:spPr>
        <p:txBody>
          <a:bodyPr>
            <a:normAutofit/>
          </a:bodyPr>
          <a:p>
            <a:pPr marL="343080" indent="-342720">
              <a:lnSpc>
                <a:spcPct val="100000"/>
              </a:lnSpc>
              <a:spcBef>
                <a:spcPts val="641"/>
              </a:spcBef>
            </a:pPr>
            <a:r>
              <a:rPr b="0" lang="ru-RU" sz="3200" spc="-1" strike="noStrike">
                <a:solidFill>
                  <a:srgbClr val="000000"/>
                </a:solidFill>
                <a:latin typeface="Gabriola"/>
              </a:rPr>
              <a:t>                                   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2720">
              <a:lnSpc>
                <a:spcPct val="100000"/>
              </a:lnSpc>
              <a:spcBef>
                <a:spcPts val="641"/>
              </a:spcBef>
            </a:pPr>
            <a:r>
              <a:rPr b="0" lang="ru-RU" sz="3200" spc="-1" strike="noStrike">
                <a:solidFill>
                  <a:srgbClr val="000000"/>
                </a:solidFill>
                <a:latin typeface="Gabriola"/>
              </a:rPr>
              <a:t>                                     </a:t>
            </a:r>
            <a:r>
              <a:rPr b="0" lang="ru-RU" sz="3200" spc="-1" strike="noStrike">
                <a:solidFill>
                  <a:srgbClr val="000000"/>
                </a:solidFill>
                <a:latin typeface="Gabriola"/>
              </a:rPr>
              <a:t>Спасибо за внимание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2720">
              <a:lnSpc>
                <a:spcPct val="100000"/>
              </a:lnSpc>
              <a:spcBef>
                <a:spcPts val="641"/>
              </a:spcBef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2720">
              <a:lnSpc>
                <a:spcPct val="100000"/>
              </a:lnSpc>
              <a:spcBef>
                <a:spcPts val="641"/>
              </a:spcBef>
            </a:pPr>
            <a:r>
              <a:rPr b="0" lang="ru-RU" sz="3200" spc="-1" strike="noStrike">
                <a:solidFill>
                  <a:srgbClr val="000000"/>
                </a:solidFill>
                <a:latin typeface="Gabriola"/>
              </a:rPr>
              <a:t>                            </a:t>
            </a:r>
            <a:r>
              <a:rPr b="0" lang="ru-RU" sz="3200" spc="-1" strike="noStrike">
                <a:solidFill>
                  <a:srgbClr val="000000"/>
                </a:solidFill>
                <a:latin typeface="Gabriola"/>
              </a:rPr>
              <a:t>Берегите себя и своих близких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2720">
              <a:lnSpc>
                <a:spcPct val="100000"/>
              </a:lnSpc>
              <a:spcBef>
                <a:spcPts val="641"/>
              </a:spcBef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125" name="" descr=""/>
          <p:cNvPicPr/>
          <p:nvPr/>
        </p:nvPicPr>
        <p:blipFill>
          <a:blip r:embed="rId2"/>
          <a:stretch/>
        </p:blipFill>
        <p:spPr>
          <a:xfrm>
            <a:off x="-71640" y="-144000"/>
            <a:ext cx="9143640" cy="1856880"/>
          </a:xfrm>
          <a:prstGeom prst="rect">
            <a:avLst/>
          </a:prstGeom>
          <a:ln>
            <a:noFill/>
          </a:ln>
        </p:spPr>
      </p:pic>
      <p:pic>
        <p:nvPicPr>
          <p:cNvPr id="126" name="" descr=""/>
          <p:cNvPicPr/>
          <p:nvPr/>
        </p:nvPicPr>
        <p:blipFill>
          <a:blip r:embed="rId3"/>
          <a:stretch/>
        </p:blipFill>
        <p:spPr>
          <a:xfrm>
            <a:off x="144000" y="4889160"/>
            <a:ext cx="3657240" cy="1806840"/>
          </a:xfrm>
          <a:prstGeom prst="rect">
            <a:avLst/>
          </a:prstGeom>
          <a:ln>
            <a:noFill/>
          </a:ln>
        </p:spPr>
      </p:pic>
      <p:pic>
        <p:nvPicPr>
          <p:cNvPr id="127" name="" descr=""/>
          <p:cNvPicPr/>
          <p:nvPr/>
        </p:nvPicPr>
        <p:blipFill>
          <a:blip r:embed="rId4"/>
          <a:stretch/>
        </p:blipFill>
        <p:spPr>
          <a:xfrm>
            <a:off x="6091200" y="4083480"/>
            <a:ext cx="3124800" cy="277416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5" name="Picture 2" descr=""/>
          <p:cNvPicPr/>
          <p:nvPr/>
        </p:nvPicPr>
        <p:blipFill>
          <a:blip r:embed="rId1"/>
          <a:stretch/>
        </p:blipFill>
        <p:spPr>
          <a:xfrm>
            <a:off x="0" y="0"/>
            <a:ext cx="9143640" cy="6857640"/>
          </a:xfrm>
          <a:prstGeom prst="rect">
            <a:avLst/>
          </a:prstGeom>
          <a:ln>
            <a:noFill/>
          </a:ln>
        </p:spPr>
      </p:pic>
      <p:sp>
        <p:nvSpPr>
          <p:cNvPr id="86" name="TextShape 1"/>
          <p:cNvSpPr txBox="1"/>
          <p:nvPr/>
        </p:nvSpPr>
        <p:spPr>
          <a:xfrm>
            <a:off x="457200" y="274680"/>
            <a:ext cx="8229240" cy="921600"/>
          </a:xfrm>
          <a:prstGeom prst="rect">
            <a:avLst/>
          </a:prstGeom>
          <a:noFill/>
          <a:ln>
            <a:noFill/>
          </a:ln>
        </p:spPr>
        <p:txBody>
          <a:bodyPr anchor="ctr">
            <a:noAutofit/>
          </a:bodyPr>
          <a:p>
            <a:r>
              <a:rPr b="0" lang="ru-RU" sz="4400" spc="-1" strike="noStrike">
                <a:solidFill>
                  <a:srgbClr val="000000"/>
                </a:solidFill>
                <a:latin typeface="Gabriola"/>
              </a:rPr>
              <a:t>        </a:t>
            </a:r>
            <a:r>
              <a:rPr b="0" lang="ru-RU" sz="4400" spc="-1" strike="noStrike">
                <a:solidFill>
                  <a:srgbClr val="000000"/>
                </a:solidFill>
                <a:latin typeface="Gabriola"/>
              </a:rPr>
              <a:t>Гимнастика для детей от 3х лет</a:t>
            </a:r>
            <a:endParaRPr b="0" lang="ru-RU" sz="4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7" name="TextShape 2"/>
          <p:cNvSpPr txBox="1"/>
          <p:nvPr/>
        </p:nvSpPr>
        <p:spPr>
          <a:xfrm>
            <a:off x="457200" y="1600200"/>
            <a:ext cx="8229240" cy="4525560"/>
          </a:xfrm>
          <a:prstGeom prst="rect">
            <a:avLst/>
          </a:prstGeom>
          <a:noFill/>
          <a:ln>
            <a:noFill/>
          </a:ln>
        </p:spPr>
        <p:txBody>
          <a:bodyPr>
            <a:normAutofit fontScale="27000"/>
          </a:bodyPr>
          <a:p>
            <a:pPr marL="343080" indent="-342720" algn="ctr">
              <a:lnSpc>
                <a:spcPct val="100000"/>
              </a:lnSpc>
              <a:spcBef>
                <a:spcPts val="921"/>
              </a:spcBef>
            </a:pPr>
            <a:r>
              <a:rPr b="1" lang="ru-RU" sz="4600" spc="-1" strike="noStrike">
                <a:solidFill>
                  <a:srgbClr val="000000"/>
                </a:solidFill>
                <a:latin typeface="Calibri"/>
              </a:rPr>
              <a:t> </a:t>
            </a:r>
            <a:r>
              <a:rPr b="0" lang="ru-RU" sz="4600" spc="-1" strike="noStrike">
                <a:solidFill>
                  <a:srgbClr val="000000"/>
                </a:solidFill>
                <a:latin typeface="Gabriola"/>
              </a:rPr>
              <a:t>В среднем дошкольном возрасте существуют свои особенности организма малыша. В 3-4 года основными показателями физического развития ребенка являются вес, рост, состояние костей и мышц, внутренних органов, а также уровень развития моторики. Занятия развивающей гимнастикой позволят улучшить общее состояние организма, а также многие физические показатели.</a:t>
            </a:r>
            <a:endParaRPr b="0" lang="ru-RU" sz="46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2720" algn="ctr">
              <a:lnSpc>
                <a:spcPct val="100000"/>
              </a:lnSpc>
              <a:spcBef>
                <a:spcPts val="921"/>
              </a:spcBef>
            </a:pPr>
            <a:r>
              <a:rPr b="0" lang="ru-RU" sz="4600" spc="-1" strike="noStrike">
                <a:solidFill>
                  <a:srgbClr val="000000"/>
                </a:solidFill>
                <a:latin typeface="Gabriola"/>
              </a:rPr>
              <a:t>В этом возрасте большое внимание уделяется </a:t>
            </a:r>
            <a:endParaRPr b="0" lang="ru-RU" sz="46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2720" algn="ctr">
              <a:lnSpc>
                <a:spcPct val="100000"/>
              </a:lnSpc>
              <a:spcBef>
                <a:spcPts val="921"/>
              </a:spcBef>
            </a:pPr>
            <a:r>
              <a:rPr b="0" lang="ru-RU" sz="4600" spc="-1" strike="noStrike">
                <a:solidFill>
                  <a:srgbClr val="000000"/>
                </a:solidFill>
                <a:latin typeface="Gabriola"/>
              </a:rPr>
              <a:t>упражнениям на развитие координации, гибкости, </a:t>
            </a:r>
            <a:endParaRPr b="0" lang="ru-RU" sz="46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2720" algn="ctr">
              <a:lnSpc>
                <a:spcPct val="100000"/>
              </a:lnSpc>
              <a:spcBef>
                <a:spcPts val="921"/>
              </a:spcBef>
            </a:pPr>
            <a:r>
              <a:rPr b="0" lang="ru-RU" sz="4600" spc="-1" strike="noStrike">
                <a:solidFill>
                  <a:srgbClr val="000000"/>
                </a:solidFill>
                <a:latin typeface="Gabriola"/>
              </a:rPr>
              <a:t>ловкости и осанки, физическому укреплению тела.</a:t>
            </a:r>
            <a:endParaRPr b="0" lang="ru-RU" sz="4600" spc="-1" strike="noStrike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88" name="" descr=""/>
          <p:cNvPicPr/>
          <p:nvPr/>
        </p:nvPicPr>
        <p:blipFill>
          <a:blip r:embed="rId2"/>
          <a:stretch/>
        </p:blipFill>
        <p:spPr>
          <a:xfrm>
            <a:off x="6624000" y="3921840"/>
            <a:ext cx="3168000" cy="277416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9" name="Picture 2" descr=""/>
          <p:cNvPicPr/>
          <p:nvPr/>
        </p:nvPicPr>
        <p:blipFill>
          <a:blip r:embed="rId1"/>
          <a:stretch/>
        </p:blipFill>
        <p:spPr>
          <a:xfrm>
            <a:off x="0" y="0"/>
            <a:ext cx="9143640" cy="6857640"/>
          </a:xfrm>
          <a:prstGeom prst="rect">
            <a:avLst/>
          </a:prstGeom>
          <a:ln>
            <a:noFill/>
          </a:ln>
        </p:spPr>
      </p:pic>
      <p:sp>
        <p:nvSpPr>
          <p:cNvPr id="90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>
            <a:noFill/>
          </a:ln>
        </p:spPr>
        <p:txBody>
          <a:bodyPr anchor="ctr">
            <a:normAutofit/>
          </a:bodyPr>
          <a:p>
            <a:pPr algn="ctr">
              <a:lnSpc>
                <a:spcPct val="100000"/>
              </a:lnSpc>
            </a:pPr>
            <a:r>
              <a:rPr b="0" lang="ru-RU" sz="4400" spc="-1" strike="noStrike">
                <a:solidFill>
                  <a:srgbClr val="000000"/>
                </a:solidFill>
                <a:latin typeface="Gabriola"/>
              </a:rPr>
              <a:t>Гимнастика для детей от 3х лет</a:t>
            </a:r>
            <a:endParaRPr b="0" lang="ru-RU" sz="4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1" name="TextShape 2"/>
          <p:cNvSpPr txBox="1"/>
          <p:nvPr/>
        </p:nvSpPr>
        <p:spPr>
          <a:xfrm>
            <a:off x="338760" y="1522440"/>
            <a:ext cx="8229240" cy="4525560"/>
          </a:xfrm>
          <a:prstGeom prst="rect">
            <a:avLst/>
          </a:prstGeom>
          <a:noFill/>
          <a:ln>
            <a:noFill/>
          </a:ln>
        </p:spPr>
        <p:txBody>
          <a:bodyPr>
            <a:normAutofit fontScale="43000"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i="1" lang="ru-RU" sz="3200" spc="-1" strike="noStrike">
                <a:solidFill>
                  <a:srgbClr val="000000"/>
                </a:solidFill>
                <a:latin typeface="Calibri"/>
              </a:rPr>
              <a:t>Какие правила нужно соблюдать при проведении зарядки? </a:t>
            </a:r>
            <a:endParaRPr b="0" i="1" lang="ru-RU" sz="3200" spc="-1" strike="noStrike">
              <a:solidFill>
                <a:srgbClr val="000000"/>
              </a:solidFill>
              <a:latin typeface="Calibri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i="1" lang="ru-RU" sz="3200" spc="-1" strike="noStrike">
                <a:solidFill>
                  <a:srgbClr val="000000"/>
                </a:solidFill>
                <a:latin typeface="Calibri"/>
              </a:rPr>
              <a:t>Воздух в помещении должен быть свежим. </a:t>
            </a:r>
            <a:endParaRPr b="0" i="1" lang="ru-RU" sz="3200" spc="-1" strike="noStrike">
              <a:solidFill>
                <a:srgbClr val="000000"/>
              </a:solidFill>
              <a:latin typeface="Calibri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i="1" lang="ru-RU" sz="3200" spc="-1" strike="noStrike">
                <a:solidFill>
                  <a:srgbClr val="000000"/>
                </a:solidFill>
                <a:latin typeface="Calibri"/>
              </a:rPr>
              <a:t>Выполнять упражнения нужно утром, в промежутке между гигиеническими процедурами и завтраком. В крайнем случае можно сделать гимнастику через 40-60 минут после еды. </a:t>
            </a:r>
            <a:endParaRPr b="0" i="1" lang="ru-RU" sz="3200" spc="-1" strike="noStrike">
              <a:solidFill>
                <a:srgbClr val="000000"/>
              </a:solidFill>
              <a:latin typeface="Calibri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i="1" lang="ru-RU" sz="3200" spc="-1" strike="noStrike">
                <a:solidFill>
                  <a:srgbClr val="000000"/>
                </a:solidFill>
                <a:latin typeface="Calibri"/>
              </a:rPr>
              <a:t>Взрослый должен следить, чтобы при выполнении упражнений ребенок делал вдох через нос, а выдыхал через рот. </a:t>
            </a:r>
            <a:endParaRPr b="0" i="1" lang="ru-RU" sz="3200" spc="-1" strike="noStrike">
              <a:solidFill>
                <a:srgbClr val="000000"/>
              </a:solidFill>
              <a:latin typeface="Calibri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i="1" lang="ru-RU" sz="3200" spc="-1" strike="noStrike">
                <a:solidFill>
                  <a:srgbClr val="000000"/>
                </a:solidFill>
                <a:latin typeface="Calibri"/>
              </a:rPr>
              <a:t>Если малышу года 3-4, длительность домашней гимнастики не должна превышать 15 минут. Оптимально делать зарядку около 10 минут, чтобы занятие принесло пользу и не наскучило.</a:t>
            </a:r>
            <a:endParaRPr b="0" i="1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92" name="" descr=""/>
          <p:cNvPicPr/>
          <p:nvPr/>
        </p:nvPicPr>
        <p:blipFill>
          <a:blip r:embed="rId2"/>
          <a:stretch/>
        </p:blipFill>
        <p:spPr>
          <a:xfrm>
            <a:off x="29520" y="5328000"/>
            <a:ext cx="9186480" cy="172800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3" name="Picture 2" descr=""/>
          <p:cNvPicPr/>
          <p:nvPr/>
        </p:nvPicPr>
        <p:blipFill>
          <a:blip r:embed="rId1"/>
          <a:stretch/>
        </p:blipFill>
        <p:spPr>
          <a:xfrm>
            <a:off x="0" y="0"/>
            <a:ext cx="9143640" cy="6857640"/>
          </a:xfrm>
          <a:prstGeom prst="rect">
            <a:avLst/>
          </a:prstGeom>
          <a:ln>
            <a:noFill/>
          </a:ln>
        </p:spPr>
      </p:pic>
      <p:sp>
        <p:nvSpPr>
          <p:cNvPr id="94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>
            <a:noFill/>
          </a:ln>
        </p:spPr>
        <p:txBody>
          <a:bodyPr anchor="ctr">
            <a:normAutofit/>
          </a:bodyPr>
          <a:p>
            <a:pPr algn="ctr">
              <a:lnSpc>
                <a:spcPct val="100000"/>
              </a:lnSpc>
            </a:pPr>
            <a:r>
              <a:rPr b="0" lang="ru-RU" sz="4400" spc="-1" strike="noStrike">
                <a:solidFill>
                  <a:srgbClr val="000000"/>
                </a:solidFill>
                <a:latin typeface="Gabriola"/>
              </a:rPr>
              <a:t>Гимнастика для детей от 3х лет</a:t>
            </a:r>
            <a:endParaRPr b="0" lang="ru-RU" sz="4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5" name="TextShape 2"/>
          <p:cNvSpPr txBox="1"/>
          <p:nvPr/>
        </p:nvSpPr>
        <p:spPr>
          <a:xfrm>
            <a:off x="457200" y="1600200"/>
            <a:ext cx="8229240" cy="4525560"/>
          </a:xfrm>
          <a:prstGeom prst="rect">
            <a:avLst/>
          </a:prstGeom>
          <a:noFill/>
          <a:ln>
            <a:noFill/>
          </a:ln>
        </p:spPr>
        <p:txBody>
          <a:bodyPr>
            <a:normAutofit/>
          </a:bodyPr>
          <a:p>
            <a:pPr marL="343080" indent="-342720">
              <a:lnSpc>
                <a:spcPct val="100000"/>
              </a:lnSpc>
              <a:spcBef>
                <a:spcPts val="641"/>
              </a:spcBef>
            </a:pPr>
            <a:r>
              <a:rPr b="0" lang="ru-RU" sz="3200" spc="-1" strike="noStrike">
                <a:solidFill>
                  <a:srgbClr val="000000"/>
                </a:solidFill>
                <a:latin typeface="Gabriola"/>
              </a:rPr>
              <a:t>             </a:t>
            </a:r>
            <a:r>
              <a:rPr b="0" lang="ru-RU" sz="3200" spc="-1" strike="noStrike">
                <a:solidFill>
                  <a:srgbClr val="000000"/>
                </a:solidFill>
                <a:latin typeface="Gabriola"/>
              </a:rPr>
              <a:t>Любая гимнастика начинается с разминки. Это могут быть движения руками вверх-вниз, потягивания, ходьба по кругу (на носочках, пяточках, внутренней и внешней стороне стоп), наклоны головы вперед-назад, к плечам. Разогревающая часть длится 1-2 минут. Затем приступают к основным упражнениям. Завершают гимнастику спокойной ходьбой. Для нормализации дыхания ребенку предлагают сделать глубокий вдох и одновременно поднять руки в стороны и вверх. На выдохе нужно вернуться в исходное положение. 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2720">
              <a:lnSpc>
                <a:spcPct val="100000"/>
              </a:lnSpc>
              <a:spcBef>
                <a:spcPts val="641"/>
              </a:spcBef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100000"/>
              </a:lnSpc>
              <a:spcBef>
                <a:spcPts val="641"/>
              </a:spcBef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2720">
              <a:lnSpc>
                <a:spcPct val="100000"/>
              </a:lnSpc>
              <a:spcBef>
                <a:spcPts val="641"/>
              </a:spcBef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6" name="Picture 2" descr=""/>
          <p:cNvPicPr/>
          <p:nvPr/>
        </p:nvPicPr>
        <p:blipFill>
          <a:blip r:embed="rId1"/>
          <a:stretch/>
        </p:blipFill>
        <p:spPr>
          <a:xfrm>
            <a:off x="0" y="0"/>
            <a:ext cx="9143640" cy="6857640"/>
          </a:xfrm>
          <a:prstGeom prst="rect">
            <a:avLst/>
          </a:prstGeom>
          <a:ln>
            <a:noFill/>
          </a:ln>
        </p:spPr>
      </p:pic>
      <p:sp>
        <p:nvSpPr>
          <p:cNvPr id="97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>
            <a:noFill/>
          </a:ln>
        </p:spPr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0" lang="ru-RU" sz="4400" spc="-1" strike="noStrike">
                <a:solidFill>
                  <a:srgbClr val="000000"/>
                </a:solidFill>
                <a:latin typeface="Gabriola"/>
              </a:rPr>
              <a:t>Гимнастика для детей от 3х лет</a:t>
            </a:r>
            <a:endParaRPr b="0" lang="ru-RU" sz="4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8" name="TextShape 2"/>
          <p:cNvSpPr txBox="1"/>
          <p:nvPr/>
        </p:nvSpPr>
        <p:spPr>
          <a:xfrm>
            <a:off x="457200" y="1600200"/>
            <a:ext cx="8229240" cy="4525560"/>
          </a:xfrm>
          <a:prstGeom prst="rect">
            <a:avLst/>
          </a:prstGeom>
          <a:noFill/>
          <a:ln>
            <a:noFill/>
          </a:ln>
        </p:spPr>
        <p:txBody>
          <a:bodyPr>
            <a:normAutofit fontScale="49000"/>
          </a:bodyPr>
          <a:p>
            <a:pPr marL="343080" indent="-342720">
              <a:lnSpc>
                <a:spcPct val="100000"/>
              </a:lnSpc>
              <a:spcBef>
                <a:spcPts val="641"/>
              </a:spcBef>
            </a:pPr>
            <a:r>
              <a:rPr b="0" lang="ru-RU" sz="3200" spc="-1" strike="noStrike">
                <a:solidFill>
                  <a:srgbClr val="000000"/>
                </a:solidFill>
                <a:latin typeface="Gabriola"/>
              </a:rPr>
              <a:t> </a:t>
            </a:r>
            <a:r>
              <a:rPr b="0" lang="ru-RU" sz="3200" spc="-1" strike="noStrike">
                <a:solidFill>
                  <a:srgbClr val="000000"/>
                </a:solidFill>
                <a:latin typeface="Gabriola"/>
              </a:rPr>
              <a:t>Комплекс 1 Разминка 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2720">
              <a:lnSpc>
                <a:spcPct val="100000"/>
              </a:lnSpc>
              <a:spcBef>
                <a:spcPts val="641"/>
              </a:spcBef>
            </a:pPr>
            <a:r>
              <a:rPr b="0" lang="ru-RU" sz="3200" spc="-1" strike="noStrike">
                <a:solidFill>
                  <a:srgbClr val="000000"/>
                </a:solidFill>
                <a:latin typeface="Gabriola"/>
              </a:rPr>
              <a:t>Произвольная ходьба в среднем ритме. 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2720">
              <a:lnSpc>
                <a:spcPct val="100000"/>
              </a:lnSpc>
              <a:spcBef>
                <a:spcPts val="641"/>
              </a:spcBef>
            </a:pPr>
            <a:r>
              <a:rPr b="0" lang="ru-RU" sz="3200" spc="-1" strike="noStrike">
                <a:solidFill>
                  <a:srgbClr val="000000"/>
                </a:solidFill>
                <a:latin typeface="Gabriola"/>
              </a:rPr>
              <a:t>«Дотянись до солнышка» – чуть расставив ноги, встать на одном месте. Потянуться наверх прямыми руками, расправив плечи. Опустить руки. Повторить 4 раза. 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2720">
              <a:lnSpc>
                <a:spcPct val="100000"/>
              </a:lnSpc>
              <a:spcBef>
                <a:spcPts val="641"/>
              </a:spcBef>
            </a:pPr>
            <a:r>
              <a:rPr b="0" lang="ru-RU" sz="3200" spc="-1" strike="noStrike">
                <a:solidFill>
                  <a:srgbClr val="000000"/>
                </a:solidFill>
                <a:latin typeface="Gabriola"/>
              </a:rPr>
              <a:t>«Поклон земле» – чуть расставив ноги и стоя на одном месте, наклонить корпус вперед. Потянуться пальцами к полу на три счета, выпрямиться. Повторить 4 раза. 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2720">
              <a:lnSpc>
                <a:spcPct val="100000"/>
              </a:lnSpc>
              <a:spcBef>
                <a:spcPts val="641"/>
              </a:spcBef>
            </a:pPr>
            <a:r>
              <a:rPr b="0" lang="ru-RU" sz="3200" spc="-1" strike="noStrike">
                <a:solidFill>
                  <a:srgbClr val="000000"/>
                </a:solidFill>
                <a:latin typeface="Gabriola"/>
              </a:rPr>
              <a:t>«Как пружинка» – стоя на месте, несколько раз подпрыгнуть на месте, представляя себя        пружинкой. Повтор 6-8 раз. 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2720">
              <a:lnSpc>
                <a:spcPct val="100000"/>
              </a:lnSpc>
              <a:spcBef>
                <a:spcPts val="641"/>
              </a:spcBef>
            </a:pPr>
            <a:r>
              <a:rPr b="0" lang="ru-RU" sz="3200" spc="-1" strike="noStrike">
                <a:solidFill>
                  <a:srgbClr val="000000"/>
                </a:solidFill>
                <a:latin typeface="Gabriola"/>
              </a:rPr>
              <a:t>            </a:t>
            </a:r>
            <a:r>
              <a:rPr b="0" lang="ru-RU" sz="3200" spc="-1" strike="noStrike">
                <a:solidFill>
                  <a:srgbClr val="000000"/>
                </a:solidFill>
                <a:latin typeface="Gabriola"/>
              </a:rPr>
              <a:t>Заключительное упражнение – для восстановления дыхания. Стоя на месте,         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2720">
              <a:lnSpc>
                <a:spcPct val="100000"/>
              </a:lnSpc>
              <a:spcBef>
                <a:spcPts val="641"/>
              </a:spcBef>
            </a:pPr>
            <a:r>
              <a:rPr b="0" lang="ru-RU" sz="3200" spc="-1" strike="noStrike">
                <a:solidFill>
                  <a:srgbClr val="000000"/>
                </a:solidFill>
                <a:latin typeface="Gabriola"/>
              </a:rPr>
              <a:t>                   </a:t>
            </a:r>
            <a:r>
              <a:rPr b="0" lang="ru-RU" sz="3200" spc="-1" strike="noStrike">
                <a:solidFill>
                  <a:srgbClr val="000000"/>
                </a:solidFill>
                <a:latin typeface="Gabriola"/>
              </a:rPr>
              <a:t>сделать глубокий вдох, представив, как вдыхается аромат цветка на луговой  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2720">
              <a:lnSpc>
                <a:spcPct val="100000"/>
              </a:lnSpc>
              <a:spcBef>
                <a:spcPts val="641"/>
              </a:spcBef>
            </a:pPr>
            <a:r>
              <a:rPr b="0" lang="ru-RU" sz="3200" spc="-1" strike="noStrike">
                <a:solidFill>
                  <a:srgbClr val="000000"/>
                </a:solidFill>
                <a:latin typeface="Gabriola"/>
              </a:rPr>
              <a:t>                      </a:t>
            </a:r>
            <a:r>
              <a:rPr b="0" lang="ru-RU" sz="3200" spc="-1" strike="noStrike">
                <a:solidFill>
                  <a:srgbClr val="000000"/>
                </a:solidFill>
                <a:latin typeface="Gabriola"/>
              </a:rPr>
              <a:t>поляне. Медленно выдохнуть. Сделать 3-4 вдоха.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2720">
              <a:lnSpc>
                <a:spcPct val="100000"/>
              </a:lnSpc>
              <a:spcBef>
                <a:spcPts val="641"/>
              </a:spcBef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2720">
              <a:lnSpc>
                <a:spcPct val="100000"/>
              </a:lnSpc>
              <a:spcBef>
                <a:spcPts val="641"/>
              </a:spcBef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99" name="" descr=""/>
          <p:cNvPicPr/>
          <p:nvPr/>
        </p:nvPicPr>
        <p:blipFill>
          <a:blip r:embed="rId2"/>
          <a:stretch/>
        </p:blipFill>
        <p:spPr>
          <a:xfrm>
            <a:off x="-432000" y="4176000"/>
            <a:ext cx="2160000" cy="261828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0" name="Picture 2" descr=""/>
          <p:cNvPicPr/>
          <p:nvPr/>
        </p:nvPicPr>
        <p:blipFill>
          <a:blip r:embed="rId1"/>
          <a:stretch/>
        </p:blipFill>
        <p:spPr>
          <a:xfrm>
            <a:off x="0" y="0"/>
            <a:ext cx="9143640" cy="6857640"/>
          </a:xfrm>
          <a:prstGeom prst="rect">
            <a:avLst/>
          </a:prstGeom>
          <a:ln>
            <a:noFill/>
          </a:ln>
        </p:spPr>
      </p:pic>
      <p:sp>
        <p:nvSpPr>
          <p:cNvPr id="101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>
            <a:noFill/>
          </a:ln>
        </p:spPr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0" lang="ru-RU" sz="4400" spc="-1" strike="noStrike">
                <a:solidFill>
                  <a:srgbClr val="000000"/>
                </a:solidFill>
                <a:latin typeface="Gabriola"/>
              </a:rPr>
              <a:t>Гимнастика для детей от 3х лет</a:t>
            </a:r>
            <a:endParaRPr b="0" lang="ru-RU" sz="4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2" name="TextShape 2"/>
          <p:cNvSpPr txBox="1"/>
          <p:nvPr/>
        </p:nvSpPr>
        <p:spPr>
          <a:xfrm>
            <a:off x="457200" y="1600200"/>
            <a:ext cx="8229240" cy="4525560"/>
          </a:xfrm>
          <a:prstGeom prst="rect">
            <a:avLst/>
          </a:prstGeom>
          <a:noFill/>
          <a:ln>
            <a:noFill/>
          </a:ln>
        </p:spPr>
        <p:txBody>
          <a:bodyPr>
            <a:normAutofit fontScale="55000"/>
          </a:bodyPr>
          <a:p>
            <a:pPr marL="343080" indent="-342720">
              <a:lnSpc>
                <a:spcPct val="100000"/>
              </a:lnSpc>
              <a:spcBef>
                <a:spcPts val="641"/>
              </a:spcBef>
            </a:pPr>
            <a:r>
              <a:rPr b="0" lang="ru-RU" sz="3200" spc="-1" strike="noStrike">
                <a:solidFill>
                  <a:srgbClr val="000000"/>
                </a:solidFill>
                <a:latin typeface="Gabriola"/>
              </a:rPr>
              <a:t> </a:t>
            </a:r>
            <a:r>
              <a:rPr b="0" lang="ru-RU" sz="3200" spc="-1" strike="noStrike">
                <a:solidFill>
                  <a:srgbClr val="000000"/>
                </a:solidFill>
                <a:latin typeface="Gabriola"/>
              </a:rPr>
              <a:t>Комплекс 2 Разминка 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2720">
              <a:lnSpc>
                <a:spcPct val="100000"/>
              </a:lnSpc>
              <a:spcBef>
                <a:spcPts val="641"/>
              </a:spcBef>
            </a:pPr>
            <a:r>
              <a:rPr b="0" lang="ru-RU" sz="3200" spc="-1" strike="noStrike">
                <a:solidFill>
                  <a:srgbClr val="000000"/>
                </a:solidFill>
                <a:latin typeface="Gabriola"/>
              </a:rPr>
              <a:t>Произвольная ходьба в разных направлениях  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2720">
              <a:lnSpc>
                <a:spcPct val="100000"/>
              </a:lnSpc>
              <a:spcBef>
                <a:spcPts val="641"/>
              </a:spcBef>
            </a:pPr>
            <a:r>
              <a:rPr b="0" lang="ru-RU" sz="3200" spc="-1" strike="noStrike">
                <a:solidFill>
                  <a:srgbClr val="000000"/>
                </a:solidFill>
                <a:latin typeface="Gabriola"/>
              </a:rPr>
              <a:t>«Ловим дождик» – стоя на месте, поднять прямые руки наверх и представить, что на ладошки попадают дождевые капли. Несколько раз сжать и разжать кулачки. Опустить руки. Повторить 4 раза. 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2720">
              <a:lnSpc>
                <a:spcPct val="100000"/>
              </a:lnSpc>
              <a:spcBef>
                <a:spcPts val="641"/>
              </a:spcBef>
            </a:pPr>
            <a:r>
              <a:rPr b="0" lang="ru-RU" sz="3200" spc="-1" strike="noStrike">
                <a:solidFill>
                  <a:srgbClr val="000000"/>
                </a:solidFill>
                <a:latin typeface="Gabriola"/>
              </a:rPr>
              <a:t>«Прятки» – стоя на месте, представить, что играем в прятки. По сигналу присесть на корточки, закрыть глаза ладошками. На три счета оставаться в таком положении. Затем встать. Повторить 3-4 раза. 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2720">
              <a:lnSpc>
                <a:spcPct val="100000"/>
              </a:lnSpc>
              <a:spcBef>
                <a:spcPts val="641"/>
              </a:spcBef>
            </a:pPr>
            <a:r>
              <a:rPr b="0" lang="ru-RU" sz="3200" spc="-1" strike="noStrike">
                <a:solidFill>
                  <a:srgbClr val="000000"/>
                </a:solidFill>
                <a:latin typeface="Gabriola"/>
              </a:rPr>
              <a:t>«Часики» – представить себя большими часами. Стоя прямо и опустив руки, раскачиваться в стороны, как большая стрелочка. Можно приговаривать 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2720">
              <a:lnSpc>
                <a:spcPct val="100000"/>
              </a:lnSpc>
              <a:spcBef>
                <a:spcPts val="641"/>
              </a:spcBef>
            </a:pPr>
            <a:r>
              <a:rPr b="0" lang="ru-RU" sz="3200" spc="-1" strike="noStrike">
                <a:solidFill>
                  <a:srgbClr val="000000"/>
                </a:solidFill>
                <a:latin typeface="Gabriola"/>
              </a:rPr>
              <a:t>«Тик-так». Выполнить 4-5 наклонов в каждую сторону. Дыхательное упражнение.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2720">
              <a:lnSpc>
                <a:spcPct val="100000"/>
              </a:lnSpc>
              <a:spcBef>
                <a:spcPts val="641"/>
              </a:spcBef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2720">
              <a:lnSpc>
                <a:spcPct val="100000"/>
              </a:lnSpc>
              <a:spcBef>
                <a:spcPts val="641"/>
              </a:spcBef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2720">
              <a:lnSpc>
                <a:spcPct val="100000"/>
              </a:lnSpc>
              <a:spcBef>
                <a:spcPts val="641"/>
              </a:spcBef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" name="Picture 2" descr=""/>
          <p:cNvPicPr/>
          <p:nvPr/>
        </p:nvPicPr>
        <p:blipFill>
          <a:blip r:embed="rId1"/>
          <a:stretch/>
        </p:blipFill>
        <p:spPr>
          <a:xfrm>
            <a:off x="0" y="0"/>
            <a:ext cx="9143640" cy="6857640"/>
          </a:xfrm>
          <a:prstGeom prst="rect">
            <a:avLst/>
          </a:prstGeom>
          <a:ln>
            <a:noFill/>
          </a:ln>
        </p:spPr>
      </p:pic>
      <p:sp>
        <p:nvSpPr>
          <p:cNvPr id="104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>
            <a:noFill/>
          </a:ln>
        </p:spPr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0" lang="ru-RU" sz="4400" spc="-1" strike="noStrike">
                <a:solidFill>
                  <a:srgbClr val="000000"/>
                </a:solidFill>
                <a:latin typeface="Gabriola"/>
              </a:rPr>
              <a:t>Гимнастика для детей от 3х лет</a:t>
            </a:r>
            <a:endParaRPr b="0" lang="ru-RU" sz="4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5" name="TextShape 2"/>
          <p:cNvSpPr txBox="1"/>
          <p:nvPr/>
        </p:nvSpPr>
        <p:spPr>
          <a:xfrm>
            <a:off x="457200" y="1600200"/>
            <a:ext cx="8229240" cy="4525560"/>
          </a:xfrm>
          <a:prstGeom prst="rect">
            <a:avLst/>
          </a:prstGeom>
          <a:noFill/>
          <a:ln>
            <a:noFill/>
          </a:ln>
        </p:spPr>
        <p:txBody>
          <a:bodyPr>
            <a:normAutofit fontScale="55000"/>
          </a:bodyPr>
          <a:p>
            <a:pPr marL="343080" indent="-342720">
              <a:lnSpc>
                <a:spcPct val="100000"/>
              </a:lnSpc>
              <a:spcBef>
                <a:spcPts val="641"/>
              </a:spcBef>
            </a:pPr>
            <a:r>
              <a:rPr b="0" lang="ru-RU" sz="3200" spc="-1" strike="noStrike">
                <a:solidFill>
                  <a:srgbClr val="000000"/>
                </a:solidFill>
                <a:latin typeface="Gabriola"/>
              </a:rPr>
              <a:t>Комплекс 3 Разминка 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2720">
              <a:lnSpc>
                <a:spcPct val="100000"/>
              </a:lnSpc>
              <a:spcBef>
                <a:spcPts val="641"/>
              </a:spcBef>
            </a:pPr>
            <a:r>
              <a:rPr b="0" lang="ru-RU" sz="3200" spc="-1" strike="noStrike">
                <a:solidFill>
                  <a:srgbClr val="000000"/>
                </a:solidFill>
                <a:latin typeface="Gabriola"/>
              </a:rPr>
              <a:t>Медленный бег (если есть возмоность ) или произвольная ходьба. 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2720">
              <a:lnSpc>
                <a:spcPct val="100000"/>
              </a:lnSpc>
              <a:spcBef>
                <a:spcPts val="641"/>
              </a:spcBef>
            </a:pPr>
            <a:r>
              <a:rPr b="0" lang="ru-RU" sz="3200" spc="-1" strike="noStrike">
                <a:solidFill>
                  <a:srgbClr val="000000"/>
                </a:solidFill>
                <a:latin typeface="Gabriola"/>
              </a:rPr>
              <a:t>«Посмотри в окошечко» – стоя на месте, наклониться вперед корпусом и представить, что выглядываешь в окошечко. Повернуть голову влево, вправо, посмотреть вперед. Выпрямиться. Повторить 4 раза. 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2720">
              <a:lnSpc>
                <a:spcPct val="100000"/>
              </a:lnSpc>
              <a:spcBef>
                <a:spcPts val="641"/>
              </a:spcBef>
            </a:pPr>
            <a:r>
              <a:rPr b="0" lang="ru-RU" sz="3200" spc="-1" strike="noStrike">
                <a:solidFill>
                  <a:srgbClr val="000000"/>
                </a:solidFill>
                <a:latin typeface="Gabriola"/>
              </a:rPr>
              <a:t>«Птичка» – представить себя красивой большой птицей, встать ровно, выполнить несколько прыжков на месте, махая при этом руками. Выполнить 4-5 прыжков. 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2720">
              <a:lnSpc>
                <a:spcPct val="100000"/>
              </a:lnSpc>
              <a:spcBef>
                <a:spcPts val="641"/>
              </a:spcBef>
            </a:pPr>
            <a:r>
              <a:rPr b="0" lang="ru-RU" sz="3200" spc="-1" strike="noStrike">
                <a:solidFill>
                  <a:srgbClr val="000000"/>
                </a:solidFill>
                <a:latin typeface="Gabriola"/>
              </a:rPr>
              <a:t>«Птичка пьет» – стоя на месте, наклониться вперед и медленно опустить и поднять голову несколько раз, представляя водопой. Вернуться в исходное положение. Повторить 4-5 раз. 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2720">
              <a:lnSpc>
                <a:spcPct val="100000"/>
              </a:lnSpc>
              <a:spcBef>
                <a:spcPts val="641"/>
              </a:spcBef>
            </a:pPr>
            <a:r>
              <a:rPr b="0" lang="ru-RU" sz="3200" spc="-1" strike="noStrike">
                <a:solidFill>
                  <a:srgbClr val="000000"/>
                </a:solidFill>
                <a:latin typeface="Gabriola"/>
              </a:rPr>
              <a:t>Завершающее дыхательное упражнение.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2720">
              <a:lnSpc>
                <a:spcPct val="100000"/>
              </a:lnSpc>
              <a:spcBef>
                <a:spcPts val="641"/>
              </a:spcBef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2720">
              <a:lnSpc>
                <a:spcPct val="100000"/>
              </a:lnSpc>
              <a:spcBef>
                <a:spcPts val="641"/>
              </a:spcBef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2720">
              <a:lnSpc>
                <a:spcPct val="100000"/>
              </a:lnSpc>
              <a:spcBef>
                <a:spcPts val="641"/>
              </a:spcBef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106" name="" descr=""/>
          <p:cNvPicPr/>
          <p:nvPr/>
        </p:nvPicPr>
        <p:blipFill>
          <a:blip r:embed="rId2"/>
          <a:stretch/>
        </p:blipFill>
        <p:spPr>
          <a:xfrm>
            <a:off x="5760000" y="4701240"/>
            <a:ext cx="2849400" cy="221076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7" name="Picture 2" descr=""/>
          <p:cNvPicPr/>
          <p:nvPr/>
        </p:nvPicPr>
        <p:blipFill>
          <a:blip r:embed="rId1"/>
          <a:stretch/>
        </p:blipFill>
        <p:spPr>
          <a:xfrm>
            <a:off x="0" y="0"/>
            <a:ext cx="9143640" cy="6857640"/>
          </a:xfrm>
          <a:prstGeom prst="rect">
            <a:avLst/>
          </a:prstGeom>
          <a:ln>
            <a:noFill/>
          </a:ln>
        </p:spPr>
      </p:pic>
      <p:sp>
        <p:nvSpPr>
          <p:cNvPr id="108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>
            <a:noFill/>
          </a:ln>
        </p:spPr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0" lang="ru-RU" sz="4400" spc="-1" strike="noStrike">
                <a:solidFill>
                  <a:srgbClr val="000000"/>
                </a:solidFill>
                <a:latin typeface="Gabriola"/>
              </a:rPr>
              <a:t>Гимнастика для детей от 3х лет</a:t>
            </a:r>
            <a:endParaRPr b="0" lang="ru-RU" sz="4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9" name="TextShape 2"/>
          <p:cNvSpPr txBox="1"/>
          <p:nvPr/>
        </p:nvSpPr>
        <p:spPr>
          <a:xfrm>
            <a:off x="457200" y="1600200"/>
            <a:ext cx="8229240" cy="4525560"/>
          </a:xfrm>
          <a:prstGeom prst="rect">
            <a:avLst/>
          </a:prstGeom>
          <a:noFill/>
          <a:ln>
            <a:noFill/>
          </a:ln>
        </p:spPr>
        <p:txBody>
          <a:bodyPr>
            <a:normAutofit fontScale="51000"/>
          </a:bodyPr>
          <a:p>
            <a:pPr marL="343080" indent="-342720">
              <a:lnSpc>
                <a:spcPct val="100000"/>
              </a:lnSpc>
              <a:spcBef>
                <a:spcPts val="641"/>
              </a:spcBef>
            </a:pPr>
            <a:r>
              <a:rPr b="0" lang="ru-RU" sz="3200" spc="-1" strike="noStrike">
                <a:solidFill>
                  <a:srgbClr val="000000"/>
                </a:solidFill>
                <a:latin typeface="Gabriola"/>
              </a:rPr>
              <a:t>Комплекс 4 Разминка – ходьба, чередование с медленным бегом(если есть возможность немного пошуметь) 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2720">
              <a:lnSpc>
                <a:spcPct val="100000"/>
              </a:lnSpc>
              <a:spcBef>
                <a:spcPts val="641"/>
              </a:spcBef>
            </a:pPr>
            <a:r>
              <a:rPr b="0" lang="ru-RU" sz="3200" spc="-1" strike="noStrike">
                <a:solidFill>
                  <a:srgbClr val="000000"/>
                </a:solidFill>
                <a:latin typeface="Gabriola"/>
              </a:rPr>
              <a:t>«Обняться» – широко расставив ноги, поднять вытянутые руки наверх. Развести их, как будто хочешь обнять друга или маму, показать, как надо обниматься. Крепко обнять себя, снова поднять руки наверх и вернуться в исходное положение. Повторить 3-4 раза.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2720">
              <a:lnSpc>
                <a:spcPct val="100000"/>
              </a:lnSpc>
              <a:spcBef>
                <a:spcPts val="641"/>
              </a:spcBef>
            </a:pPr>
            <a:r>
              <a:rPr b="0" lang="ru-RU" sz="3200" spc="-1" strike="noStrike">
                <a:solidFill>
                  <a:srgbClr val="000000"/>
                </a:solidFill>
                <a:latin typeface="Gabriola"/>
              </a:rPr>
              <a:t> </a:t>
            </a:r>
            <a:r>
              <a:rPr b="0" lang="ru-RU" sz="3200" spc="-1" strike="noStrike">
                <a:solidFill>
                  <a:srgbClr val="000000"/>
                </a:solidFill>
                <a:latin typeface="Gabriola"/>
              </a:rPr>
              <a:t>«Наступил в лужу» – представить, что одной ногой случайно наступил в лужу. Попрыгать поочередно на каждой ноге, стоя на месте или вокруг себя. Повторить 4-5 раз каждой ногой. 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2720">
              <a:lnSpc>
                <a:spcPct val="100000"/>
              </a:lnSpc>
              <a:spcBef>
                <a:spcPts val="641"/>
              </a:spcBef>
            </a:pPr>
            <a:r>
              <a:rPr b="0" lang="ru-RU" sz="3200" spc="-1" strike="noStrike">
                <a:solidFill>
                  <a:srgbClr val="000000"/>
                </a:solidFill>
                <a:latin typeface="Gabriola"/>
              </a:rPr>
              <a:t>«Спрячь за спиной» – взять за спиной мячик в руки и покачаться 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2720">
              <a:lnSpc>
                <a:spcPct val="100000"/>
              </a:lnSpc>
              <a:spcBef>
                <a:spcPts val="641"/>
              </a:spcBef>
            </a:pPr>
            <a:r>
              <a:rPr b="0" lang="ru-RU" sz="3200" spc="-1" strike="noStrike">
                <a:solidFill>
                  <a:srgbClr val="000000"/>
                </a:solidFill>
                <a:latin typeface="Gabriola"/>
              </a:rPr>
              <a:t>в разные стороны, не показывая, что спрятано. Повторить 6-8 раз. 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2720">
              <a:lnSpc>
                <a:spcPct val="100000"/>
              </a:lnSpc>
              <a:spcBef>
                <a:spcPts val="641"/>
              </a:spcBef>
            </a:pPr>
            <a:r>
              <a:rPr b="0" lang="ru-RU" sz="3200" spc="-1" strike="noStrike">
                <a:solidFill>
                  <a:srgbClr val="000000"/>
                </a:solidFill>
                <a:latin typeface="Gabriola"/>
              </a:rPr>
              <a:t>Завершающее дыхательное упражнение.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2720">
              <a:lnSpc>
                <a:spcPct val="100000"/>
              </a:lnSpc>
              <a:spcBef>
                <a:spcPts val="641"/>
              </a:spcBef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2720">
              <a:lnSpc>
                <a:spcPct val="100000"/>
              </a:lnSpc>
              <a:spcBef>
                <a:spcPts val="641"/>
              </a:spcBef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2720">
              <a:lnSpc>
                <a:spcPct val="100000"/>
              </a:lnSpc>
              <a:spcBef>
                <a:spcPts val="641"/>
              </a:spcBef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110" name="" descr=""/>
          <p:cNvPicPr/>
          <p:nvPr/>
        </p:nvPicPr>
        <p:blipFill>
          <a:blip r:embed="rId2"/>
          <a:stretch/>
        </p:blipFill>
        <p:spPr>
          <a:xfrm>
            <a:off x="6414480" y="4326480"/>
            <a:ext cx="2585520" cy="272952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1" name="Picture 2" descr=""/>
          <p:cNvPicPr/>
          <p:nvPr/>
        </p:nvPicPr>
        <p:blipFill>
          <a:blip r:embed="rId1"/>
          <a:stretch/>
        </p:blipFill>
        <p:spPr>
          <a:xfrm>
            <a:off x="0" y="0"/>
            <a:ext cx="9143640" cy="6857640"/>
          </a:xfrm>
          <a:prstGeom prst="rect">
            <a:avLst/>
          </a:prstGeom>
          <a:ln>
            <a:noFill/>
          </a:ln>
        </p:spPr>
      </p:pic>
      <p:sp>
        <p:nvSpPr>
          <p:cNvPr id="112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>
            <a:noFill/>
          </a:ln>
        </p:spPr>
        <p:txBody>
          <a:bodyPr anchor="ctr">
            <a:normAutofit/>
          </a:bodyPr>
          <a:p>
            <a:pPr algn="ctr">
              <a:lnSpc>
                <a:spcPct val="100000"/>
              </a:lnSpc>
            </a:pPr>
            <a:r>
              <a:rPr b="0" lang="ru-RU" sz="4400" spc="-1" strike="noStrike">
                <a:solidFill>
                  <a:srgbClr val="000000"/>
                </a:solidFill>
                <a:latin typeface="Gabriola"/>
              </a:rPr>
              <a:t>Гимнастика для детей от 3х лет</a:t>
            </a:r>
            <a:endParaRPr b="0" lang="ru-RU" sz="4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3" name="TextShape 2"/>
          <p:cNvSpPr txBox="1"/>
          <p:nvPr/>
        </p:nvSpPr>
        <p:spPr>
          <a:xfrm>
            <a:off x="457200" y="1600200"/>
            <a:ext cx="8229240" cy="4525560"/>
          </a:xfrm>
          <a:prstGeom prst="rect">
            <a:avLst/>
          </a:prstGeom>
          <a:noFill/>
          <a:ln>
            <a:noFill/>
          </a:ln>
        </p:spPr>
        <p:txBody>
          <a:bodyPr>
            <a:normAutofit fontScale="27000"/>
          </a:bodyPr>
          <a:p>
            <a:pPr marL="343080" indent="-342720">
              <a:lnSpc>
                <a:spcPct val="100000"/>
              </a:lnSpc>
              <a:spcBef>
                <a:spcPts val="641"/>
              </a:spcBef>
            </a:pPr>
            <a:r>
              <a:rPr b="0" lang="ru-RU" sz="3200" spc="-1" strike="noStrike">
                <a:solidFill>
                  <a:srgbClr val="000000"/>
                </a:solidFill>
                <a:latin typeface="Gabriola"/>
              </a:rPr>
              <a:t>                                                            </a:t>
            </a:r>
            <a:r>
              <a:rPr b="0" lang="ru-RU" sz="3200" spc="-1" strike="noStrike">
                <a:solidFill>
                  <a:srgbClr val="000000"/>
                </a:solidFill>
                <a:latin typeface="Gabriola"/>
              </a:rPr>
              <a:t>ГИМНАСТИКА В ИГРОВОЙ ФОРМЕ 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2720">
              <a:lnSpc>
                <a:spcPct val="100000"/>
              </a:lnSpc>
              <a:spcBef>
                <a:spcPts val="641"/>
              </a:spcBef>
            </a:pPr>
            <a:r>
              <a:rPr b="0" lang="ru-RU" sz="3200" spc="-1" strike="noStrike">
                <a:solidFill>
                  <a:srgbClr val="000000"/>
                </a:solidFill>
                <a:latin typeface="Gabriola"/>
              </a:rPr>
              <a:t>Медвежата в чаще жили, 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2720">
              <a:lnSpc>
                <a:spcPct val="100000"/>
              </a:lnSpc>
              <a:spcBef>
                <a:spcPts val="641"/>
              </a:spcBef>
            </a:pPr>
            <a:r>
              <a:rPr b="0" lang="ru-RU" sz="3200" spc="-1" strike="noStrike">
                <a:solidFill>
                  <a:srgbClr val="000000"/>
                </a:solidFill>
                <a:latin typeface="Gabriola"/>
              </a:rPr>
              <a:t>Головой своей крутили. (наклоны головы к плечам) 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2720">
              <a:lnSpc>
                <a:spcPct val="100000"/>
              </a:lnSpc>
              <a:spcBef>
                <a:spcPts val="641"/>
              </a:spcBef>
            </a:pPr>
            <a:r>
              <a:rPr b="0" lang="ru-RU" sz="3200" spc="-1" strike="noStrike">
                <a:solidFill>
                  <a:srgbClr val="000000"/>
                </a:solidFill>
                <a:latin typeface="Gabriola"/>
              </a:rPr>
              <a:t>Вот так, вот так. Головой своей крутили. (круговые движения головой) 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2720">
              <a:lnSpc>
                <a:spcPct val="100000"/>
              </a:lnSpc>
              <a:spcBef>
                <a:spcPts val="641"/>
              </a:spcBef>
            </a:pPr>
            <a:r>
              <a:rPr b="0" lang="ru-RU" sz="3200" spc="-1" strike="noStrike">
                <a:solidFill>
                  <a:srgbClr val="000000"/>
                </a:solidFill>
                <a:latin typeface="Gabriola"/>
              </a:rPr>
              <a:t>Медвежата мед искали. И в лесу, и в бору, (наклоны в стороны, рука делает козырек у лба) 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2720">
              <a:lnSpc>
                <a:spcPct val="100000"/>
              </a:lnSpc>
              <a:spcBef>
                <a:spcPts val="641"/>
              </a:spcBef>
            </a:pPr>
            <a:r>
              <a:rPr b="0" lang="ru-RU" sz="3200" spc="-1" strike="noStrike">
                <a:solidFill>
                  <a:srgbClr val="000000"/>
                </a:solidFill>
                <a:latin typeface="Gabriola"/>
              </a:rPr>
              <a:t>На лугах и в цветах, На малиновых кустах. (наклоны вниз к полу) 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2720">
              <a:lnSpc>
                <a:spcPct val="100000"/>
              </a:lnSpc>
              <a:spcBef>
                <a:spcPts val="641"/>
              </a:spcBef>
            </a:pPr>
            <a:r>
              <a:rPr b="0" lang="ru-RU" sz="3200" spc="-1" strike="noStrike">
                <a:solidFill>
                  <a:srgbClr val="000000"/>
                </a:solidFill>
                <a:latin typeface="Gabriola"/>
              </a:rPr>
              <a:t>Дружно дерево качали. Вот так, вот так, (покачивания вытянутыми вверху руками на носочках) 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2720">
              <a:lnSpc>
                <a:spcPct val="100000"/>
              </a:lnSpc>
              <a:spcBef>
                <a:spcPts val="641"/>
              </a:spcBef>
            </a:pPr>
            <a:r>
              <a:rPr b="0" lang="ru-RU" sz="3200" spc="-1" strike="noStrike">
                <a:solidFill>
                  <a:srgbClr val="000000"/>
                </a:solidFill>
                <a:latin typeface="Gabriola"/>
              </a:rPr>
              <a:t>Дружно дерево качали Вот так, вот так. (круговые движения тазом, руки на поясе) 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2720">
              <a:lnSpc>
                <a:spcPct val="100000"/>
              </a:lnSpc>
              <a:spcBef>
                <a:spcPts val="641"/>
              </a:spcBef>
            </a:pPr>
            <a:r>
              <a:rPr b="0" lang="ru-RU" sz="3200" spc="-1" strike="noStrike">
                <a:solidFill>
                  <a:srgbClr val="000000"/>
                </a:solidFill>
                <a:latin typeface="Gabriola"/>
              </a:rPr>
              <a:t>Много меда набирали, Ложками его черпали, (наклоны вперед сидя на полу, ноги по сторонам) 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2720">
              <a:lnSpc>
                <a:spcPct val="100000"/>
              </a:lnSpc>
              <a:spcBef>
                <a:spcPts val="641"/>
              </a:spcBef>
            </a:pPr>
            <a:r>
              <a:rPr b="0" lang="ru-RU" sz="3200" spc="-1" strike="noStrike">
                <a:solidFill>
                  <a:srgbClr val="000000"/>
                </a:solidFill>
                <a:latin typeface="Gabriola"/>
              </a:rPr>
              <a:t>Мягким хлебом заедали, Мятным чаем запивали. (ребенок показывает, как он ест) 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2720">
              <a:lnSpc>
                <a:spcPct val="100000"/>
              </a:lnSpc>
              <a:spcBef>
                <a:spcPts val="641"/>
              </a:spcBef>
            </a:pPr>
            <a:r>
              <a:rPr b="0" lang="ru-RU" sz="3200" spc="-1" strike="noStrike">
                <a:solidFill>
                  <a:srgbClr val="000000"/>
                </a:solidFill>
                <a:latin typeface="Gabriola"/>
              </a:rPr>
              <a:t>А потом они плясали Вот так, вот так, (пружинящие приседания с поворотом туловища)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2720">
              <a:lnSpc>
                <a:spcPct val="100000"/>
              </a:lnSpc>
              <a:spcBef>
                <a:spcPts val="641"/>
              </a:spcBef>
            </a:pPr>
            <a:r>
              <a:rPr b="0" lang="ru-RU" sz="3200" spc="-1" strike="noStrike">
                <a:solidFill>
                  <a:srgbClr val="000000"/>
                </a:solidFill>
                <a:latin typeface="Gabriola"/>
              </a:rPr>
              <a:t>Лапы выше поднимали Вот так, вот так. (подскоки с поднятием колен)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2720">
              <a:lnSpc>
                <a:spcPct val="100000"/>
              </a:lnSpc>
              <a:spcBef>
                <a:spcPts val="641"/>
              </a:spcBef>
            </a:pPr>
            <a:r>
              <a:rPr b="0" lang="ru-RU" sz="3200" spc="-1" strike="noStrike">
                <a:solidFill>
                  <a:srgbClr val="000000"/>
                </a:solidFill>
                <a:latin typeface="Gabriola"/>
              </a:rPr>
              <a:t>                            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682</TotalTime>
  <Application>Neat_Office/6.2.8.2$Windows_x86 LibreOffice_project/</Application>
  <Words>1033</Words>
  <Paragraphs>135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2019-08-01T12:04:09Z</dcterms:created>
  <dc:creator>Я</dc:creator>
  <dc:description/>
  <dc:language>ru-RU</dc:language>
  <cp:lastModifiedBy/>
  <dcterms:modified xsi:type="dcterms:W3CDTF">2020-04-07T15:04:53Z</dcterms:modified>
  <cp:revision>74</cp:revision>
  <dc:subject/>
  <dc:title>Слайд 1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AppVersion" pid="2">
    <vt:lpwstr>12.0000</vt:lpwstr>
  </property>
  <property fmtid="{D5CDD505-2E9C-101B-9397-08002B2CF9AE}" name="HiddenSlides" pid="3">
    <vt:i4>0</vt:i4>
  </property>
  <property fmtid="{D5CDD505-2E9C-101B-9397-08002B2CF9AE}" name="HyperlinksChanged" pid="4">
    <vt:bool>0</vt:bool>
  </property>
  <property fmtid="{D5CDD505-2E9C-101B-9397-08002B2CF9AE}" name="LinksUpToDate" pid="5">
    <vt:bool>0</vt:bool>
  </property>
  <property fmtid="{D5CDD505-2E9C-101B-9397-08002B2CF9AE}" name="MMClips" pid="6">
    <vt:i4>0</vt:i4>
  </property>
  <property fmtid="{D5CDD505-2E9C-101B-9397-08002B2CF9AE}" name="NXPowerLiteLastOptimized" pid="7">
    <vt:lpwstr>3050249</vt:lpwstr>
  </property>
  <property fmtid="{D5CDD505-2E9C-101B-9397-08002B2CF9AE}" name="NXPowerLiteSettings" pid="8">
    <vt:lpwstr>C7000400038000</vt:lpwstr>
  </property>
  <property fmtid="{D5CDD505-2E9C-101B-9397-08002B2CF9AE}" name="NXPowerLiteVersion" pid="9">
    <vt:lpwstr>S9.0.1</vt:lpwstr>
  </property>
  <property fmtid="{D5CDD505-2E9C-101B-9397-08002B2CF9AE}" name="Notes" pid="10">
    <vt:i4>0</vt:i4>
  </property>
  <property fmtid="{D5CDD505-2E9C-101B-9397-08002B2CF9AE}" name="PresentationFormat" pid="11">
    <vt:lpwstr>Экран (4:3)</vt:lpwstr>
  </property>
  <property fmtid="{D5CDD505-2E9C-101B-9397-08002B2CF9AE}" name="ScaleCrop" pid="12">
    <vt:bool>0</vt:bool>
  </property>
  <property fmtid="{D5CDD505-2E9C-101B-9397-08002B2CF9AE}" name="ShareDoc" pid="13">
    <vt:bool>0</vt:bool>
  </property>
  <property fmtid="{D5CDD505-2E9C-101B-9397-08002B2CF9AE}" name="Slides" pid="14">
    <vt:i4>12</vt:i4>
  </property>
</Properties>
</file>