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9" r:id="rId10"/>
    <p:sldId id="270" r:id="rId11"/>
    <p:sldId id="266" r:id="rId12"/>
    <p:sldId id="268" r:id="rId13"/>
    <p:sldId id="272" r:id="rId14"/>
    <p:sldId id="267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886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38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651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9050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70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7341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51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958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644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03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712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1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93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857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17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51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0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A101A10-0872-4B44-B30D-F7D52F44E8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798B07-4A7E-4DA6-8B65-ADE6AEAE3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5578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go.mail.ru/redir?type=sr&amp;redir=eJzLKCkpsNLXz8nMqdRNzyzKKdYrKtXPyy_LLy7J1K9KLC5JLMupTCzRzcnUTUktSc3STc7ILAHys_My0zP1MkpycxgYDE0tzIyNLSzMzRkMAw9-vXavWTlxd-5e5vdbnwMAoTokvg&amp;src=25b0564&amp;via_page=1&amp;oqid=a312af7c4a35a7a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o.mail.ru/redir?type=sr&amp;redir=eJzLKCkpsNLXLy8v18vJLEvNzCtJLcpLLdErKtUvLU4tKtbPy8zOL9Y11S_ILy4xMrUwMjA2MbDUZ2AwNLUwMza2sDA3Z1C6kfj_zoGEf_MdnyVt-NGmCQDxzB8Q&amp;src=23ccd00&amp;via_page=1&amp;oqid=a312af7c4a35a7aa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go.mail.ru/redir?type=sr&amp;redir=eJzLKCkpsNLXL0rMLi0qLsvRKyrVNzIwtNA3MNM3NNUvLilKzMtLrEzUTSktzkjUZ2AwNLUwMza2MDM0ZfDMOxPEkntwa3vYhz2up_7_BgCg9BrZ&amp;src=451f31a&amp;via_page=1&amp;oqid=a3126df6f157912b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hyperlink" Target="http://go.mail.ru/redir?type=sr&amp;redir=eJzLKCkpsNLXNzbVK8pPycxL1MtLLS_WT8pMysnML0nNTiyqTNRNz09J1C2rTEotKi3RLcvPyU9PSdU1tDAwNDI2NDGyNDQ3NtLLKMllYDA0tTAzMTawNDFleHbcq_nYd6b0D3HKV3_KLPAHAFsXJHI&amp;src=24d1cd0&amp;via_page=1&amp;oqid=a36c987d2087ca0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8.png"/><Relationship Id="rId7" Type="http://schemas.openxmlformats.org/officeDocument/2006/relationships/hyperlink" Target="http://go.mail.ru/redir?type=sr&amp;redir=eJwFwV0ORDAQAODucTZSkykr1s9hiqbEZoiONnUzey9vHnzfyLy6CiCEkKphUXZJtx2MN8QOMMMcC_DRsfazljNNVh6j-WmiaKTjTdPURyHwUxa5-maI4l3ff7jaV0d1cybRPm_0IUY&amp;src=145d166&amp;via_page=1&amp;oqid=a36aff86d9479cae" TargetMode="External"/><Relationship Id="rId2" Type="http://schemas.openxmlformats.org/officeDocument/2006/relationships/hyperlink" Target="http://go.mail.ru/redir?type=sr&amp;redir=eJzLKCkpsNLXz01NyctPzy8qztbLL0rXKyrVz87LTM_UTUktKc7OTNXNTiwqyczLztTLKMnNYWAwNLUwMzGyNDK1ZBAQccrfulHpRtlE8RK2-embAKpeHHk&amp;src=332a9b4&amp;via_page=1&amp;oqid=a36af28256b5f055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hyperlink" Target="http://go.mail.ru/redir?type=sr&amp;redir=eJzLKCkpsNLXL8nM1U1JLSlOTDEy0Csq1Vd1MVB1cgSTBhC2LphyU3UxVLWACFmASSMYGyhuBCadIUqdwBxXMNsQTLrCNCAUgYwF8sxh2oFCpmDSBclYV30GBkNTCzNjYwtTC3OGG7M-6TH36wdqrWY_qVgozgYAiKos5Q&amp;src=fa8cba&amp;via_page=1&amp;oqid=a31266b733079c9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U04Dt3eFM4" TargetMode="External"/><Relationship Id="rId2" Type="http://schemas.openxmlformats.org/officeDocument/2006/relationships/hyperlink" Target="https://youtu.be/jNDx5fbWv-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VrXDEP55De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go.mail.ru/redir?type=sr&amp;redir=eJzLKCkpKLbS1y8vL9dLSkyqTMrJT9crKtVPLCrJTM5J1S_ILy7Rr8rILKtM1S3KLC7Ny87UTS1LT83LrEzUzdTNy8zOLKnUTc5ILCotzsjMq8xgYDA0tTAzNrYwNTBj2Pvi5m5pNsPZ0l0zNwfe_ugIAP9EKfM&amp;src=2035680&amp;via_page=1&amp;oqid=a312528ffd35816b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hyperlink" Target="http://go.mail.ru/redir?type=sr&amp;redir=eJzLKCkpKLbS1y8vL9crSSwq0U0sykzUy8xLy9cvSC0pyk_PyUyr1M3UTSlKLcvLSsxK1C3ILM5NzcvLLy7RLc5MyizK1GdgMDS1MDM2NjM3MGVI2rXt579Tq9jWntN29dGI_AQA72ok_g&amp;src=59267fa&amp;via_page=1&amp;oqid=a310907e6ff58126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go.mail.ru/redir?type=sr&amp;redir=eJzLKCkpKLbS109JTU7N1cvMS8vXNzTQzcgvyi_OyNctzs8oSszLLCvOyMworkzUTcnPLC7JL8pMzkgtzs7M0M1LLM5OzMmrzNAtyiwuzcvOL9PLKMnNYWAwNLUwMzY2szQwZzCol42Z5sF0cuVyt8WTGHSXAQCBhCly&amp;src=3611e02&amp;via_page=1&amp;oqid=a310c2c21407f2a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go.mail.ru/redir?type=sr&amp;redir=eJzLKCkpKLbS1y8vL9fLySxLzcwrSS3KSy3RKyrVLy1OLSrWTwPy03Lyy1OL9Avyi0uMDQ3MDUyNTC31GRgMTS3MjI3NTQ2NGZYVGp-0Su7bs31LntOG1tV3AIWuICY&amp;src=5ed5986&amp;via_page=1&amp;oqid=a3115a0548479ca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hyperlink" Target="http://go.mail.ru/redir?type=sr&amp;redir=eJzLKCkpsNLXz83J1UvOz9UrKtXPTiwqyczLztRNz8nMq0zMq0zVTckvzkhNzgCKpeRUJuoWZBbnJupllOTmMDAYmlqYGRubm5gaM4j-FPl49cz0Iw_bb64P824XBQAHxSLT&amp;src=44faea6&amp;via_page=1&amp;oqid=a3114b022d5797d7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go.mail.ru/redir?type=sr&amp;redir=eJzLKCkpKLbS1y8vL9fLySxLzcwrSS3KSy3RKyrVLy1OLSrWN7E0sjAyttAvSExPNTW30CvOKMnNYWAwNLUwMza2MLQwZ9idWHA8zqrrs-TnHfNOld19AwDhRR88&amp;src=2646744&amp;via_page=1&amp;oqid=a3120240d447d006" TargetMode="External"/><Relationship Id="rId7" Type="http://schemas.openxmlformats.org/officeDocument/2006/relationships/hyperlink" Target="http://go.mail.ru/redir?type=sr&amp;redir=eJzLKCkpKLbS18_MS8svLcrP1isq1c_OSSwuzqusjE_OSCyOzy_JLk1JjC8oyizOyEmMz87LTE_UNTUzsjSx1MsoyWVgMDS1MDMxMjazNGL4b7Go8Hx6-LL5FzYv8Ln1TgsAiqIkDQ&amp;src=46546a4&amp;via_page=1&amp;oqid=a3658330f107f032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go.mail.ru/redir?type=sr&amp;redir=eJzLKCkpKLbS18_MS8svLcrP1isq1S8oSq1KzStJTM6sTNTN1gUJl-pmFpfkF2Vm6maX5pSUFiXqphSlluWlpufrpqZnFpQk6ppamJtaGuhllOTmMDAYmlqYGRtbGFqYM8x_smfH6pV7I8VLahafcr-xAABxJysS&amp;src=3c0048c&amp;via_page=1&amp;oqid=a3120240d447d006" TargetMode="External"/><Relationship Id="rId10" Type="http://schemas.openxmlformats.org/officeDocument/2006/relationships/image" Target="../media/image20.jpeg"/><Relationship Id="rId4" Type="http://schemas.openxmlformats.org/officeDocument/2006/relationships/image" Target="../media/image17.jpeg"/><Relationship Id="rId9" Type="http://schemas.openxmlformats.org/officeDocument/2006/relationships/hyperlink" Target="http://go.mail.ru/redir?type=sr&amp;redir=eJzLKCkpKLbS1y8qLS7OTMwz1ysq1S_ILy7Rr0zMK0ksykusTNTNzs_NSyxJ1M3UTSkqTc9M1S0oyi9ILCvOADKL9BkYDE0tzEyMjM1MDBlUPq778Cd-1Y4eNrGTWXk_swGf1CQ1&amp;src=228d51e&amp;via_page=1&amp;oqid=a365767c09579127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go.mail.ru/redir?type=sr&amp;redir=eJzLKCkpKLbS108sKs7IzMsuyszVKyrVL9M1MjA0103PTynVT0otSi0uqUzMq0zVTS9KzM0vqdRNSSzJLMovy07UxSZbkFmcm6jPwGBoamFmbGxuYWHJsNghbqqK5UVvmzdPEw1P1PUCADe-K-Y&amp;src=3a16bda&amp;via_page=1&amp;oqid=a311b83eec87f95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o.mail.ru/redir?type=sr&amp;redir=eJzLKCkpsNLXz0stL85JzEvRS87P1Qfi3NK8zJJKfVMzS3MgN68kNa9Evzg1VzezODs_Ly9ft6i0uDg7MztDt6AoPy21uDgzU9_IwtjSyNLYPr60JCe-xLYsm4HB0NTCzNjY3MLCkuH73Zdtwu4LxK_eXFPal1vyGABO_izE&amp;src=524e998&amp;via_page=1&amp;oqid=a311b83eec87f95e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go.mail.ru/redir?type=sr&amp;redir=eJzLKCkpKLbS18_MS8svLcrP1isq1c9NLEktykzM0csoyc2xz81MsTW3MDa3YGAwNLUwMwayLCwZpu8J_nV-SUfK-UM-N9TUjngCAKllGp0&amp;src=19de134&amp;via_page=1&amp;oqid=a311b83eec87f95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go.mail.ru/redir?type=sr&amp;redir=eJwNyLsNwjAQAFAPQMUI9BfLRAYCg9AgJCsy-Ih_su8KZxgWYAUkGAL2gVc-R5TrXkqMl8QlTV1hmYudbSQzYjOQE3gkWwxxiSkwjI5sxMYQDZD9R-DZNpgiXhEmb2oFtR503-vOUfBCKL3baKWHrRKH43lVn_fF8v36PE7f2w-wVS3t&amp;src=a4b7dc&amp;via_page=1&amp;oqid=a3bfa0e9f975d8a9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6668" y="982324"/>
            <a:ext cx="6326476" cy="2587337"/>
          </a:xfrm>
        </p:spPr>
        <p:txBody>
          <a:bodyPr>
            <a:prstTxWarp prst="textDoubleWave1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/>
                <a:solidFill>
                  <a:schemeClr val="accent3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Как появилась книга</a:t>
            </a:r>
            <a:endParaRPr lang="ru-RU" b="1" cap="none" dirty="0">
              <a:ln/>
              <a:solidFill>
                <a:schemeClr val="accent3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88521" y="3824479"/>
            <a:ext cx="3222770" cy="57226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Всемирный день книги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94955" y="342900"/>
            <a:ext cx="9194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Школа №1381 ДО «Радуга»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21782" y="5185063"/>
            <a:ext cx="3196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Подготовили воспитатели:</a:t>
            </a:r>
          </a:p>
          <a:p>
            <a:r>
              <a:rPr lang="ru-RU" dirty="0" smtClean="0"/>
              <a:t>Монастырская М.Е.</a:t>
            </a:r>
          </a:p>
          <a:p>
            <a:r>
              <a:rPr lang="ru-RU" dirty="0" err="1" smtClean="0"/>
              <a:t>Грудская</a:t>
            </a:r>
            <a:r>
              <a:rPr lang="ru-RU" dirty="0" smtClean="0"/>
              <a:t> Л.С.</a:t>
            </a:r>
            <a:endParaRPr lang="ru-RU" dirty="0"/>
          </a:p>
        </p:txBody>
      </p:sp>
      <p:pic>
        <p:nvPicPr>
          <p:cNvPr id="1026" name="Picture 2" descr="Презентация &quot;Откуда книга к нам пришла&quot;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1106" y="4256085"/>
            <a:ext cx="3657600" cy="2504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лючик: Читаем вмест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24559" y="982323"/>
            <a:ext cx="2964282" cy="241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айл:Roditeli.png — ПримаВи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382" y="1603241"/>
            <a:ext cx="3829050" cy="39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91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lily-girls.ru/wp-content/2014/01/1324380523_children_reading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627" y="2947987"/>
            <a:ext cx="5562600" cy="370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rakursvl.ru/wp-content/uploads/2018/06/post-29410-1214665761-350x215.jpg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18" y="306098"/>
            <a:ext cx="3667991" cy="2489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13117" y="139961"/>
            <a:ext cx="70935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750"/>
              </a:spcAft>
            </a:pPr>
            <a:r>
              <a:rPr lang="ru-RU" sz="4000" b="1" dirty="0">
                <a:ln w="10160">
                  <a:solidFill>
                    <a:srgbClr val="E87D37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A50E82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Вот какая интересная история у книжек, которые вы каждый день держите в руках!</a:t>
            </a:r>
            <a:endParaRPr lang="ru-RU" sz="3200" b="1" dirty="0">
              <a:ln w="10160">
                <a:solidFill>
                  <a:srgbClr val="E87D37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A50E82">
                    <a:satMod val="175000"/>
                    <a:alpha val="40000"/>
                  </a:srgb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 descr="http://img0.liveinternet.ru/images/attach/c/5/88/601/88601758_IGRUY_SO_SLOVAMI_DLYA_DETEY_4__5_let.jpg">
            <a:hlinkClick r:id="rId6" tgtFrame="&quot;_blank&quot;"/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73" y="2947987"/>
            <a:ext cx="5517571" cy="370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037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7622" y="514375"/>
            <a:ext cx="30653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Ребята, о чем же нам </a:t>
            </a:r>
            <a:r>
              <a:rPr lang="ru-RU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может рассказать </a:t>
            </a:r>
            <a:r>
              <a:rPr lang="ru-RU" sz="36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книга? </a:t>
            </a:r>
            <a:endParaRPr lang="ru-RU" sz="36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10068790" y="569558"/>
            <a:ext cx="1881549" cy="14111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87"/>
          <a:stretch/>
        </p:blipFill>
        <p:spPr>
          <a:xfrm>
            <a:off x="3432940" y="2490674"/>
            <a:ext cx="2121563" cy="14660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8382" y="4408609"/>
            <a:ext cx="2221808" cy="15907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447" y="2535190"/>
            <a:ext cx="1815577" cy="13474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4664" y="2564734"/>
            <a:ext cx="1924703" cy="13179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3838" y="4408609"/>
            <a:ext cx="2234045" cy="13417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8392" y="564806"/>
            <a:ext cx="2323990" cy="13072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76"/>
          <a:stretch/>
        </p:blipFill>
        <p:spPr>
          <a:xfrm>
            <a:off x="6913290" y="564806"/>
            <a:ext cx="2057128" cy="142078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006446" y="1899594"/>
            <a:ext cx="2039148" cy="3380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сказочных героях</a:t>
            </a:r>
            <a:endParaRPr lang="ru-RU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764" y="1985591"/>
            <a:ext cx="3268542" cy="338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невероятных приключениях</a:t>
            </a:r>
            <a:endParaRPr lang="ru-RU" sz="14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412364" y="1901648"/>
            <a:ext cx="1499321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животных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54243" y="3956748"/>
            <a:ext cx="1656544" cy="355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7CAA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мире космоса</a:t>
            </a:r>
            <a:endParaRPr lang="ru-RU" sz="1400" dirty="0">
              <a:solidFill>
                <a:srgbClr val="F7CAAC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69953" y="3891646"/>
            <a:ext cx="1897186" cy="3380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подводном мире</a:t>
            </a:r>
            <a:endParaRPr lang="ru-RU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997920" y="3834529"/>
            <a:ext cx="1072345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людях</a:t>
            </a:r>
            <a:endParaRPr lang="ru-RU" sz="16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75144" y="6024208"/>
            <a:ext cx="11533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 природе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997920" y="5955670"/>
            <a:ext cx="1260794" cy="3380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истории</a:t>
            </a:r>
            <a:endParaRPr lang="ru-RU" sz="1400" dirty="0">
              <a:solidFill>
                <a:schemeClr val="accent5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3429" y="4203284"/>
            <a:ext cx="26216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Книги дарят людям огромный </a:t>
            </a:r>
            <a:r>
              <a:rPr lang="ru-RU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волшебный мир,</a:t>
            </a:r>
          </a:p>
          <a:p>
            <a:r>
              <a:rPr lang="ru-RU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заманчивый, </a:t>
            </a:r>
            <a:r>
              <a:rPr lang="ru-RU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интересный.</a:t>
            </a:r>
          </a:p>
          <a:p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Книга – это мудрость народа.</a:t>
            </a:r>
            <a:endParaRPr lang="ru-RU" sz="20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b="1" dirty="0"/>
          </a:p>
        </p:txBody>
      </p:sp>
      <p:pic>
        <p:nvPicPr>
          <p:cNvPr id="21" name="Рисунок 20" descr="Индия – экзотическая страна контрастов — Общенет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3014" y="4334785"/>
            <a:ext cx="2315460" cy="158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6793008" y="6020656"/>
            <a:ext cx="19554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 дальних странах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7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635" y="312656"/>
            <a:ext cx="60682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каждого человека есть дома любимые книги, которые аккуратно стоят на книжных полках. Но представьте себе, что книг скопилось очень много. И дома они уже не помещаются.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Где же тогда нам хранить книги?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635" y="2577159"/>
            <a:ext cx="11388437" cy="388696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Оказывается, живут наши верные друзья - книги в специальном доме, который называется – библиотека.</a:t>
            </a:r>
            <a:endParaRPr lang="ru-RU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7054" y="312656"/>
            <a:ext cx="2140527" cy="2146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6903" y="364962"/>
            <a:ext cx="1985115" cy="20941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4963" y="3369575"/>
            <a:ext cx="3217719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F7CAAC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Библиотека – это место бережного хранения книг. Но книги в библиотеке, не только хранят, но и выдают читать на дом. Человек, который пришел в библиотеку за книгой называется - читатель</a:t>
            </a:r>
            <a:r>
              <a:rPr lang="ru-RU" sz="1600" b="1" dirty="0" smtClean="0">
                <a:solidFill>
                  <a:srgbClr val="F7CAAC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1600" b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Профессия человека, который работает в библиотеке и помогает детям найти интересную книгу называется – библиотекарь.</a:t>
            </a:r>
            <a:endParaRPr lang="ru-RU" sz="1600" b="1" dirty="0">
              <a:solidFill>
                <a:srgbClr val="F7CAAC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9" name="Рисунок 8" descr="http://onlinevologda.ru/upload/iblock/397/397a362771cbb516f0e76ad425f402d8.jpg">
            <a:hlinkClick r:id="rId4" tgtFrame="&quot;_blank&quot;"/>
          </p:cNvPr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9853" y="3246271"/>
            <a:ext cx="2870056" cy="34420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537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1282" y="404226"/>
            <a:ext cx="5505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23 апреля «Всемирный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день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книг»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3527" y="1045947"/>
            <a:ext cx="5773558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sz="1300" dirty="0" smtClean="0">
                <a:solidFill>
                  <a:srgbClr val="F7CAAC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Человечество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всегда придавало книгам большое значение. В разных странах мира были созданы даже памятники книгам, в том числе, имеются они и в ряде российских городов.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7999" y="2954768"/>
            <a:ext cx="6220691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b="1" dirty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некоторых странах </a:t>
            </a:r>
            <a:r>
              <a:rPr lang="ru-RU" b="1" dirty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этот </a:t>
            </a:r>
            <a:r>
              <a:rPr lang="ru-RU" b="1" dirty="0" smtClean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день, </a:t>
            </a:r>
            <a:r>
              <a:rPr lang="ru-RU" b="1" dirty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принято устраивать разнообразные книжные ярмарки и выставки. Принято также дарить друг другу книги. В магазинах и библиотеках проходит большое количество встреч с писателями.</a:t>
            </a:r>
            <a:endParaRPr lang="ru-RU" sz="2000" b="1" dirty="0">
              <a:solidFill>
                <a:srgbClr val="FFC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360553"/>
            <a:ext cx="2628900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139" y="3094074"/>
            <a:ext cx="2418385" cy="3421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691" y="3221182"/>
            <a:ext cx="2310679" cy="3409417"/>
          </a:xfrm>
          <a:prstGeom prst="rect">
            <a:avLst/>
          </a:prstGeom>
        </p:spPr>
      </p:pic>
      <p:pic>
        <p:nvPicPr>
          <p:cNvPr id="2052" name="Picture 4" descr="Где находится памятник книгам?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578" y="532867"/>
            <a:ext cx="2863390" cy="173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Губернатор Ульяновской области Сергей Морозов дал старт флешмобу ...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34" y="4616679"/>
            <a:ext cx="3491346" cy="201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21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.labirint.ru/images/news/8239_1384175035.png">
            <a:hlinkClick r:id="rId2" tgtFrame="&quot;_blank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3098" y="170382"/>
            <a:ext cx="3350260" cy="2741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http://tim-detsad20.ru/wp-content/uploads/2019/02/3415369_070a6fb3.jpg">
            <a:hlinkClick r:id="rId4" tgtFrame="&quot;_blank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0742" y="2912312"/>
            <a:ext cx="6711258" cy="3666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648" y="3437514"/>
            <a:ext cx="4668116" cy="3110057"/>
          </a:xfrm>
          <a:prstGeom prst="rect">
            <a:avLst/>
          </a:prstGeom>
        </p:spPr>
      </p:pic>
      <p:pic>
        <p:nvPicPr>
          <p:cNvPr id="5" name="Рисунок 4" descr="https://www.2do2go.ru/uploads/da9f575b5b127830bd5adb3b3880f72b.jpg">
            <a:hlinkClick r:id="rId7" tgtFrame="&quot;_blank&quot;"/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601" y="159587"/>
            <a:ext cx="4128770" cy="27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829426" y="247643"/>
            <a:ext cx="2448791" cy="2929969"/>
          </a:xfrm>
          <a:prstGeom prst="rect">
            <a:avLst/>
          </a:prstGeom>
        </p:spPr>
        <p:txBody>
          <a:bodyPr wrap="square">
            <a:prstTxWarp prst="textDeflateInflateDeflat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Посмотри, как много книг ждут тебя: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выбирай любую! </a:t>
            </a:r>
          </a:p>
        </p:txBody>
      </p:sp>
    </p:spTree>
    <p:extLst>
      <p:ext uri="{BB962C8B-B14F-4D97-AF65-F5344CB8AC3E}">
        <p14:creationId xmlns:p14="http://schemas.microsoft.com/office/powerpoint/2010/main" val="360337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61695" y="3353756"/>
            <a:ext cx="2482218" cy="13221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https://</a:t>
            </a:r>
            <a:r>
              <a:rPr lang="ru-RU" sz="1400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youtu.be/jNDx5fbWv-M</a:t>
            </a:r>
            <a:endParaRPr lang="ru-RU" sz="1400" u="sng" dirty="0" smtClean="0">
              <a:solidFill>
                <a:srgbClr val="0563C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rgbClr val="F7CAAC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https://</a:t>
            </a:r>
            <a:r>
              <a:rPr lang="en-US" sz="1400" dirty="0" smtClean="0">
                <a:solidFill>
                  <a:srgbClr val="F7CAAC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youtu.be/hU04Dt3eFM4</a:t>
            </a:r>
            <a:endParaRPr lang="en-US" sz="1400" dirty="0" smtClean="0">
              <a:solidFill>
                <a:srgbClr val="F7CAAC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solidFill>
                  <a:srgbClr val="F7CAAC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https://</a:t>
            </a:r>
            <a:r>
              <a:rPr lang="en-US" sz="1400" dirty="0" smtClean="0">
                <a:solidFill>
                  <a:srgbClr val="F7CAAC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youtu.be/VrXDEP55Deg</a:t>
            </a:r>
            <a:endParaRPr lang="en-US" sz="1400" dirty="0" smtClean="0">
              <a:solidFill>
                <a:srgbClr val="F7CAAC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400" dirty="0">
              <a:solidFill>
                <a:srgbClr val="F7CAAC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91" y="706583"/>
            <a:ext cx="11492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Уважаемые родители! Чтобы ещё раз закрепить с детьми данный</a:t>
            </a:r>
          </a:p>
          <a:p>
            <a:pPr algn="ctr"/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</a:t>
            </a:r>
            <a:r>
              <a:rPr lang="ru-RU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атериал и узнать ещё много интересного, пройдите по этим ссылкам.</a:t>
            </a:r>
            <a:endParaRPr lang="ru-RU" sz="2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8345" y="5029200"/>
            <a:ext cx="8175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963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7748" y="183851"/>
            <a:ext cx="7572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Каких только книг нет  на книжных полках! 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kladraz.ru/upload/blogs/5390_40c76d9027bdbb7b7d13725c3c2d4ab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0379" y="1113687"/>
            <a:ext cx="5710988" cy="43887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16" y="1524208"/>
            <a:ext cx="4753911" cy="356301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40427" y="5909058"/>
            <a:ext cx="10145721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lvl="0"/>
            <a:r>
              <a:rPr lang="ru-RU" sz="2000" b="1" dirty="0">
                <a:ln/>
                <a:solidFill>
                  <a:schemeClr val="accent5">
                    <a:lumMod val="50000"/>
                  </a:schemeClr>
                </a:solidFill>
              </a:rPr>
              <a:t>С книгами мы </a:t>
            </a:r>
            <a:r>
              <a:rPr lang="ru-RU" sz="2000" b="1" dirty="0" smtClean="0">
                <a:ln/>
                <a:solidFill>
                  <a:schemeClr val="accent5">
                    <a:lumMod val="50000"/>
                  </a:schemeClr>
                </a:solidFill>
              </a:rPr>
              <a:t>встречаемся каждый </a:t>
            </a:r>
            <a:r>
              <a:rPr lang="ru-RU" sz="2000" b="1" dirty="0">
                <a:ln/>
                <a:solidFill>
                  <a:schemeClr val="accent5">
                    <a:lumMod val="50000"/>
                  </a:schemeClr>
                </a:solidFill>
              </a:rPr>
              <a:t>день. Мы их рассматриваем, читаем.  Из книг </a:t>
            </a:r>
            <a:r>
              <a:rPr lang="ru-RU" sz="2000" b="1" dirty="0" smtClean="0">
                <a:ln/>
                <a:solidFill>
                  <a:schemeClr val="accent5">
                    <a:lumMod val="50000"/>
                  </a:schemeClr>
                </a:solidFill>
              </a:rPr>
              <a:t> человек узнаёт обо всем много нового и интересного.</a:t>
            </a:r>
            <a:endParaRPr lang="ru-RU" sz="2000" b="1" dirty="0">
              <a:ln/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3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cdn.imgbb.ru/preview/r/h26mYsmgANxpUsxC3OPs7g/710x-/adm2/78/785186/library/article/201408/a3a1fd070af7b3ffc4a537e760c9bf59.pn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082" y="85061"/>
            <a:ext cx="11943504" cy="663785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985089" y="617539"/>
            <a:ext cx="1010840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Как и у людей, у книг есть своя судьба и своя история.</a:t>
            </a:r>
          </a:p>
          <a:p>
            <a:pPr algn="ctr"/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Давайте заглянем в далёкое прошлое книг. </a:t>
            </a:r>
            <a:endParaRPr lang="ru-RU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50542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4558" y="2492459"/>
            <a:ext cx="5464830" cy="3813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2228" y="2492459"/>
            <a:ext cx="4042063" cy="38134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2280" y="107177"/>
            <a:ext cx="10152011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очень далекие времена, когда люди не умели ни читать,</a:t>
            </a:r>
          </a:p>
          <a:p>
            <a:pPr algn="ctr"/>
            <a:r>
              <a:rPr lang="ru-RU" sz="28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писать, опыт своего народа, его историю и предания они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хранили не на книжной полке, а в своей памяти. А те, кто 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рассказывал предания, пользовались особым почётом</a:t>
            </a:r>
          </a:p>
          <a:p>
            <a:pPr algn="ctr"/>
            <a:r>
              <a:rPr lang="ru-RU" sz="28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уважением, звали их сказителями.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178277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2.tart-aria.info/wp-content/uploads/2017/11/i_mar_a/21-olennyj-kamen.jpg">
            <a:hlinkClick r:id="rId2" tgtFrame="&quot;_blank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9665" y="4582905"/>
            <a:ext cx="3785494" cy="2153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review-image" descr="https://decem.info/wp-content/uploads/Peshhera-Magura.jpg">
            <a:hlinkClick r:id="rId4" tgtFrame="&quot;_blank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749" y="4460872"/>
            <a:ext cx="3825702" cy="2275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0632" y="225134"/>
            <a:ext cx="3728859" cy="23971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338" y="232866"/>
            <a:ext cx="2938433" cy="25434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3629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24756" y="3429000"/>
            <a:ext cx="319812" cy="442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045362" y="852543"/>
            <a:ext cx="42859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Писать люди научились раньше, чем делать бумагу и поэтому использовали камень – высекали на нём буквы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рисунки.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1510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819" y="334698"/>
            <a:ext cx="4748646" cy="4017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spc="50" dirty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Камень очень твёрдый и тяжёлый материал, и люди </a:t>
            </a:r>
            <a:r>
              <a:rPr lang="ru-RU" sz="2400" b="1" spc="50" dirty="0" smtClean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решили </a:t>
            </a:r>
            <a:r>
              <a:rPr lang="ru-RU" sz="2400" b="1" spc="50" dirty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использовать глину.</a:t>
            </a:r>
            <a:r>
              <a:rPr lang="ru-RU" sz="2400" dirty="0">
                <a:solidFill>
                  <a:srgbClr val="F7CAAC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b="1" spc="50" dirty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На еще влажной и мягкой </a:t>
            </a:r>
            <a:r>
              <a:rPr lang="ru-RU" sz="2400" b="1" spc="50" dirty="0" smtClean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глине </a:t>
            </a:r>
            <a:r>
              <a:rPr lang="ru-RU" sz="2400" b="1" spc="50" dirty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острой палочкой </a:t>
            </a:r>
            <a:r>
              <a:rPr lang="ru-RU" sz="2400" b="1" spc="50" dirty="0" smtClean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выдавливали </a:t>
            </a:r>
            <a:r>
              <a:rPr lang="ru-RU" sz="2400" b="1" spc="50" dirty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слова – </a:t>
            </a:r>
            <a:r>
              <a:rPr lang="ru-RU" sz="2400" b="1" spc="50" dirty="0" smtClean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значки. Потом </a:t>
            </a:r>
            <a:r>
              <a:rPr lang="ru-RU" sz="2400" b="1" spc="50" dirty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глиняную дощечку сушили и обжигали. </a:t>
            </a:r>
            <a:r>
              <a:rPr lang="ru-RU" sz="2400" b="1" spc="50" dirty="0" smtClean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Глиняные </a:t>
            </a:r>
            <a:r>
              <a:rPr lang="ru-RU" sz="2400" b="1" spc="50" dirty="0">
                <a:solidFill>
                  <a:srgbClr val="E7E6E6"/>
                </a:solidFill>
                <a:effectLst>
                  <a:outerShdw blurRad="63500" dist="50800" dir="13500000" sx="0" sy="0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книги были очень неудобными, громоздкими.</a:t>
            </a:r>
            <a:endParaRPr lang="ru-RU" sz="2400" dirty="0">
              <a:solidFill>
                <a:srgbClr val="F7CAAC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 descr="http://img0.liveinternet.ru/images/attach/c/10/109/632/109632466_1551677_94.gif">
            <a:hlinkClick r:id="rId2" tgtFrame="&quot;_blank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505" y="207817"/>
            <a:ext cx="3323359" cy="1938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review-image" descr="http://penelite.ru/images/blog/history-pens/glinyanie-dozhechki.jpg">
            <a:hlinkClick r:id="rId4" tgtFrame="&quot;_blank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25" y="4563831"/>
            <a:ext cx="3902075" cy="2052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455" y="2709762"/>
            <a:ext cx="5214492" cy="390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1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344" y="134674"/>
            <a:ext cx="3093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У разных народов были разные способы письма и разные материалы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До наших времён дошли "книги" на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восковых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дощечках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папирусе,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пергаменте.</a:t>
            </a:r>
            <a:endParaRPr lang="ru-RU" sz="2400" b="1" dirty="0"/>
          </a:p>
        </p:txBody>
      </p:sp>
      <p:pic>
        <p:nvPicPr>
          <p:cNvPr id="3" name="Рисунок 2" descr="https://kladraz.ru/upload/blogs2/2017/3/5831_d84ca9ae135e2f07be60abd4e61b1ef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79604" y="209150"/>
            <a:ext cx="2718522" cy="3816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allatravesti.com/assets/uploads/images/tinymce/kniga-mertvix.jpg">
            <a:hlinkClick r:id="rId3" tgtFrame="&quot;_blank&quot;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3520" y="4163545"/>
            <a:ext cx="4508790" cy="2605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ds02.infourok.ru/uploads/ex/0458/00027557-98a53334/img4.jpg">
            <a:hlinkClick r:id="rId5" tgtFrame="&quot;_blank&quot;"/>
          </p:cNvPr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119" y="4475272"/>
            <a:ext cx="1672937" cy="1647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97330" y="226265"/>
            <a:ext cx="2245951" cy="202106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городе Пергаме придумали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пергамент-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80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названный в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честь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города.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Изготавливали его из шкур овец и телят.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https://fs00.infourok.ru/images/doc/304/303896/2/img6.jpg">
            <a:hlinkClick r:id="rId7" tgtFrame="&quot;_blank&quot;"/>
          </p:cNvPr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42485" y="226265"/>
            <a:ext cx="2613749" cy="33183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russian7.ru/wp-content/uploads/2012/03/63_2_b-1.jpg">
            <a:hlinkClick r:id="rId9" tgtFrame="&quot;_blank&quot;"/>
          </p:cNvPr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7644" y="4059380"/>
            <a:ext cx="3761509" cy="2706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517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1984" y="119929"/>
            <a:ext cx="8441029" cy="706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А в Древней Руси люди писали </a:t>
            </a:r>
            <a:r>
              <a:rPr lang="ru-RU" sz="4000" b="1" dirty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на бересте</a:t>
            </a:r>
            <a:endParaRPr lang="ru-RU" sz="3200" dirty="0">
              <a:solidFill>
                <a:srgbClr val="F7CAAC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Рисунок 3" descr="https://i1.wp.com/xn----dtbjalal8asil4g8c.xn--p1ai/wp-content/uploads/2015/02/berestjanye-gramoty-3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07" y="1121352"/>
            <a:ext cx="5238750" cy="36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fs00.infourok.ru/images/doc/228/47073/2/img8.jpg">
            <a:hlinkClick r:id="rId4" tgtFrame="&quot;_blank&quot;"/>
          </p:cNvPr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1007" y="5577321"/>
            <a:ext cx="4191000" cy="647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krabov.net/uploads/posts/2014-06/1404064107_2.jpg">
            <a:hlinkClick r:id="rId6" tgtFrame="&quot;_blank&quot;"/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044" y="3792681"/>
            <a:ext cx="4892386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4809" y="1121352"/>
            <a:ext cx="3728848" cy="25258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846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482" y="309771"/>
            <a:ext cx="4412673" cy="5993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n w="0"/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 появлением бумаги, книги стали переписывать. Занимались этим переписчики. Их инструмент-гусиное перо. Первую букву каждого абзаца рисовали кисточкой, обмакивая ее в красную краску. Не один год уходил на переписку книги. Потом листы сшивали и одевали в деревянные переплеты, обтянутые кожей и украшенные драгоценными камнями. Можно представить, как мало было книг, как дорого они стоили.</a:t>
            </a:r>
            <a:endParaRPr lang="ru-RU" sz="2000" dirty="0">
              <a:ln w="0"/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 descr="https://ds03.infourok.ru/uploads/ex/0043/0004809a-114c7541/640/img3.jpg">
            <a:hlinkClick r:id="rId2" tgtFrame="&quot;_blank&quot;"/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81556" y="388360"/>
            <a:ext cx="3573172" cy="2381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Как же создавались первые русские рукописные книги?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9478" y="388360"/>
            <a:ext cx="2381250" cy="238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A New Closeup for a Morgan Library Treasure - The New York Times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3443" y="3335483"/>
            <a:ext cx="3314699" cy="3273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13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568</TotalTime>
  <Words>586</Words>
  <Application>Microsoft Office PowerPoint</Application>
  <PresentationFormat>Широкоэкранный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Сектор</vt:lpstr>
      <vt:lpstr>Как появилась книга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познакомимся.</dc:title>
  <dc:creator>New</dc:creator>
  <cp:lastModifiedBy>New</cp:lastModifiedBy>
  <cp:revision>49</cp:revision>
  <dcterms:created xsi:type="dcterms:W3CDTF">2020-04-07T09:55:43Z</dcterms:created>
  <dcterms:modified xsi:type="dcterms:W3CDTF">2020-04-09T14:27:46Z</dcterms:modified>
</cp:coreProperties>
</file>