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348" r:id="rId2"/>
    <p:sldId id="339" r:id="rId3"/>
    <p:sldId id="340" r:id="rId4"/>
    <p:sldId id="343" r:id="rId5"/>
    <p:sldId id="345" r:id="rId6"/>
    <p:sldId id="344" r:id="rId7"/>
    <p:sldId id="349" r:id="rId8"/>
    <p:sldId id="351" r:id="rId9"/>
    <p:sldId id="350" r:id="rId10"/>
    <p:sldId id="352" r:id="rId11"/>
    <p:sldId id="322" r:id="rId12"/>
    <p:sldId id="278" r:id="rId13"/>
    <p:sldId id="324" r:id="rId14"/>
    <p:sldId id="323" r:id="rId15"/>
    <p:sldId id="320" r:id="rId16"/>
    <p:sldId id="317" r:id="rId17"/>
    <p:sldId id="280" r:id="rId18"/>
    <p:sldId id="283" r:id="rId19"/>
    <p:sldId id="314" r:id="rId20"/>
    <p:sldId id="282" r:id="rId21"/>
    <p:sldId id="285" r:id="rId22"/>
    <p:sldId id="347" r:id="rId23"/>
    <p:sldId id="325" r:id="rId24"/>
    <p:sldId id="331" r:id="rId25"/>
    <p:sldId id="333" r:id="rId26"/>
    <p:sldId id="332" r:id="rId27"/>
    <p:sldId id="335" r:id="rId28"/>
    <p:sldId id="338" r:id="rId29"/>
    <p:sldId id="337" r:id="rId30"/>
    <p:sldId id="326" r:id="rId31"/>
    <p:sldId id="346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66FFFF"/>
    <a:srgbClr val="FF0066"/>
    <a:srgbClr val="008000"/>
    <a:srgbClr val="333399"/>
    <a:srgbClr val="000066"/>
    <a:srgbClr val="FF9900"/>
    <a:srgbClr val="030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628" autoAdjust="0"/>
  </p:normalViewPr>
  <p:slideViewPr>
    <p:cSldViewPr>
      <p:cViewPr varScale="1">
        <p:scale>
          <a:sx n="41" d="100"/>
          <a:sy n="41" d="100"/>
        </p:scale>
        <p:origin x="1368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pPr>
              <a:defRPr/>
            </a:pPr>
            <a:fld id="{1A918238-3109-436B-853B-2B0C6C6964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909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9D8D53-B939-4B8D-9576-AC9C2528E4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060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9D8D53-B939-4B8D-9576-AC9C2528E4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0003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9D8D53-B939-4B8D-9576-AC9C2528E4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5373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9D8D53-B939-4B8D-9576-AC9C2528E4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4502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9D8D53-B939-4B8D-9576-AC9C2528E4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7629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9D8D53-B939-4B8D-9576-AC9C2528E4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606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DDDC6B-7636-48DE-89A0-B47E4D4EE7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9149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DE1A4E-BAFA-4CAE-8DB8-5F6AE0CE2A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63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pPr>
              <a:defRPr/>
            </a:pPr>
            <a:fld id="{629F0CA7-0D4F-4930-AA26-3559326192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123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FA7EA7-41BC-4CC8-A59B-CFD7EE1E8F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138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87EDAD-02EE-4E4D-9E6E-C573BDC495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047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A68FDC-61FC-441B-8DC2-759E7BAEC0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516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7425EE-FB6A-43C0-B482-3C668189C1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105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2DBC86-7A65-45A1-BFCD-4093A914F2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200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7CC4D-291E-4A84-AEAC-6D94AE8979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726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A037ED-BF1E-47F3-93C9-6B543E583D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096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29D8D53-B939-4B8D-9576-AC9C2528E4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6255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9339" y="3078414"/>
            <a:ext cx="8643998" cy="321471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br>
              <a:rPr lang="ru-RU" sz="4200" b="1" dirty="0">
                <a:solidFill>
                  <a:srgbClr val="000099"/>
                </a:solidFill>
              </a:rPr>
            </a:br>
            <a:br>
              <a:rPr lang="ru-RU" sz="4200" b="1" dirty="0">
                <a:solidFill>
                  <a:srgbClr val="000099"/>
                </a:solidFill>
              </a:rPr>
            </a:br>
            <a:br>
              <a:rPr lang="ru-RU" sz="4200" b="1" dirty="0">
                <a:solidFill>
                  <a:srgbClr val="000099"/>
                </a:solidFill>
              </a:rPr>
            </a:br>
            <a:br>
              <a:rPr lang="ru-RU" sz="4200" b="1" dirty="0">
                <a:solidFill>
                  <a:srgbClr val="000099"/>
                </a:solidFill>
              </a:rPr>
            </a:br>
            <a:br>
              <a:rPr lang="ru-RU" sz="4200" b="1" dirty="0">
                <a:solidFill>
                  <a:srgbClr val="000099"/>
                </a:solidFill>
              </a:rPr>
            </a:br>
            <a:br>
              <a:rPr lang="ru-RU" sz="4200" b="1" dirty="0">
                <a:solidFill>
                  <a:srgbClr val="000099"/>
                </a:solidFill>
              </a:rPr>
            </a:br>
            <a:br>
              <a:rPr lang="ru-RU" sz="4200" b="1" dirty="0">
                <a:solidFill>
                  <a:srgbClr val="000099"/>
                </a:solidFill>
              </a:rPr>
            </a:br>
            <a:r>
              <a:rPr lang="ru-RU" sz="4200" b="1" dirty="0">
                <a:solidFill>
                  <a:srgbClr val="000099"/>
                </a:solidFill>
              </a:rPr>
              <a:t>Знакомство детей </a:t>
            </a:r>
            <a:br>
              <a:rPr lang="ru-RU" sz="4200" b="1" dirty="0">
                <a:solidFill>
                  <a:srgbClr val="000099"/>
                </a:solidFill>
              </a:rPr>
            </a:br>
            <a:r>
              <a:rPr lang="ru-RU" sz="4200" b="1" dirty="0">
                <a:solidFill>
                  <a:srgbClr val="000099"/>
                </a:solidFill>
              </a:rPr>
              <a:t>с художественной литературой </a:t>
            </a:r>
            <a:br>
              <a:rPr lang="ru-RU" sz="4200" b="1" dirty="0">
                <a:solidFill>
                  <a:srgbClr val="000099"/>
                </a:solidFill>
              </a:rPr>
            </a:br>
            <a:r>
              <a:rPr lang="ru-RU" sz="4200" b="1" dirty="0">
                <a:solidFill>
                  <a:srgbClr val="000099"/>
                </a:solidFill>
              </a:rPr>
              <a:t>с применением моделирования и графических схем</a:t>
            </a:r>
            <a:br>
              <a:rPr lang="ru-RU" sz="4200" b="1" dirty="0">
                <a:solidFill>
                  <a:srgbClr val="000099"/>
                </a:solidFill>
              </a:rPr>
            </a:br>
            <a:endParaRPr lang="ru-RU" sz="4200" b="1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9124" y="565767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defRPr/>
            </a:pPr>
            <a:r>
              <a:rPr lang="ru-RU" sz="1200" u="dbl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Подготовила: Савина Елена </a:t>
            </a:r>
            <a:r>
              <a:rPr lang="ru-RU" sz="1200" u="dbl" kern="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Игорьевна</a:t>
            </a:r>
            <a:endParaRPr lang="ru-RU" sz="1200" u="dbl" kern="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defRPr/>
            </a:pPr>
            <a:r>
              <a:rPr lang="ru-RU" sz="1200" u="dbl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Воспитатель МАДОУ МО </a:t>
            </a:r>
            <a:r>
              <a:rPr lang="ru-RU" sz="1200" u="dbl" kern="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г.Нягань</a:t>
            </a:r>
            <a:r>
              <a:rPr lang="ru-RU" sz="1200" u="dbl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r">
              <a:defRPr/>
            </a:pPr>
            <a:r>
              <a:rPr lang="ru-RU" sz="1200" u="dbl" kern="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200" u="dbl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/с №10 «ДУБРАВУШКА»</a:t>
            </a:r>
            <a:endParaRPr lang="ru-RU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323850" y="369888"/>
            <a:ext cx="8280400" cy="462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342900" algn="just">
              <a:lnSpc>
                <a:spcPct val="150000"/>
              </a:lnSpc>
              <a:tabLst>
                <a:tab pos="457200" algn="l"/>
                <a:tab pos="1028700" algn="l"/>
              </a:tabLst>
            </a:pPr>
            <a:r>
              <a:rPr lang="ru-RU" sz="2200" b="1" dirty="0">
                <a:solidFill>
                  <a:srgbClr val="FF0066"/>
                </a:solidFill>
                <a:latin typeface="Times New Roman" pitchFamily="18" charset="0"/>
              </a:rPr>
              <a:t>С помощью схем-моделей и </a:t>
            </a:r>
            <a:r>
              <a:rPr lang="ru-RU" sz="2200" b="1" dirty="0" err="1">
                <a:solidFill>
                  <a:srgbClr val="FF0066"/>
                </a:solidFill>
                <a:latin typeface="Times New Roman" pitchFamily="18" charset="0"/>
              </a:rPr>
              <a:t>мнемотаблиц</a:t>
            </a:r>
            <a:r>
              <a:rPr lang="ru-RU" sz="2200" b="1" dirty="0">
                <a:solidFill>
                  <a:srgbClr val="FF0066"/>
                </a:solidFill>
                <a:latin typeface="Times New Roman" pitchFamily="18" charset="0"/>
              </a:rPr>
              <a:t> удаётся достичь следующих результатов:</a:t>
            </a:r>
          </a:p>
          <a:p>
            <a:pPr indent="342900" algn="just">
              <a:lnSpc>
                <a:spcPct val="150000"/>
              </a:lnSpc>
              <a:tabLst>
                <a:tab pos="457200" algn="l"/>
                <a:tab pos="1028700" algn="l"/>
              </a:tabLst>
            </a:pPr>
            <a:endParaRPr lang="ru-RU" sz="2200" dirty="0">
              <a:solidFill>
                <a:srgbClr val="000099"/>
              </a:solidFill>
              <a:latin typeface="Times New Roman" pitchFamily="18" charset="0"/>
            </a:endParaRPr>
          </a:p>
          <a:p>
            <a:pPr indent="342900" algn="just">
              <a:lnSpc>
                <a:spcPct val="150000"/>
              </a:lnSpc>
              <a:buFontTx/>
              <a:buChar char="•"/>
              <a:tabLst>
                <a:tab pos="457200" algn="l"/>
                <a:tab pos="1028700" algn="l"/>
              </a:tabLst>
            </a:pPr>
            <a:r>
              <a:rPr lang="ru-RU" sz="2200" dirty="0">
                <a:latin typeface="Times New Roman" pitchFamily="18" charset="0"/>
              </a:rPr>
              <a:t>у детей появляется желание пересказывать сказки – как на занятие, так и в повседневной жизни;</a:t>
            </a:r>
          </a:p>
          <a:p>
            <a:pPr indent="342900" algn="just">
              <a:lnSpc>
                <a:spcPct val="150000"/>
              </a:lnSpc>
              <a:buFontTx/>
              <a:buChar char="•"/>
              <a:tabLst>
                <a:tab pos="457200" algn="l"/>
                <a:tab pos="1028700" algn="l"/>
              </a:tabLst>
            </a:pPr>
            <a:r>
              <a:rPr lang="ru-RU" sz="2200" dirty="0">
                <a:latin typeface="Times New Roman" pitchFamily="18" charset="0"/>
              </a:rPr>
              <a:t>у детей расширяется круг знаний об окружающем мире;</a:t>
            </a:r>
          </a:p>
          <a:p>
            <a:pPr indent="342900" algn="just">
              <a:lnSpc>
                <a:spcPct val="150000"/>
              </a:lnSpc>
              <a:buFontTx/>
              <a:buChar char="•"/>
              <a:tabLst>
                <a:tab pos="457200" algn="l"/>
                <a:tab pos="1028700" algn="l"/>
              </a:tabLst>
            </a:pPr>
            <a:r>
              <a:rPr lang="ru-RU" sz="2200" dirty="0">
                <a:latin typeface="Times New Roman" pitchFamily="18" charset="0"/>
              </a:rPr>
              <a:t>активизируется словарный запас;</a:t>
            </a:r>
          </a:p>
          <a:p>
            <a:pPr indent="342900" algn="just">
              <a:lnSpc>
                <a:spcPct val="150000"/>
              </a:lnSpc>
              <a:buFontTx/>
              <a:buChar char="•"/>
              <a:tabLst>
                <a:tab pos="457200" algn="l"/>
                <a:tab pos="1028700" algn="l"/>
              </a:tabLst>
            </a:pPr>
            <a:r>
              <a:rPr lang="ru-RU" sz="2200" dirty="0">
                <a:latin typeface="Times New Roman" pitchFamily="18" charset="0"/>
              </a:rPr>
              <a:t>дети преодолевают робость, застенчивость, учатся свободно держаться перед аудиторией.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214282" y="285728"/>
            <a:ext cx="8748712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0" hangingPunct="0"/>
            <a:endParaRPr lang="ru-RU" sz="2200" b="1" dirty="0">
              <a:solidFill>
                <a:srgbClr val="FF0066"/>
              </a:solidFill>
              <a:latin typeface="Times New Roman" pitchFamily="18" charset="0"/>
            </a:endParaRPr>
          </a:p>
          <a:p>
            <a:pPr algn="ctr" eaLnBrk="0" hangingPunct="0"/>
            <a:r>
              <a:rPr lang="ru-RU" sz="4000" b="1" dirty="0">
                <a:solidFill>
                  <a:srgbClr val="FF0066"/>
                </a:solidFill>
                <a:latin typeface="Times New Roman" pitchFamily="18" charset="0"/>
              </a:rPr>
              <a:t>Картинки–заместители </a:t>
            </a:r>
          </a:p>
          <a:p>
            <a:pPr algn="just" eaLnBrk="0" hangingPunct="0"/>
            <a:r>
              <a:rPr lang="ru-RU" sz="2200" b="1" dirty="0">
                <a:solidFill>
                  <a:srgbClr val="FF0066"/>
                </a:solidFill>
                <a:latin typeface="Times New Roman" pitchFamily="18" charset="0"/>
              </a:rPr>
              <a:t>Картинки–заместители</a:t>
            </a:r>
            <a:r>
              <a:rPr lang="ru-RU" sz="2200" dirty="0">
                <a:latin typeface="Times New Roman" pitchFamily="18" charset="0"/>
              </a:rPr>
              <a:t> являются опорой для конструирования, восприятия, анализа, воспроизведения новых моделей и самостоятельного рассказывания и рассуждения.</a:t>
            </a:r>
          </a:p>
        </p:txBody>
      </p:sp>
      <p:pic>
        <p:nvPicPr>
          <p:cNvPr id="2050" name="Picture 2" descr="http://fotoham.ru/img/picture/May/31/deb77ae9ec948fd8f0b6f212f073fb44/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" b="4989"/>
          <a:stretch/>
        </p:blipFill>
        <p:spPr bwMode="auto">
          <a:xfrm>
            <a:off x="1791600" y="2708920"/>
            <a:ext cx="5594076" cy="3489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285720" y="500042"/>
            <a:ext cx="8713788" cy="172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sz="4000" b="1" dirty="0">
                <a:solidFill>
                  <a:srgbClr val="FF0066"/>
                </a:solidFill>
                <a:latin typeface="Times New Roman" pitchFamily="18" charset="0"/>
              </a:rPr>
              <a:t>Картинно–схематический план</a:t>
            </a:r>
            <a:r>
              <a:rPr lang="ru-RU" sz="4000" dirty="0">
                <a:latin typeface="Times New Roman" pitchFamily="18" charset="0"/>
              </a:rPr>
              <a:t> </a:t>
            </a:r>
          </a:p>
          <a:p>
            <a:pPr algn="just" eaLnBrk="0" hangingPunct="0"/>
            <a:r>
              <a:rPr lang="ru-RU" sz="2200" b="1" dirty="0">
                <a:solidFill>
                  <a:srgbClr val="FF0066"/>
                </a:solidFill>
                <a:latin typeface="Times New Roman" pitchFamily="18" charset="0"/>
              </a:rPr>
              <a:t>Картинно–схематический план</a:t>
            </a:r>
            <a:r>
              <a:rPr lang="ru-RU" sz="2200" dirty="0">
                <a:latin typeface="Times New Roman" pitchFamily="18" charset="0"/>
              </a:rPr>
              <a:t> формирует обобщённые представления о логической последовательности текста, ориентирует в самостоятельной деятельности.</a:t>
            </a:r>
          </a:p>
        </p:txBody>
      </p:sp>
      <p:pic>
        <p:nvPicPr>
          <p:cNvPr id="13316" name="Picture 6" descr="msotw9_temp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4"/>
          <a:stretch>
            <a:fillRect/>
          </a:stretch>
        </p:blipFill>
        <p:spPr bwMode="auto">
          <a:xfrm>
            <a:off x="250825" y="2285992"/>
            <a:ext cx="8569325" cy="4214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214282" y="214290"/>
            <a:ext cx="8785225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sz="4000" b="1" dirty="0" err="1">
                <a:solidFill>
                  <a:srgbClr val="FF0066"/>
                </a:solidFill>
                <a:latin typeface="Times New Roman" pitchFamily="18" charset="0"/>
              </a:rPr>
              <a:t>Сериационный</a:t>
            </a:r>
            <a:r>
              <a:rPr lang="ru-RU" sz="4000" b="1" dirty="0">
                <a:solidFill>
                  <a:srgbClr val="FF0066"/>
                </a:solidFill>
                <a:latin typeface="Times New Roman" pitchFamily="18" charset="0"/>
              </a:rPr>
              <a:t> ряд и двигательное моделирование </a:t>
            </a:r>
          </a:p>
          <a:p>
            <a:pPr algn="just" eaLnBrk="0" hangingPunct="0"/>
            <a:endParaRPr lang="ru-RU" sz="2200" b="1" dirty="0">
              <a:solidFill>
                <a:srgbClr val="FF0066"/>
              </a:solidFill>
              <a:latin typeface="Times New Roman" pitchFamily="18" charset="0"/>
            </a:endParaRPr>
          </a:p>
          <a:p>
            <a:pPr algn="just" eaLnBrk="0" hangingPunct="0"/>
            <a:r>
              <a:rPr lang="ru-RU" sz="2200" b="1" dirty="0" err="1">
                <a:solidFill>
                  <a:srgbClr val="FF0066"/>
                </a:solidFill>
                <a:latin typeface="Times New Roman" pitchFamily="18" charset="0"/>
              </a:rPr>
              <a:t>Сериационный</a:t>
            </a:r>
            <a:r>
              <a:rPr lang="ru-RU" sz="2200" b="1" dirty="0">
                <a:solidFill>
                  <a:srgbClr val="FF0066"/>
                </a:solidFill>
                <a:latin typeface="Times New Roman" pitchFamily="18" charset="0"/>
              </a:rPr>
              <a:t> ряд и двигательное моделирование</a:t>
            </a:r>
            <a:r>
              <a:rPr lang="ru-RU" sz="2200" dirty="0">
                <a:latin typeface="Times New Roman" pitchFamily="18" charset="0"/>
              </a:rPr>
              <a:t> </a:t>
            </a:r>
            <a:r>
              <a:rPr lang="ru-RU" sz="2200" dirty="0">
                <a:solidFill>
                  <a:srgbClr val="000099"/>
                </a:solidFill>
                <a:latin typeface="Times New Roman" pitchFamily="18" charset="0"/>
              </a:rPr>
              <a:t>– </a:t>
            </a:r>
            <a:r>
              <a:rPr lang="ru-RU" sz="2200" dirty="0">
                <a:latin typeface="Times New Roman" pitchFamily="18" charset="0"/>
              </a:rPr>
              <a:t>это замещение одних объектов другими, замещение происходит с помощью кругов, прямоугольников, отличающихся цветом и величиной. Эти модели учат самостоятельно разыгрывать сказки, рассказы, пересказывать их, гибко сочетая «логику» с эмоциональной и художественной выразительностью.</a:t>
            </a:r>
          </a:p>
        </p:txBody>
      </p:sp>
      <p:pic>
        <p:nvPicPr>
          <p:cNvPr id="14340" name="Picture 6" descr="msotw9_temp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149725"/>
            <a:ext cx="3744913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7" descr="msotw9_temp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0"/>
          <a:stretch>
            <a:fillRect/>
          </a:stretch>
        </p:blipFill>
        <p:spPr bwMode="auto">
          <a:xfrm>
            <a:off x="611188" y="4149725"/>
            <a:ext cx="3744912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214282" y="214290"/>
            <a:ext cx="8572500" cy="2339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4000" b="1" dirty="0">
                <a:solidFill>
                  <a:srgbClr val="FF0066"/>
                </a:solidFill>
                <a:latin typeface="Times New Roman" pitchFamily="18" charset="0"/>
              </a:rPr>
              <a:t>Временно–пространственная</a:t>
            </a:r>
            <a:r>
              <a:rPr lang="ru-RU" sz="4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ru-RU" sz="4000" b="1" dirty="0">
                <a:solidFill>
                  <a:srgbClr val="FF0066"/>
                </a:solidFill>
                <a:latin typeface="Times New Roman" pitchFamily="18" charset="0"/>
              </a:rPr>
              <a:t>модель</a:t>
            </a:r>
            <a:r>
              <a:rPr lang="ru-RU" sz="40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</a:p>
          <a:p>
            <a:pPr algn="just" eaLnBrk="0" hangingPunct="0"/>
            <a:r>
              <a:rPr lang="ru-RU" sz="2200" b="1" dirty="0">
                <a:solidFill>
                  <a:srgbClr val="FF0066"/>
                </a:solidFill>
                <a:latin typeface="Times New Roman" pitchFamily="18" charset="0"/>
              </a:rPr>
              <a:t>Временно–пространственная</a:t>
            </a:r>
            <a:r>
              <a:rPr lang="ru-RU" sz="22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ru-RU" sz="2200" b="1" dirty="0">
                <a:solidFill>
                  <a:srgbClr val="FF0066"/>
                </a:solidFill>
                <a:latin typeface="Times New Roman" pitchFamily="18" charset="0"/>
              </a:rPr>
              <a:t>модель</a:t>
            </a:r>
            <a:r>
              <a:rPr lang="ru-RU" sz="22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</a:rPr>
              <a:t>учит не только видеть и передавать «логику» основных событий, но и как – то относиться к этим событиям, понимать их смысл.</a:t>
            </a:r>
          </a:p>
        </p:txBody>
      </p:sp>
      <p:pic>
        <p:nvPicPr>
          <p:cNvPr id="15364" name="Picture 6" descr="msotw9_temp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500306"/>
            <a:ext cx="8572560" cy="4214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214282" y="357166"/>
            <a:ext cx="8785225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0" hangingPunct="0"/>
            <a:endParaRPr lang="ru-RU" sz="2200" b="1" dirty="0">
              <a:solidFill>
                <a:srgbClr val="FF0066"/>
              </a:solidFill>
              <a:latin typeface="Times New Roman" pitchFamily="18" charset="0"/>
            </a:endParaRPr>
          </a:p>
          <a:p>
            <a:pPr algn="ctr" eaLnBrk="0" hangingPunct="0"/>
            <a:r>
              <a:rPr lang="ru-RU" sz="4000" b="1" dirty="0">
                <a:solidFill>
                  <a:srgbClr val="FF0066"/>
                </a:solidFill>
                <a:latin typeface="Times New Roman" pitchFamily="18" charset="0"/>
              </a:rPr>
              <a:t>Абстрактное выделение </a:t>
            </a:r>
          </a:p>
          <a:p>
            <a:pPr algn="just" eaLnBrk="0" hangingPunct="0"/>
            <a:r>
              <a:rPr lang="ru-RU" sz="2200" b="1" dirty="0">
                <a:solidFill>
                  <a:srgbClr val="FF0066"/>
                </a:solidFill>
                <a:latin typeface="Times New Roman" pitchFamily="18" charset="0"/>
              </a:rPr>
              <a:t>Абстрактные символы</a:t>
            </a:r>
            <a:r>
              <a:rPr lang="ru-RU" sz="2200" dirty="0">
                <a:latin typeface="Times New Roman" pitchFamily="18" charset="0"/>
              </a:rPr>
              <a:t> – это замещение слов и замечаний, стоящих в начале каждой части повествования и рассуждения. Сначала модель выступает как изображение структуры воспринимаемого текста, а затем как ориентир самостоятельного составления рассказа.</a:t>
            </a:r>
          </a:p>
        </p:txBody>
      </p:sp>
      <p:pic>
        <p:nvPicPr>
          <p:cNvPr id="11268" name="Picture 6" descr="msotw9_temp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8" t="923" r="1810" b="6465"/>
          <a:stretch>
            <a:fillRect/>
          </a:stretch>
        </p:blipFill>
        <p:spPr bwMode="auto">
          <a:xfrm>
            <a:off x="1331913" y="3141663"/>
            <a:ext cx="6408737" cy="351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4"/>
          <p:cNvSpPr>
            <a:spLocks noChangeArrowheads="1" noChangeShapeType="1" noTextEdit="1"/>
          </p:cNvSpPr>
          <p:nvPr/>
        </p:nvSpPr>
        <p:spPr bwMode="auto">
          <a:xfrm>
            <a:off x="1000100" y="142852"/>
            <a:ext cx="6845296" cy="13573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51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Схемы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составления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описательных рассказов</a:t>
            </a:r>
          </a:p>
        </p:txBody>
      </p:sp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285720" y="1500174"/>
            <a:ext cx="8640762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2200" dirty="0">
                <a:latin typeface="Times New Roman" pitchFamily="18" charset="0"/>
              </a:rPr>
              <a:t>Эти схемы используются для последовательного, логического описания игрушек, натуральных предметов, времён года. Они отражают определенные символики основные </a:t>
            </a:r>
            <a:r>
              <a:rPr lang="ru-RU" sz="2200" dirty="0" err="1">
                <a:latin typeface="Times New Roman" pitchFamily="18" charset="0"/>
              </a:rPr>
              <a:t>микротемы</a:t>
            </a:r>
            <a:r>
              <a:rPr lang="ru-RU" sz="2200" dirty="0">
                <a:latin typeface="Times New Roman" pitchFamily="18" charset="0"/>
              </a:rPr>
              <a:t> описания. Такие схемы составлены для каждой лексической темы и в её рамках являются универсальными для любого предмета, явления.</a:t>
            </a:r>
          </a:p>
        </p:txBody>
      </p:sp>
      <p:pic>
        <p:nvPicPr>
          <p:cNvPr id="16388" name="Picture 6" descr="msotw9_temp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6" r="2016"/>
          <a:stretch>
            <a:fillRect/>
          </a:stretch>
        </p:blipFill>
        <p:spPr bwMode="auto">
          <a:xfrm>
            <a:off x="428596" y="3286124"/>
            <a:ext cx="8429683" cy="336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4"/>
          <p:cNvSpPr>
            <a:spLocks noChangeArrowheads="1" noChangeShapeType="1" noTextEdit="1"/>
          </p:cNvSpPr>
          <p:nvPr/>
        </p:nvSpPr>
        <p:spPr bwMode="auto">
          <a:xfrm>
            <a:off x="827088" y="260350"/>
            <a:ext cx="7416800" cy="1276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Дидактические игры </a:t>
            </a:r>
          </a:p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наборами моделей</a:t>
            </a: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214282" y="1571612"/>
            <a:ext cx="8353425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2200" b="1" dirty="0">
                <a:solidFill>
                  <a:srgbClr val="FF0066"/>
                </a:solidFill>
                <a:latin typeface="Times New Roman" pitchFamily="18" charset="0"/>
              </a:rPr>
              <a:t>Дидактические игры</a:t>
            </a:r>
            <a:r>
              <a:rPr lang="ru-RU" sz="2200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</a:rPr>
              <a:t>с наборами моделей учат дошкольников раскрывать обобщённое содержание элементов модели, наполняя его конкретными образами. Дети упражняются в умении подбирать образные слова для характеристики объекта и его действий, объяснять связь предметной картинки с элементами модели.</a:t>
            </a:r>
          </a:p>
        </p:txBody>
      </p:sp>
      <p:pic>
        <p:nvPicPr>
          <p:cNvPr id="17412" name="Picture 6" descr="msotw9_temp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3"/>
          <a:stretch>
            <a:fillRect/>
          </a:stretch>
        </p:blipFill>
        <p:spPr bwMode="auto">
          <a:xfrm>
            <a:off x="285720" y="3571877"/>
            <a:ext cx="8501122" cy="312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571472" y="214290"/>
            <a:ext cx="8296275" cy="172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ru-RU" sz="4000" b="1" dirty="0">
                <a:solidFill>
                  <a:srgbClr val="FF0066"/>
                </a:solidFill>
                <a:latin typeface="Times New Roman" pitchFamily="18" charset="0"/>
              </a:rPr>
              <a:t>Коллаж</a:t>
            </a:r>
            <a:r>
              <a:rPr lang="ru-RU" sz="2200" b="1" dirty="0">
                <a:solidFill>
                  <a:srgbClr val="FF0066"/>
                </a:solidFill>
                <a:latin typeface="Times New Roman" pitchFamily="18" charset="0"/>
              </a:rPr>
              <a:t> </a:t>
            </a:r>
          </a:p>
          <a:p>
            <a:pPr algn="just" eaLnBrk="0" hangingPunct="0"/>
            <a:r>
              <a:rPr lang="ru-RU" sz="2200" b="1" dirty="0">
                <a:solidFill>
                  <a:srgbClr val="FF0066"/>
                </a:solidFill>
                <a:latin typeface="Times New Roman" pitchFamily="18" charset="0"/>
              </a:rPr>
              <a:t>Коллаж</a:t>
            </a:r>
            <a:r>
              <a:rPr lang="ru-RU" sz="2200" dirty="0">
                <a:latin typeface="Times New Roman" pitchFamily="18" charset="0"/>
              </a:rPr>
              <a:t> способствует развитию фантазии, умения соединять в один сюжет несвязные, на первый взгляд, между собой картинки. Происходит отработка сюжетного метода запоминания.</a:t>
            </a:r>
          </a:p>
        </p:txBody>
      </p:sp>
      <p:pic>
        <p:nvPicPr>
          <p:cNvPr id="18436" name="Picture 6" descr="msotw9_temp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1928802"/>
            <a:ext cx="8572560" cy="4929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357158" y="0"/>
            <a:ext cx="7500990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 eaLnBrk="0" hangingPunct="0">
              <a:lnSpc>
                <a:spcPct val="150000"/>
              </a:lnSpc>
            </a:pPr>
            <a:r>
              <a:rPr lang="ru-RU" sz="4000" b="1" dirty="0">
                <a:solidFill>
                  <a:srgbClr val="FF0066"/>
                </a:solidFill>
                <a:latin typeface="Times New Roman" pitchFamily="18" charset="0"/>
              </a:rPr>
              <a:t>Замещение</a:t>
            </a:r>
            <a:r>
              <a:rPr lang="ru-RU" sz="2200" b="1" dirty="0">
                <a:solidFill>
                  <a:srgbClr val="FF0066"/>
                </a:solidFill>
                <a:latin typeface="Times New Roman" pitchFamily="18" charset="0"/>
              </a:rPr>
              <a:t> </a:t>
            </a:r>
          </a:p>
          <a:p>
            <a:pPr algn="just" eaLnBrk="0" hangingPunct="0"/>
            <a:r>
              <a:rPr lang="ru-RU" sz="2200" b="1" dirty="0">
                <a:solidFill>
                  <a:srgbClr val="FF0066"/>
                </a:solidFill>
                <a:latin typeface="Times New Roman" pitchFamily="18" charset="0"/>
              </a:rPr>
              <a:t>Замещение</a:t>
            </a:r>
            <a:r>
              <a:rPr lang="ru-RU" sz="2200" b="1" dirty="0">
                <a:latin typeface="Times New Roman" pitchFamily="18" charset="0"/>
              </a:rPr>
              <a:t> </a:t>
            </a:r>
            <a:r>
              <a:rPr lang="ru-RU" sz="2200" dirty="0">
                <a:solidFill>
                  <a:srgbClr val="000066"/>
                </a:solidFill>
                <a:latin typeface="Times New Roman" pitchFamily="18" charset="0"/>
              </a:rPr>
              <a:t>– это использование при решении разнообразных умственных задач условных заместителей </a:t>
            </a:r>
          </a:p>
          <a:p>
            <a:pPr algn="just" eaLnBrk="0" hangingPunct="0"/>
            <a:r>
              <a:rPr lang="ru-RU" sz="2200" dirty="0">
                <a:solidFill>
                  <a:srgbClr val="000066"/>
                </a:solidFill>
                <a:latin typeface="Times New Roman" pitchFamily="18" charset="0"/>
              </a:rPr>
              <a:t>реальных предметов и явлений, употребление знаков и символов.</a:t>
            </a:r>
          </a:p>
        </p:txBody>
      </p:sp>
      <p:pic>
        <p:nvPicPr>
          <p:cNvPr id="19460" name="Picture 6" descr="msotw9_temp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" r="2074" b="8766"/>
          <a:stretch>
            <a:fillRect/>
          </a:stretch>
        </p:blipFill>
        <p:spPr bwMode="auto">
          <a:xfrm>
            <a:off x="571472" y="2285992"/>
            <a:ext cx="7572428" cy="439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2852936"/>
            <a:ext cx="4285710" cy="3290907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FF0066"/>
                </a:solidFill>
                <a:latin typeface="Times New Roman" pitchFamily="18" charset="0"/>
              </a:rPr>
              <a:t>Велика роль воздействия художественной литературы на умственное, эстетическое и речевое развитие дошкольника.</a:t>
            </a:r>
            <a:br>
              <a:rPr lang="ru-RU" sz="2800" b="1" dirty="0">
                <a:latin typeface="Times New Roman" pitchFamily="18" charset="0"/>
              </a:rPr>
            </a:br>
            <a:br>
              <a:rPr lang="ru-RU" sz="1000" dirty="0">
                <a:latin typeface="Times New Roman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itchFamily="18" charset="0"/>
              </a:rPr>
              <a:t>Художественная литература открывает и объясняет ребенку жизнь общества и природы, мир человеческих чувств и взаимоотношений. Она развивает мышление и воображение ребенка, обогащает его эмоции, дает прекрасные образцы русского литературного языка.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7230" y="1268760"/>
            <a:ext cx="4248472" cy="412802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571472" y="142852"/>
            <a:ext cx="8353425" cy="544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150000"/>
              </a:lnSpc>
              <a:tabLst>
                <a:tab pos="1023938" algn="l"/>
              </a:tabLst>
            </a:pPr>
            <a:r>
              <a:rPr lang="ru-RU" sz="4000" b="1" dirty="0">
                <a:solidFill>
                  <a:srgbClr val="FF0066"/>
                </a:solidFill>
                <a:latin typeface="Times New Roman" pitchFamily="18" charset="0"/>
              </a:rPr>
              <a:t>Мнемоника или мнемотехника</a:t>
            </a:r>
            <a:r>
              <a:rPr lang="ru-RU" sz="4000" b="1" dirty="0">
                <a:latin typeface="Times New Roman" pitchFamily="18" charset="0"/>
              </a:rPr>
              <a:t> </a:t>
            </a:r>
          </a:p>
          <a:p>
            <a:pPr algn="just">
              <a:lnSpc>
                <a:spcPct val="150000"/>
              </a:lnSpc>
              <a:tabLst>
                <a:tab pos="1023938" algn="l"/>
              </a:tabLst>
            </a:pPr>
            <a: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  <a:t>Мнемоника или мнемотехника</a:t>
            </a:r>
            <a:r>
              <a:rPr lang="ru-RU" sz="2400" b="1" dirty="0">
                <a:latin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</a:rPr>
              <a:t>- это система методов и приёмов, обеспечивающих эффективное запоминание, сохранение и воспроизведение информации. Использование мнемотехники для дошкольников в настоящее время становится всё более актуальным. Цель обучения с её использованием - развитие </a:t>
            </a:r>
            <a:r>
              <a:rPr lang="ru-RU" sz="2400" b="1" dirty="0">
                <a:latin typeface="Times New Roman" pitchFamily="18" charset="0"/>
              </a:rPr>
              <a:t>памяти </a:t>
            </a:r>
            <a:r>
              <a:rPr lang="ru-RU" sz="2400" dirty="0">
                <a:latin typeface="Times New Roman" pitchFamily="18" charset="0"/>
              </a:rPr>
              <a:t>(разных видов: слуховой, зрительной, двигательной, тактильной), </a:t>
            </a:r>
            <a:r>
              <a:rPr lang="ru-RU" sz="2400" b="1" dirty="0">
                <a:latin typeface="Times New Roman" pitchFamily="18" charset="0"/>
              </a:rPr>
              <a:t>мышления, внимания, воображения, восприятия.</a:t>
            </a:r>
            <a:endParaRPr lang="ru-RU" sz="2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/>
          <p:cNvSpPr>
            <a:spLocks noChangeArrowheads="1"/>
          </p:cNvSpPr>
          <p:nvPr/>
        </p:nvSpPr>
        <p:spPr bwMode="auto">
          <a:xfrm>
            <a:off x="250825" y="188913"/>
            <a:ext cx="8497888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200" b="1" dirty="0" err="1">
                <a:solidFill>
                  <a:srgbClr val="FF0066"/>
                </a:solidFill>
                <a:latin typeface="Times New Roman" pitchFamily="18" charset="0"/>
              </a:rPr>
              <a:t>Мнемотаблица</a:t>
            </a:r>
            <a:r>
              <a:rPr lang="ru-RU" sz="2200" dirty="0">
                <a:latin typeface="Times New Roman" pitchFamily="18" charset="0"/>
              </a:rPr>
              <a:t> – это схема, в которую заложена определённая информация. Овладение приёмами работы с </a:t>
            </a:r>
            <a:r>
              <a:rPr lang="ru-RU" sz="2200" dirty="0" err="1">
                <a:latin typeface="Times New Roman" pitchFamily="18" charset="0"/>
              </a:rPr>
              <a:t>мнемотаблицами</a:t>
            </a:r>
            <a:r>
              <a:rPr lang="ru-RU" sz="2200" dirty="0">
                <a:latin typeface="Times New Roman" pitchFamily="18" charset="0"/>
              </a:rPr>
              <a:t> значительно сокращает время обучения и одновременно решает задачи, направленные на:</a:t>
            </a:r>
          </a:p>
          <a:p>
            <a:pPr lvl="1" algn="just">
              <a:buFontTx/>
              <a:buChar char="•"/>
            </a:pPr>
            <a:r>
              <a:rPr lang="ru-RU" sz="2200" dirty="0">
                <a:latin typeface="Times New Roman" pitchFamily="18" charset="0"/>
              </a:rPr>
              <a:t> развитие   основных   психических   процессов - памяти,</a:t>
            </a:r>
            <a:br>
              <a:rPr lang="ru-RU" sz="2200" dirty="0">
                <a:latin typeface="Times New Roman" pitchFamily="18" charset="0"/>
              </a:rPr>
            </a:br>
            <a:r>
              <a:rPr lang="ru-RU" sz="2200" dirty="0">
                <a:latin typeface="Times New Roman" pitchFamily="18" charset="0"/>
              </a:rPr>
              <a:t>внимания, образного мышления;</a:t>
            </a:r>
          </a:p>
          <a:p>
            <a:pPr lvl="1" algn="just">
              <a:buFontTx/>
              <a:buChar char="•"/>
            </a:pPr>
            <a:r>
              <a:rPr lang="ru-RU" sz="2200" dirty="0">
                <a:latin typeface="Times New Roman" pitchFamily="18" charset="0"/>
              </a:rPr>
              <a:t> перекодирование   информации,   т.е.   преобразование   из абстрактных символов в образы;</a:t>
            </a:r>
          </a:p>
          <a:p>
            <a:pPr lvl="1" algn="just">
              <a:buFontTx/>
              <a:buChar char="•"/>
            </a:pPr>
            <a:r>
              <a:rPr lang="ru-RU" sz="2200" dirty="0">
                <a:latin typeface="Times New Roman" pitchFamily="18" charset="0"/>
              </a:rPr>
              <a:t> развитие   мелкой   моторики   рук   при   частичном   или</a:t>
            </a:r>
            <a:br>
              <a:rPr lang="ru-RU" sz="2200" dirty="0">
                <a:latin typeface="Times New Roman" pitchFamily="18" charset="0"/>
              </a:rPr>
            </a:br>
            <a:r>
              <a:rPr lang="ru-RU" sz="2200" dirty="0">
                <a:latin typeface="Times New Roman" pitchFamily="18" charset="0"/>
              </a:rPr>
              <a:t>полном графическом воспроизведении. </a:t>
            </a:r>
          </a:p>
        </p:txBody>
      </p:sp>
      <p:pic>
        <p:nvPicPr>
          <p:cNvPr id="21507" name="Picture 6" descr="msotw9_temp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1" r="1331"/>
          <a:stretch>
            <a:fillRect/>
          </a:stretch>
        </p:blipFill>
        <p:spPr bwMode="auto">
          <a:xfrm>
            <a:off x="1403350" y="3644900"/>
            <a:ext cx="6192838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41277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РЕПКА</a:t>
            </a:r>
          </a:p>
        </p:txBody>
      </p:sp>
      <p:pic>
        <p:nvPicPr>
          <p:cNvPr id="1026" name="Picture 2" descr="http://www.uchmet.ru/library/convert/result/539/161848/130333/130333.doc_html_m38100e6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" t="21419" r="2981" b="21881"/>
          <a:stretch/>
        </p:blipFill>
        <p:spPr bwMode="auto">
          <a:xfrm>
            <a:off x="1810036" y="2708920"/>
            <a:ext cx="540060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ChangeArrowheads="1"/>
          </p:cNvSpPr>
          <p:nvPr/>
        </p:nvSpPr>
        <p:spPr bwMode="auto">
          <a:xfrm>
            <a:off x="2000250" y="1928813"/>
            <a:ext cx="5143500" cy="4429125"/>
          </a:xfrm>
          <a:prstGeom prst="flowChartConnector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3536950" y="1106488"/>
            <a:ext cx="1643063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Дуга 20"/>
          <p:cNvSpPr/>
          <p:nvPr/>
        </p:nvSpPr>
        <p:spPr>
          <a:xfrm rot="20369244">
            <a:off x="2401888" y="414338"/>
            <a:ext cx="1839912" cy="3848100"/>
          </a:xfrm>
          <a:prstGeom prst="arc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5400000">
            <a:off x="3929062" y="928688"/>
            <a:ext cx="1643063" cy="3571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4501356" y="570707"/>
            <a:ext cx="1643063" cy="10731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ChangeArrowheads="1"/>
          </p:cNvSpPr>
          <p:nvPr/>
        </p:nvSpPr>
        <p:spPr bwMode="auto">
          <a:xfrm>
            <a:off x="1785938" y="857250"/>
            <a:ext cx="5143500" cy="4429125"/>
          </a:xfrm>
          <a:prstGeom prst="flowChartConnector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5107782" y="4036219"/>
            <a:ext cx="1428750" cy="12144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500688" y="3786188"/>
            <a:ext cx="1428750" cy="12144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500688" y="3643313"/>
            <a:ext cx="1785937" cy="9286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 flipV="1">
            <a:off x="1785938" y="3714750"/>
            <a:ext cx="1071562" cy="10001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000250" y="4000500"/>
            <a:ext cx="1214438" cy="9286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2178844" y="4536281"/>
            <a:ext cx="1571625" cy="50006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ChangeArrowheads="1"/>
          </p:cNvSpPr>
          <p:nvPr/>
        </p:nvSpPr>
        <p:spPr bwMode="auto">
          <a:xfrm>
            <a:off x="1928813" y="1571625"/>
            <a:ext cx="4643437" cy="3857625"/>
          </a:xfrm>
          <a:prstGeom prst="flowChartConnector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Дуга 13"/>
          <p:cNvSpPr/>
          <p:nvPr/>
        </p:nvSpPr>
        <p:spPr>
          <a:xfrm>
            <a:off x="3286125" y="1714500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2506663" y="39688"/>
            <a:ext cx="3921125" cy="2752725"/>
          </a:xfrm>
          <a:custGeom>
            <a:avLst/>
            <a:gdLst>
              <a:gd name="connsiteX0" fmla="*/ 0 w 3920612"/>
              <a:gd name="connsiteY0" fmla="*/ 2158181 h 2753032"/>
              <a:gd name="connsiteX1" fmla="*/ 1961535 w 3920612"/>
              <a:gd name="connsiteY1" fmla="*/ 34413 h 2753032"/>
              <a:gd name="connsiteX2" fmla="*/ 3642851 w 3920612"/>
              <a:gd name="connsiteY2" fmla="*/ 2364658 h 2753032"/>
              <a:gd name="connsiteX3" fmla="*/ 3628103 w 3920612"/>
              <a:gd name="connsiteY3" fmla="*/ 2364658 h 2753032"/>
              <a:gd name="connsiteX4" fmla="*/ 3539613 w 3920612"/>
              <a:gd name="connsiteY4" fmla="*/ 2217174 h 2753032"/>
              <a:gd name="connsiteX5" fmla="*/ 3539613 w 3920612"/>
              <a:gd name="connsiteY5" fmla="*/ 2217174 h 2753032"/>
              <a:gd name="connsiteX6" fmla="*/ 3539613 w 3920612"/>
              <a:gd name="connsiteY6" fmla="*/ 2217174 h 2753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20612" h="2753032">
                <a:moveTo>
                  <a:pt x="0" y="2158181"/>
                </a:moveTo>
                <a:cubicBezTo>
                  <a:pt x="677196" y="1079090"/>
                  <a:pt x="1354393" y="0"/>
                  <a:pt x="1961535" y="34413"/>
                </a:cubicBezTo>
                <a:cubicBezTo>
                  <a:pt x="2568677" y="68826"/>
                  <a:pt x="3365090" y="1976284"/>
                  <a:pt x="3642851" y="2364658"/>
                </a:cubicBezTo>
                <a:cubicBezTo>
                  <a:pt x="3920612" y="2753032"/>
                  <a:pt x="3645309" y="2389238"/>
                  <a:pt x="3628103" y="2364658"/>
                </a:cubicBezTo>
                <a:cubicBezTo>
                  <a:pt x="3610897" y="2340078"/>
                  <a:pt x="3539613" y="2217174"/>
                  <a:pt x="3539613" y="2217174"/>
                </a:cubicBezTo>
                <a:lnTo>
                  <a:pt x="3539613" y="2217174"/>
                </a:lnTo>
                <a:lnTo>
                  <a:pt x="3539613" y="2217174"/>
                </a:ln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Дуга 16"/>
          <p:cNvSpPr/>
          <p:nvPr/>
        </p:nvSpPr>
        <p:spPr>
          <a:xfrm rot="1189504">
            <a:off x="2519363" y="5454650"/>
            <a:ext cx="3730625" cy="1182688"/>
          </a:xfrm>
          <a:prstGeom prst="arc">
            <a:avLst>
              <a:gd name="adj1" fmla="val 14828457"/>
              <a:gd name="adj2" fmla="val 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Дуга 17"/>
          <p:cNvSpPr/>
          <p:nvPr/>
        </p:nvSpPr>
        <p:spPr>
          <a:xfrm rot="17921678">
            <a:off x="2055812" y="6126163"/>
            <a:ext cx="2847975" cy="1035050"/>
          </a:xfrm>
          <a:prstGeom prst="arc">
            <a:avLst>
              <a:gd name="adj1" fmla="val 14828457"/>
              <a:gd name="adj2" fmla="val 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Дуга 18"/>
          <p:cNvSpPr/>
          <p:nvPr/>
        </p:nvSpPr>
        <p:spPr>
          <a:xfrm rot="20471398" flipV="1">
            <a:off x="981075" y="5054600"/>
            <a:ext cx="3281363" cy="1752600"/>
          </a:xfrm>
          <a:prstGeom prst="arc">
            <a:avLst>
              <a:gd name="adj1" fmla="val 15605898"/>
              <a:gd name="adj2" fmla="val 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Дуга 19"/>
          <p:cNvSpPr/>
          <p:nvPr/>
        </p:nvSpPr>
        <p:spPr>
          <a:xfrm rot="1340427" flipH="1" flipV="1">
            <a:off x="4156075" y="5730875"/>
            <a:ext cx="3617913" cy="779463"/>
          </a:xfrm>
          <a:prstGeom prst="arc">
            <a:avLst>
              <a:gd name="adj1" fmla="val 14828457"/>
              <a:gd name="adj2" fmla="val 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ChangeArrowheads="1"/>
          </p:cNvSpPr>
          <p:nvPr/>
        </p:nvSpPr>
        <p:spPr bwMode="auto">
          <a:xfrm>
            <a:off x="1785938" y="1714500"/>
            <a:ext cx="5143500" cy="4429125"/>
          </a:xfrm>
          <a:prstGeom prst="flowChartConnector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572000" y="285750"/>
            <a:ext cx="1714500" cy="14287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500563" y="1714500"/>
            <a:ext cx="178593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3821907" y="1034256"/>
            <a:ext cx="1500188" cy="31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3500438" y="714375"/>
            <a:ext cx="1357312" cy="6429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0800000">
            <a:off x="2571750" y="1214438"/>
            <a:ext cx="1785938" cy="5000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2571750" y="357188"/>
            <a:ext cx="1285875" cy="8572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ChangeArrowheads="1"/>
          </p:cNvSpPr>
          <p:nvPr/>
        </p:nvSpPr>
        <p:spPr bwMode="auto">
          <a:xfrm>
            <a:off x="928688" y="1500188"/>
            <a:ext cx="5143500" cy="4429125"/>
          </a:xfrm>
          <a:prstGeom prst="flowChartConnector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5857875" y="4143375"/>
            <a:ext cx="2928938" cy="1406525"/>
          </a:xfrm>
          <a:custGeom>
            <a:avLst/>
            <a:gdLst>
              <a:gd name="connsiteX0" fmla="*/ 0 w 2403987"/>
              <a:gd name="connsiteY0" fmla="*/ 462602 h 1406499"/>
              <a:gd name="connsiteX1" fmla="*/ 58993 w 2403987"/>
              <a:gd name="connsiteY1" fmla="*/ 521596 h 1406499"/>
              <a:gd name="connsiteX2" fmla="*/ 103239 w 2403987"/>
              <a:gd name="connsiteY2" fmla="*/ 551092 h 1406499"/>
              <a:gd name="connsiteX3" fmla="*/ 176980 w 2403987"/>
              <a:gd name="connsiteY3" fmla="*/ 639583 h 1406499"/>
              <a:gd name="connsiteX4" fmla="*/ 221226 w 2403987"/>
              <a:gd name="connsiteY4" fmla="*/ 683828 h 1406499"/>
              <a:gd name="connsiteX5" fmla="*/ 280219 w 2403987"/>
              <a:gd name="connsiteY5" fmla="*/ 787067 h 1406499"/>
              <a:gd name="connsiteX6" fmla="*/ 324464 w 2403987"/>
              <a:gd name="connsiteY6" fmla="*/ 846060 h 1406499"/>
              <a:gd name="connsiteX7" fmla="*/ 368709 w 2403987"/>
              <a:gd name="connsiteY7" fmla="*/ 875557 h 1406499"/>
              <a:gd name="connsiteX8" fmla="*/ 412955 w 2403987"/>
              <a:gd name="connsiteY8" fmla="*/ 919802 h 1406499"/>
              <a:gd name="connsiteX9" fmla="*/ 457200 w 2403987"/>
              <a:gd name="connsiteY9" fmla="*/ 949299 h 1406499"/>
              <a:gd name="connsiteX10" fmla="*/ 501445 w 2403987"/>
              <a:gd name="connsiteY10" fmla="*/ 993544 h 1406499"/>
              <a:gd name="connsiteX11" fmla="*/ 560439 w 2403987"/>
              <a:gd name="connsiteY11" fmla="*/ 1023041 h 1406499"/>
              <a:gd name="connsiteX12" fmla="*/ 663677 w 2403987"/>
              <a:gd name="connsiteY12" fmla="*/ 1111531 h 1406499"/>
              <a:gd name="connsiteX13" fmla="*/ 722671 w 2403987"/>
              <a:gd name="connsiteY13" fmla="*/ 1141028 h 1406499"/>
              <a:gd name="connsiteX14" fmla="*/ 840658 w 2403987"/>
              <a:gd name="connsiteY14" fmla="*/ 1214770 h 1406499"/>
              <a:gd name="connsiteX15" fmla="*/ 988142 w 2403987"/>
              <a:gd name="connsiteY15" fmla="*/ 1273763 h 1406499"/>
              <a:gd name="connsiteX16" fmla="*/ 1179871 w 2403987"/>
              <a:gd name="connsiteY16" fmla="*/ 1362254 h 1406499"/>
              <a:gd name="connsiteX17" fmla="*/ 1224116 w 2403987"/>
              <a:gd name="connsiteY17" fmla="*/ 1377002 h 1406499"/>
              <a:gd name="connsiteX18" fmla="*/ 1445342 w 2403987"/>
              <a:gd name="connsiteY18" fmla="*/ 1406499 h 1406499"/>
              <a:gd name="connsiteX19" fmla="*/ 1755058 w 2403987"/>
              <a:gd name="connsiteY19" fmla="*/ 1391751 h 1406499"/>
              <a:gd name="connsiteX20" fmla="*/ 1902542 w 2403987"/>
              <a:gd name="connsiteY20" fmla="*/ 1303260 h 1406499"/>
              <a:gd name="connsiteX21" fmla="*/ 2005780 w 2403987"/>
              <a:gd name="connsiteY21" fmla="*/ 1259015 h 1406499"/>
              <a:gd name="connsiteX22" fmla="*/ 2109019 w 2403987"/>
              <a:gd name="connsiteY22" fmla="*/ 1170525 h 1406499"/>
              <a:gd name="connsiteX23" fmla="*/ 2138516 w 2403987"/>
              <a:gd name="connsiteY23" fmla="*/ 1126280 h 1406499"/>
              <a:gd name="connsiteX24" fmla="*/ 2182761 w 2403987"/>
              <a:gd name="connsiteY24" fmla="*/ 1082034 h 1406499"/>
              <a:gd name="connsiteX25" fmla="*/ 2212258 w 2403987"/>
              <a:gd name="connsiteY25" fmla="*/ 1037789 h 1406499"/>
              <a:gd name="connsiteX26" fmla="*/ 2256503 w 2403987"/>
              <a:gd name="connsiteY26" fmla="*/ 993544 h 1406499"/>
              <a:gd name="connsiteX27" fmla="*/ 2359742 w 2403987"/>
              <a:gd name="connsiteY27" fmla="*/ 860809 h 1406499"/>
              <a:gd name="connsiteX28" fmla="*/ 2389239 w 2403987"/>
              <a:gd name="connsiteY28" fmla="*/ 639583 h 1406499"/>
              <a:gd name="connsiteX29" fmla="*/ 2403987 w 2403987"/>
              <a:gd name="connsiteY29" fmla="*/ 580589 h 1406499"/>
              <a:gd name="connsiteX30" fmla="*/ 2374490 w 2403987"/>
              <a:gd name="connsiteY30" fmla="*/ 123389 h 1406499"/>
              <a:gd name="connsiteX31" fmla="*/ 2300748 w 2403987"/>
              <a:gd name="connsiteY31" fmla="*/ 5402 h 1406499"/>
              <a:gd name="connsiteX32" fmla="*/ 2241755 w 2403987"/>
              <a:gd name="connsiteY32" fmla="*/ 5402 h 1406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403987" h="1406499">
                <a:moveTo>
                  <a:pt x="0" y="462602"/>
                </a:moveTo>
                <a:cubicBezTo>
                  <a:pt x="96538" y="494783"/>
                  <a:pt x="1785" y="450087"/>
                  <a:pt x="58993" y="521596"/>
                </a:cubicBezTo>
                <a:cubicBezTo>
                  <a:pt x="70066" y="535437"/>
                  <a:pt x="89622" y="539744"/>
                  <a:pt x="103239" y="551092"/>
                </a:cubicBezTo>
                <a:cubicBezTo>
                  <a:pt x="173746" y="609848"/>
                  <a:pt x="124247" y="576304"/>
                  <a:pt x="176980" y="639583"/>
                </a:cubicBezTo>
                <a:cubicBezTo>
                  <a:pt x="190333" y="655606"/>
                  <a:pt x="207873" y="667805"/>
                  <a:pt x="221226" y="683828"/>
                </a:cubicBezTo>
                <a:cubicBezTo>
                  <a:pt x="261817" y="732536"/>
                  <a:pt x="244160" y="729373"/>
                  <a:pt x="280219" y="787067"/>
                </a:cubicBezTo>
                <a:cubicBezTo>
                  <a:pt x="293247" y="807911"/>
                  <a:pt x="307083" y="828679"/>
                  <a:pt x="324464" y="846060"/>
                </a:cubicBezTo>
                <a:cubicBezTo>
                  <a:pt x="336998" y="858594"/>
                  <a:pt x="355092" y="864210"/>
                  <a:pt x="368709" y="875557"/>
                </a:cubicBezTo>
                <a:cubicBezTo>
                  <a:pt x="384732" y="888910"/>
                  <a:pt x="396932" y="906449"/>
                  <a:pt x="412955" y="919802"/>
                </a:cubicBezTo>
                <a:cubicBezTo>
                  <a:pt x="426572" y="931149"/>
                  <a:pt x="443583" y="937951"/>
                  <a:pt x="457200" y="949299"/>
                </a:cubicBezTo>
                <a:cubicBezTo>
                  <a:pt x="473223" y="962652"/>
                  <a:pt x="484473" y="981421"/>
                  <a:pt x="501445" y="993544"/>
                </a:cubicBezTo>
                <a:cubicBezTo>
                  <a:pt x="519336" y="1006323"/>
                  <a:pt x="542548" y="1010262"/>
                  <a:pt x="560439" y="1023041"/>
                </a:cubicBezTo>
                <a:cubicBezTo>
                  <a:pt x="729368" y="1143704"/>
                  <a:pt x="461541" y="985196"/>
                  <a:pt x="663677" y="1111531"/>
                </a:cubicBezTo>
                <a:cubicBezTo>
                  <a:pt x="682321" y="1123183"/>
                  <a:pt x="704027" y="1129376"/>
                  <a:pt x="722671" y="1141028"/>
                </a:cubicBezTo>
                <a:cubicBezTo>
                  <a:pt x="815064" y="1198773"/>
                  <a:pt x="745537" y="1174004"/>
                  <a:pt x="840658" y="1214770"/>
                </a:cubicBezTo>
                <a:cubicBezTo>
                  <a:pt x="889325" y="1235627"/>
                  <a:pt x="945784" y="1241993"/>
                  <a:pt x="988142" y="1273763"/>
                </a:cubicBezTo>
                <a:cubicBezTo>
                  <a:pt x="1084445" y="1345993"/>
                  <a:pt x="1023816" y="1310236"/>
                  <a:pt x="1179871" y="1362254"/>
                </a:cubicBezTo>
                <a:cubicBezTo>
                  <a:pt x="1194619" y="1367170"/>
                  <a:pt x="1208781" y="1374446"/>
                  <a:pt x="1224116" y="1377002"/>
                </a:cubicBezTo>
                <a:cubicBezTo>
                  <a:pt x="1356518" y="1399070"/>
                  <a:pt x="1282885" y="1388449"/>
                  <a:pt x="1445342" y="1406499"/>
                </a:cubicBezTo>
                <a:cubicBezTo>
                  <a:pt x="1548581" y="1401583"/>
                  <a:pt x="1652439" y="1404065"/>
                  <a:pt x="1755058" y="1391751"/>
                </a:cubicBezTo>
                <a:cubicBezTo>
                  <a:pt x="1784101" y="1388266"/>
                  <a:pt x="1895180" y="1306941"/>
                  <a:pt x="1902542" y="1303260"/>
                </a:cubicBezTo>
                <a:cubicBezTo>
                  <a:pt x="1975440" y="1266810"/>
                  <a:pt x="1940678" y="1280715"/>
                  <a:pt x="2005780" y="1259015"/>
                </a:cubicBezTo>
                <a:cubicBezTo>
                  <a:pt x="2049182" y="1226464"/>
                  <a:pt x="2074781" y="1211610"/>
                  <a:pt x="2109019" y="1170525"/>
                </a:cubicBezTo>
                <a:cubicBezTo>
                  <a:pt x="2120367" y="1156908"/>
                  <a:pt x="2127169" y="1139897"/>
                  <a:pt x="2138516" y="1126280"/>
                </a:cubicBezTo>
                <a:cubicBezTo>
                  <a:pt x="2151869" y="1110257"/>
                  <a:pt x="2169408" y="1098057"/>
                  <a:pt x="2182761" y="1082034"/>
                </a:cubicBezTo>
                <a:cubicBezTo>
                  <a:pt x="2194108" y="1068417"/>
                  <a:pt x="2200910" y="1051406"/>
                  <a:pt x="2212258" y="1037789"/>
                </a:cubicBezTo>
                <a:cubicBezTo>
                  <a:pt x="2225611" y="1021766"/>
                  <a:pt x="2243698" y="1010008"/>
                  <a:pt x="2256503" y="993544"/>
                </a:cubicBezTo>
                <a:cubicBezTo>
                  <a:pt x="2379989" y="834778"/>
                  <a:pt x="2259293" y="961258"/>
                  <a:pt x="2359742" y="860809"/>
                </a:cubicBezTo>
                <a:cubicBezTo>
                  <a:pt x="2369582" y="772250"/>
                  <a:pt x="2372686" y="722346"/>
                  <a:pt x="2389239" y="639583"/>
                </a:cubicBezTo>
                <a:cubicBezTo>
                  <a:pt x="2393214" y="619707"/>
                  <a:pt x="2399071" y="600254"/>
                  <a:pt x="2403987" y="580589"/>
                </a:cubicBezTo>
                <a:cubicBezTo>
                  <a:pt x="2394155" y="428189"/>
                  <a:pt x="2390904" y="275221"/>
                  <a:pt x="2374490" y="123389"/>
                </a:cubicBezTo>
                <a:cubicBezTo>
                  <a:pt x="2369088" y="73423"/>
                  <a:pt x="2353931" y="20597"/>
                  <a:pt x="2300748" y="5402"/>
                </a:cubicBezTo>
                <a:cubicBezTo>
                  <a:pt x="2281840" y="0"/>
                  <a:pt x="2261419" y="5402"/>
                  <a:pt x="2241755" y="5402"/>
                </a:cubicBezTo>
              </a:path>
            </a:pathLst>
          </a:cu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ChangeArrowheads="1"/>
          </p:cNvSpPr>
          <p:nvPr/>
        </p:nvSpPr>
        <p:spPr bwMode="auto">
          <a:xfrm>
            <a:off x="1785938" y="1571625"/>
            <a:ext cx="4929187" cy="4214813"/>
          </a:xfrm>
          <a:prstGeom prst="flowChartConnector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643563" y="4786313"/>
            <a:ext cx="1500187" cy="9286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786438" y="4643438"/>
            <a:ext cx="1571625" cy="5000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929313" y="4429125"/>
            <a:ext cx="1785937" cy="2857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 flipV="1">
            <a:off x="1214438" y="4357688"/>
            <a:ext cx="1428750" cy="8572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0800000" flipV="1">
            <a:off x="1428750" y="4500563"/>
            <a:ext cx="1428750" cy="10715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1714500" y="4643438"/>
            <a:ext cx="1357313" cy="12858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2000251" y="1285875"/>
            <a:ext cx="1428750" cy="7143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V="1">
            <a:off x="3071813" y="928688"/>
            <a:ext cx="714375" cy="7143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786312" y="928688"/>
            <a:ext cx="785813" cy="6429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endCxn id="32770" idx="7"/>
          </p:cNvCxnSpPr>
          <p:nvPr/>
        </p:nvCxnSpPr>
        <p:spPr>
          <a:xfrm rot="16200000" flipH="1">
            <a:off x="5080794" y="1277144"/>
            <a:ext cx="1331913" cy="4921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ChangeArrowheads="1"/>
          </p:cNvSpPr>
          <p:nvPr/>
        </p:nvSpPr>
        <p:spPr bwMode="auto">
          <a:xfrm>
            <a:off x="4857750" y="2000250"/>
            <a:ext cx="3000375" cy="2714625"/>
          </a:xfrm>
          <a:prstGeom prst="flowChartConnector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1928813" y="4143375"/>
            <a:ext cx="3205162" cy="647700"/>
          </a:xfrm>
          <a:custGeom>
            <a:avLst/>
            <a:gdLst>
              <a:gd name="connsiteX0" fmla="*/ 3421626 w 3421626"/>
              <a:gd name="connsiteY0" fmla="*/ 0 h 442452"/>
              <a:gd name="connsiteX1" fmla="*/ 3406877 w 3421626"/>
              <a:gd name="connsiteY1" fmla="*/ 44245 h 442452"/>
              <a:gd name="connsiteX2" fmla="*/ 3362632 w 3421626"/>
              <a:gd name="connsiteY2" fmla="*/ 58994 h 442452"/>
              <a:gd name="connsiteX3" fmla="*/ 3274142 w 3421626"/>
              <a:gd name="connsiteY3" fmla="*/ 73742 h 442452"/>
              <a:gd name="connsiteX4" fmla="*/ 3185651 w 3421626"/>
              <a:gd name="connsiteY4" fmla="*/ 103239 h 442452"/>
              <a:gd name="connsiteX5" fmla="*/ 3141406 w 3421626"/>
              <a:gd name="connsiteY5" fmla="*/ 117987 h 442452"/>
              <a:gd name="connsiteX6" fmla="*/ 3097161 w 3421626"/>
              <a:gd name="connsiteY6" fmla="*/ 147484 h 442452"/>
              <a:gd name="connsiteX7" fmla="*/ 3008671 w 3421626"/>
              <a:gd name="connsiteY7" fmla="*/ 176981 h 442452"/>
              <a:gd name="connsiteX8" fmla="*/ 2905432 w 3421626"/>
              <a:gd name="connsiteY8" fmla="*/ 206478 h 442452"/>
              <a:gd name="connsiteX9" fmla="*/ 2802193 w 3421626"/>
              <a:gd name="connsiteY9" fmla="*/ 221226 h 442452"/>
              <a:gd name="connsiteX10" fmla="*/ 2713703 w 3421626"/>
              <a:gd name="connsiteY10" fmla="*/ 250723 h 442452"/>
              <a:gd name="connsiteX11" fmla="*/ 2669458 w 3421626"/>
              <a:gd name="connsiteY11" fmla="*/ 265471 h 442452"/>
              <a:gd name="connsiteX12" fmla="*/ 2566219 w 3421626"/>
              <a:gd name="connsiteY12" fmla="*/ 280220 h 442452"/>
              <a:gd name="connsiteX13" fmla="*/ 2477729 w 3421626"/>
              <a:gd name="connsiteY13" fmla="*/ 309716 h 442452"/>
              <a:gd name="connsiteX14" fmla="*/ 2433484 w 3421626"/>
              <a:gd name="connsiteY14" fmla="*/ 324465 h 442452"/>
              <a:gd name="connsiteX15" fmla="*/ 2359742 w 3421626"/>
              <a:gd name="connsiteY15" fmla="*/ 339213 h 442452"/>
              <a:gd name="connsiteX16" fmla="*/ 2315497 w 3421626"/>
              <a:gd name="connsiteY16" fmla="*/ 353962 h 442452"/>
              <a:gd name="connsiteX17" fmla="*/ 2256503 w 3421626"/>
              <a:gd name="connsiteY17" fmla="*/ 383458 h 442452"/>
              <a:gd name="connsiteX18" fmla="*/ 2153264 w 3421626"/>
              <a:gd name="connsiteY18" fmla="*/ 398207 h 442452"/>
              <a:gd name="connsiteX19" fmla="*/ 2050026 w 3421626"/>
              <a:gd name="connsiteY19" fmla="*/ 427703 h 442452"/>
              <a:gd name="connsiteX20" fmla="*/ 2005780 w 3421626"/>
              <a:gd name="connsiteY20" fmla="*/ 442452 h 442452"/>
              <a:gd name="connsiteX21" fmla="*/ 663677 w 3421626"/>
              <a:gd name="connsiteY21" fmla="*/ 427703 h 442452"/>
              <a:gd name="connsiteX22" fmla="*/ 530942 w 3421626"/>
              <a:gd name="connsiteY22" fmla="*/ 398207 h 442452"/>
              <a:gd name="connsiteX23" fmla="*/ 442451 w 3421626"/>
              <a:gd name="connsiteY23" fmla="*/ 383458 h 442452"/>
              <a:gd name="connsiteX24" fmla="*/ 353961 w 3421626"/>
              <a:gd name="connsiteY24" fmla="*/ 339213 h 442452"/>
              <a:gd name="connsiteX25" fmla="*/ 309716 w 3421626"/>
              <a:gd name="connsiteY25" fmla="*/ 309716 h 442452"/>
              <a:gd name="connsiteX26" fmla="*/ 235974 w 3421626"/>
              <a:gd name="connsiteY26" fmla="*/ 294968 h 442452"/>
              <a:gd name="connsiteX27" fmla="*/ 191729 w 3421626"/>
              <a:gd name="connsiteY27" fmla="*/ 280220 h 442452"/>
              <a:gd name="connsiteX28" fmla="*/ 132735 w 3421626"/>
              <a:gd name="connsiteY28" fmla="*/ 265471 h 442452"/>
              <a:gd name="connsiteX29" fmla="*/ 88490 w 3421626"/>
              <a:gd name="connsiteY29" fmla="*/ 250723 h 442452"/>
              <a:gd name="connsiteX30" fmla="*/ 0 w 3421626"/>
              <a:gd name="connsiteY30" fmla="*/ 221226 h 442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21626" h="442452">
                <a:moveTo>
                  <a:pt x="3421626" y="0"/>
                </a:moveTo>
                <a:cubicBezTo>
                  <a:pt x="3416710" y="14748"/>
                  <a:pt x="3417870" y="33252"/>
                  <a:pt x="3406877" y="44245"/>
                </a:cubicBezTo>
                <a:cubicBezTo>
                  <a:pt x="3395884" y="55238"/>
                  <a:pt x="3377808" y="55622"/>
                  <a:pt x="3362632" y="58994"/>
                </a:cubicBezTo>
                <a:cubicBezTo>
                  <a:pt x="3333441" y="65481"/>
                  <a:pt x="3303639" y="68826"/>
                  <a:pt x="3274142" y="73742"/>
                </a:cubicBezTo>
                <a:lnTo>
                  <a:pt x="3185651" y="103239"/>
                </a:lnTo>
                <a:lnTo>
                  <a:pt x="3141406" y="117987"/>
                </a:lnTo>
                <a:cubicBezTo>
                  <a:pt x="3126658" y="127819"/>
                  <a:pt x="3113359" y="140285"/>
                  <a:pt x="3097161" y="147484"/>
                </a:cubicBezTo>
                <a:cubicBezTo>
                  <a:pt x="3068749" y="160112"/>
                  <a:pt x="3038168" y="167149"/>
                  <a:pt x="3008671" y="176981"/>
                </a:cubicBezTo>
                <a:cubicBezTo>
                  <a:pt x="2970768" y="189615"/>
                  <a:pt x="2946166" y="199072"/>
                  <a:pt x="2905432" y="206478"/>
                </a:cubicBezTo>
                <a:cubicBezTo>
                  <a:pt x="2871230" y="212696"/>
                  <a:pt x="2836606" y="216310"/>
                  <a:pt x="2802193" y="221226"/>
                </a:cubicBezTo>
                <a:lnTo>
                  <a:pt x="2713703" y="250723"/>
                </a:lnTo>
                <a:cubicBezTo>
                  <a:pt x="2698955" y="255639"/>
                  <a:pt x="2684848" y="263272"/>
                  <a:pt x="2669458" y="265471"/>
                </a:cubicBezTo>
                <a:lnTo>
                  <a:pt x="2566219" y="280220"/>
                </a:lnTo>
                <a:lnTo>
                  <a:pt x="2477729" y="309716"/>
                </a:lnTo>
                <a:cubicBezTo>
                  <a:pt x="2462981" y="314632"/>
                  <a:pt x="2448728" y="321416"/>
                  <a:pt x="2433484" y="324465"/>
                </a:cubicBezTo>
                <a:cubicBezTo>
                  <a:pt x="2408903" y="329381"/>
                  <a:pt x="2384061" y="333133"/>
                  <a:pt x="2359742" y="339213"/>
                </a:cubicBezTo>
                <a:cubicBezTo>
                  <a:pt x="2344660" y="342984"/>
                  <a:pt x="2329786" y="347838"/>
                  <a:pt x="2315497" y="353962"/>
                </a:cubicBezTo>
                <a:cubicBezTo>
                  <a:pt x="2295289" y="362623"/>
                  <a:pt x="2277714" y="377673"/>
                  <a:pt x="2256503" y="383458"/>
                </a:cubicBezTo>
                <a:cubicBezTo>
                  <a:pt x="2222965" y="392605"/>
                  <a:pt x="2187677" y="393291"/>
                  <a:pt x="2153264" y="398207"/>
                </a:cubicBezTo>
                <a:cubicBezTo>
                  <a:pt x="2047165" y="433573"/>
                  <a:pt x="2179676" y="390660"/>
                  <a:pt x="2050026" y="427703"/>
                </a:cubicBezTo>
                <a:cubicBezTo>
                  <a:pt x="2035078" y="431974"/>
                  <a:pt x="2020529" y="437536"/>
                  <a:pt x="2005780" y="442452"/>
                </a:cubicBezTo>
                <a:lnTo>
                  <a:pt x="663677" y="427703"/>
                </a:lnTo>
                <a:cubicBezTo>
                  <a:pt x="558089" y="425526"/>
                  <a:pt x="604473" y="414547"/>
                  <a:pt x="530942" y="398207"/>
                </a:cubicBezTo>
                <a:cubicBezTo>
                  <a:pt x="501750" y="391720"/>
                  <a:pt x="471948" y="388374"/>
                  <a:pt x="442451" y="383458"/>
                </a:cubicBezTo>
                <a:cubicBezTo>
                  <a:pt x="315642" y="298921"/>
                  <a:pt x="476090" y="400279"/>
                  <a:pt x="353961" y="339213"/>
                </a:cubicBezTo>
                <a:cubicBezTo>
                  <a:pt x="338107" y="331286"/>
                  <a:pt x="326313" y="315940"/>
                  <a:pt x="309716" y="309716"/>
                </a:cubicBezTo>
                <a:cubicBezTo>
                  <a:pt x="286245" y="300914"/>
                  <a:pt x="260293" y="301048"/>
                  <a:pt x="235974" y="294968"/>
                </a:cubicBezTo>
                <a:cubicBezTo>
                  <a:pt x="220892" y="291198"/>
                  <a:pt x="206677" y="284491"/>
                  <a:pt x="191729" y="280220"/>
                </a:cubicBezTo>
                <a:cubicBezTo>
                  <a:pt x="172239" y="274651"/>
                  <a:pt x="152225" y="271040"/>
                  <a:pt x="132735" y="265471"/>
                </a:cubicBezTo>
                <a:cubicBezTo>
                  <a:pt x="117787" y="261200"/>
                  <a:pt x="103438" y="254994"/>
                  <a:pt x="88490" y="250723"/>
                </a:cubicBezTo>
                <a:cubicBezTo>
                  <a:pt x="7224" y="227504"/>
                  <a:pt x="53922" y="248186"/>
                  <a:pt x="0" y="221226"/>
                </a:cubicBez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ChangeArrowheads="1"/>
          </p:cNvSpPr>
          <p:nvPr/>
        </p:nvSpPr>
        <p:spPr bwMode="auto">
          <a:xfrm>
            <a:off x="179512" y="548680"/>
            <a:ext cx="4824660" cy="498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</a:rPr>
              <a:t>Огромно ее воспитательное, познавательное и эстетическое значение, так как, расширяя знания ребенка об окружающем мире, она воздействует на личность малыша, развивает умение тонко чувствовать форму и ритм родного языка.</a:t>
            </a:r>
          </a:p>
          <a:p>
            <a:pPr algn="ctr"/>
            <a:r>
              <a:rPr lang="ru-RU" sz="2200" b="1" dirty="0">
                <a:solidFill>
                  <a:srgbClr val="FF0066"/>
                </a:solidFill>
                <a:latin typeface="Times New Roman" pitchFamily="18" charset="0"/>
              </a:rPr>
              <a:t>Художественная литература сопровождает человека с первых лет его жизни.</a:t>
            </a:r>
            <a:r>
              <a:rPr lang="ru-RU" sz="2200" b="1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1026" name="Picture 2" descr="http://us.123rf.com/450wm/AlexBannykh/AlexBannykh0709/AlexBannykh070900311/1693197-%D0%9F%D0%BE%D0%BB%D0%B7%D1%83%D0%BD%D0%BE%D0%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052736"/>
            <a:ext cx="2752725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857250"/>
            <a:ext cx="8021638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565400"/>
            <a:ext cx="82296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179387" y="333375"/>
            <a:ext cx="8785225" cy="3668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</a:rPr>
              <a:t>Произведения художественной литературы и устного народного творчества, в том числе и малые литературные формы (пословицы, поговорки, фразеологизмы, загадки, скороговорки) являются важнейшими источниками развития выразительности детской речи.</a:t>
            </a:r>
          </a:p>
          <a:p>
            <a:pPr algn="just"/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</a:rPr>
              <a:t>Показателем богатства речи является: </a:t>
            </a:r>
          </a:p>
          <a:p>
            <a:pPr algn="just">
              <a:lnSpc>
                <a:spcPct val="130000"/>
              </a:lnSpc>
              <a:buFontTx/>
              <a:buChar char="•"/>
            </a:pPr>
            <a:r>
              <a:rPr lang="ru-RU" sz="2200" dirty="0">
                <a:latin typeface="Times New Roman" pitchFamily="18" charset="0"/>
              </a:rPr>
              <a:t>достаточный объем активного словаря, </a:t>
            </a:r>
          </a:p>
          <a:p>
            <a:pPr algn="just">
              <a:lnSpc>
                <a:spcPct val="130000"/>
              </a:lnSpc>
              <a:buFontTx/>
              <a:buChar char="•"/>
            </a:pPr>
            <a:r>
              <a:rPr lang="ru-RU" sz="2200" dirty="0">
                <a:latin typeface="Times New Roman" pitchFamily="18" charset="0"/>
              </a:rPr>
              <a:t>разнообразие используемых словосочетаний, синтаксических конструкций, </a:t>
            </a:r>
          </a:p>
          <a:p>
            <a:pPr algn="just">
              <a:lnSpc>
                <a:spcPct val="130000"/>
              </a:lnSpc>
              <a:buFontTx/>
              <a:buChar char="•"/>
            </a:pPr>
            <a:r>
              <a:rPr lang="ru-RU" sz="2200" dirty="0">
                <a:latin typeface="Times New Roman" pitchFamily="18" charset="0"/>
              </a:rPr>
              <a:t>звуковое (выразительное) оформление связного высказывания. </a:t>
            </a:r>
          </a:p>
        </p:txBody>
      </p:sp>
      <p:pic>
        <p:nvPicPr>
          <p:cNvPr id="1026" name="Picture 2" descr="C:\Documents and Settings\All Users\Документы\картинки книг\Ctivo_rassylka_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3728" y="3861048"/>
            <a:ext cx="5374950" cy="2996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5"/>
          <p:cNvSpPr>
            <a:spLocks noChangeArrowheads="1"/>
          </p:cNvSpPr>
          <p:nvPr/>
        </p:nvSpPr>
        <p:spPr bwMode="auto">
          <a:xfrm>
            <a:off x="500034" y="285728"/>
            <a:ext cx="8353425" cy="518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2200" b="1" dirty="0">
                <a:latin typeface="Times New Roman" pitchFamily="18" charset="0"/>
              </a:rPr>
              <a:t>Среди умений и навыков, которые необходимо сформировать у дошкольников, особого внимания заслуживают умения и навыки связной речи. </a:t>
            </a:r>
          </a:p>
          <a:p>
            <a:pPr algn="just">
              <a:lnSpc>
                <a:spcPct val="120000"/>
              </a:lnSpc>
            </a:pPr>
            <a:r>
              <a:rPr lang="ru-RU" sz="2200" dirty="0">
                <a:latin typeface="Times New Roman" pitchFamily="18" charset="0"/>
              </a:rPr>
              <a:t>Понятие «связная речь» относится как к диалогической (т.е. разговорной), так и монологической (рассказывание) формам речи.</a:t>
            </a:r>
            <a:r>
              <a:rPr lang="ru-RU" dirty="0"/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 основным методам обучения детей связной монологической речи относят обучение:</a:t>
            </a:r>
          </a:p>
          <a:p>
            <a:pPr lvl="1" algn="just">
              <a:lnSpc>
                <a:spcPct val="120000"/>
              </a:lnSpc>
              <a:buFontTx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рассказыванию (о реальных событиях, предметах, по картинам и др.); </a:t>
            </a:r>
          </a:p>
          <a:p>
            <a:pPr lvl="1" algn="just">
              <a:lnSpc>
                <a:spcPct val="120000"/>
              </a:lnSpc>
              <a:buFontTx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устному сочинению по воображению;</a:t>
            </a:r>
          </a:p>
          <a:p>
            <a:pPr lvl="1" algn="just">
              <a:lnSpc>
                <a:spcPct val="120000"/>
              </a:lnSpc>
              <a:buFontTx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пересказу.</a:t>
            </a:r>
          </a:p>
          <a:p>
            <a:pPr algn="just" eaLnBrk="0" hangingPunct="0">
              <a:lnSpc>
                <a:spcPct val="120000"/>
              </a:lnSpc>
            </a:pPr>
            <a:endParaRPr lang="ru-RU" sz="2200" dirty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1643050"/>
            <a:ext cx="8302625" cy="2951163"/>
          </a:xfrm>
        </p:spPr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</a:rPr>
              <a:t>Во время пересказа можно включать упражнения на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</a:rPr>
              <a:t>моделирование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</a:rPr>
              <a:t> сюжета пересказываемого произведения.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179388" y="404813"/>
            <a:ext cx="8785225" cy="624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342900" algn="just">
              <a:lnSpc>
                <a:spcPct val="150000"/>
              </a:lnSpc>
              <a:tabLst>
                <a:tab pos="457200" algn="l"/>
                <a:tab pos="1028700" algn="l"/>
              </a:tabLst>
            </a:pPr>
            <a:r>
              <a:rPr lang="ru-RU" sz="2800" b="1" dirty="0">
                <a:solidFill>
                  <a:srgbClr val="FF0066"/>
                </a:solidFill>
                <a:latin typeface="Times New Roman" pitchFamily="18" charset="0"/>
              </a:rPr>
              <a:t>Использование схем, таблиц, моделей помогают детям:</a:t>
            </a:r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</a:p>
          <a:p>
            <a:pPr indent="342900" algn="just">
              <a:lnSpc>
                <a:spcPct val="150000"/>
              </a:lnSpc>
              <a:buFontTx/>
              <a:buChar char="•"/>
              <a:tabLst>
                <a:tab pos="457200" algn="l"/>
                <a:tab pos="1028700" algn="l"/>
              </a:tabLst>
            </a:pPr>
            <a:r>
              <a:rPr lang="ru-RU" sz="2800" b="1" dirty="0">
                <a:latin typeface="Times New Roman" pitchFamily="18" charset="0"/>
              </a:rPr>
              <a:t>преодолеть различные затруднения; </a:t>
            </a:r>
          </a:p>
          <a:p>
            <a:pPr indent="342900" algn="just">
              <a:lnSpc>
                <a:spcPct val="150000"/>
              </a:lnSpc>
              <a:buFontTx/>
              <a:buChar char="•"/>
              <a:tabLst>
                <a:tab pos="457200" algn="l"/>
                <a:tab pos="1028700" algn="l"/>
              </a:tabLst>
            </a:pPr>
            <a:r>
              <a:rPr lang="ru-RU" sz="2800" b="1" dirty="0">
                <a:latin typeface="Times New Roman" pitchFamily="18" charset="0"/>
              </a:rPr>
              <a:t>самостоятельно определить при рассматривании предмета его главные свойства и признаки;</a:t>
            </a:r>
          </a:p>
          <a:p>
            <a:pPr indent="342900" algn="just">
              <a:lnSpc>
                <a:spcPct val="150000"/>
              </a:lnSpc>
              <a:buFontTx/>
              <a:buChar char="•"/>
              <a:tabLst>
                <a:tab pos="457200" algn="l"/>
                <a:tab pos="1028700" algn="l"/>
              </a:tabLst>
            </a:pPr>
            <a:r>
              <a:rPr lang="ru-RU" sz="2800" b="1" dirty="0">
                <a:latin typeface="Times New Roman" pitchFamily="18" charset="0"/>
              </a:rPr>
              <a:t>установить последовательность изложения выявленных признаков;</a:t>
            </a:r>
          </a:p>
          <a:p>
            <a:pPr indent="342900" algn="just">
              <a:lnSpc>
                <a:spcPct val="150000"/>
              </a:lnSpc>
              <a:buFontTx/>
              <a:buChar char="•"/>
              <a:tabLst>
                <a:tab pos="457200" algn="l"/>
                <a:tab pos="1028700" algn="l"/>
              </a:tabLst>
            </a:pPr>
            <a:r>
              <a:rPr lang="ru-RU" sz="2800" b="1" dirty="0">
                <a:latin typeface="Times New Roman" pitchFamily="18" charset="0"/>
              </a:rPr>
              <a:t>удержать в памяти эту последовательность, которая является планом – рассказом описания.</a:t>
            </a:r>
          </a:p>
          <a:p>
            <a:pPr indent="342900" algn="just">
              <a:tabLst>
                <a:tab pos="457200" algn="l"/>
                <a:tab pos="1028700" algn="l"/>
              </a:tabLst>
            </a:pPr>
            <a:endParaRPr lang="ru-RU" sz="2200" dirty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179388" y="476250"/>
            <a:ext cx="8640762" cy="5309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  <a:t>С помощью метода моделирования – использования схем-моделей и </a:t>
            </a:r>
            <a:r>
              <a:rPr lang="ru-RU" sz="2400" b="1" dirty="0" err="1">
                <a:solidFill>
                  <a:srgbClr val="FF0066"/>
                </a:solidFill>
                <a:latin typeface="Times New Roman" pitchFamily="18" charset="0"/>
              </a:rPr>
              <a:t>мнемотаблиц</a:t>
            </a:r>
            <a: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  <a:t> удаётся достичь значительных результатов в следующем: </a:t>
            </a:r>
          </a:p>
          <a:p>
            <a:pPr algn="just">
              <a:lnSpc>
                <a:spcPct val="150000"/>
              </a:lnSpc>
              <a:buFontTx/>
              <a:buChar char="•"/>
            </a:pPr>
            <a:r>
              <a:rPr lang="ru-RU" sz="2200" b="1" dirty="0">
                <a:latin typeface="Times New Roman" pitchFamily="18" charset="0"/>
              </a:rPr>
              <a:t>активизируется  словарный запас;</a:t>
            </a:r>
          </a:p>
          <a:p>
            <a:pPr algn="just">
              <a:lnSpc>
                <a:spcPct val="150000"/>
              </a:lnSpc>
              <a:buFontTx/>
              <a:buChar char="•"/>
            </a:pPr>
            <a:r>
              <a:rPr lang="ru-RU" sz="2200" b="1" dirty="0">
                <a:latin typeface="Times New Roman" pitchFamily="18" charset="0"/>
              </a:rPr>
              <a:t>расширяется круг знаний об окружающем мире;</a:t>
            </a:r>
          </a:p>
          <a:p>
            <a:pPr algn="just">
              <a:lnSpc>
                <a:spcPct val="150000"/>
              </a:lnSpc>
              <a:buFontTx/>
              <a:buChar char="•"/>
            </a:pPr>
            <a:r>
              <a:rPr lang="ru-RU" sz="2200" b="1" dirty="0">
                <a:latin typeface="Times New Roman" pitchFamily="18" charset="0"/>
              </a:rPr>
              <a:t>дети преодолевают робость, застенчивость, учатся свободно держаться перед аудиторией;</a:t>
            </a:r>
          </a:p>
          <a:p>
            <a:pPr algn="just">
              <a:lnSpc>
                <a:spcPct val="150000"/>
              </a:lnSpc>
              <a:buFontTx/>
              <a:buChar char="•"/>
            </a:pPr>
            <a:r>
              <a:rPr lang="ru-RU" sz="2200" b="1" dirty="0">
                <a:latin typeface="Times New Roman" pitchFamily="18" charset="0"/>
              </a:rPr>
              <a:t>свободно пересказывают сказки, рассказы, как на занятиях, так и в повседневной жизни;</a:t>
            </a:r>
          </a:p>
          <a:p>
            <a:pPr algn="just">
              <a:lnSpc>
                <a:spcPct val="150000"/>
              </a:lnSpc>
              <a:buFontTx/>
              <a:buChar char="•"/>
            </a:pPr>
            <a:r>
              <a:rPr lang="ru-RU" sz="2200" b="1" dirty="0">
                <a:latin typeface="Times New Roman" pitchFamily="18" charset="0"/>
              </a:rPr>
              <a:t>развивается фантазия и творческое воображение детей.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ChangeArrowheads="1"/>
          </p:cNvSpPr>
          <p:nvPr/>
        </p:nvSpPr>
        <p:spPr bwMode="auto">
          <a:xfrm>
            <a:off x="179388" y="260350"/>
            <a:ext cx="8748712" cy="613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342900" algn="just">
              <a:lnSpc>
                <a:spcPct val="150000"/>
              </a:lnSpc>
              <a:tabLst>
                <a:tab pos="457200" algn="l"/>
                <a:tab pos="1257300" algn="l"/>
              </a:tabLst>
            </a:pPr>
            <a:r>
              <a:rPr lang="ru-RU" sz="2200" b="1">
                <a:solidFill>
                  <a:srgbClr val="FF0066"/>
                </a:solidFill>
                <a:latin typeface="Times New Roman" pitchFamily="18" charset="0"/>
              </a:rPr>
              <a:t>Существует </a:t>
            </a:r>
            <a:r>
              <a:rPr lang="ru-RU" sz="2200" b="1" i="1">
                <a:solidFill>
                  <a:srgbClr val="FF0066"/>
                </a:solidFill>
                <a:latin typeface="Times New Roman" pitchFamily="18" charset="0"/>
              </a:rPr>
              <a:t>ряд требований</a:t>
            </a:r>
            <a:r>
              <a:rPr lang="ru-RU" sz="2200" b="1">
                <a:solidFill>
                  <a:srgbClr val="FF0066"/>
                </a:solidFill>
                <a:latin typeface="Times New Roman" pitchFamily="18" charset="0"/>
              </a:rPr>
              <a:t> к использованию моделирования:</a:t>
            </a:r>
          </a:p>
          <a:p>
            <a:pPr indent="342900" algn="just">
              <a:lnSpc>
                <a:spcPct val="150000"/>
              </a:lnSpc>
              <a:tabLst>
                <a:tab pos="457200" algn="l"/>
                <a:tab pos="1257300" algn="l"/>
              </a:tabLst>
            </a:pPr>
            <a:endParaRPr lang="ru-RU" sz="2200" b="1">
              <a:solidFill>
                <a:srgbClr val="FF0066"/>
              </a:solidFill>
              <a:latin typeface="Times New Roman" pitchFamily="18" charset="0"/>
            </a:endParaRPr>
          </a:p>
          <a:p>
            <a:pPr indent="342900" algn="just">
              <a:lnSpc>
                <a:spcPct val="150000"/>
              </a:lnSpc>
              <a:buFontTx/>
              <a:buChar char="•"/>
              <a:tabLst>
                <a:tab pos="457200" algn="l"/>
                <a:tab pos="1257300" algn="l"/>
              </a:tabLst>
            </a:pPr>
            <a:r>
              <a:rPr lang="ru-RU" sz="2200">
                <a:solidFill>
                  <a:srgbClr val="000099"/>
                </a:solidFill>
                <a:latin typeface="Times New Roman" pitchFamily="18" charset="0"/>
              </a:rPr>
              <a:t>модель вводится при условии сформированности представлений о свойствах и признаках предмета;</a:t>
            </a:r>
          </a:p>
          <a:p>
            <a:pPr indent="342900" algn="just">
              <a:lnSpc>
                <a:spcPct val="150000"/>
              </a:lnSpc>
              <a:buFontTx/>
              <a:buChar char="•"/>
              <a:tabLst>
                <a:tab pos="457200" algn="l"/>
                <a:tab pos="1257300" algn="l"/>
              </a:tabLst>
            </a:pPr>
            <a:r>
              <a:rPr lang="ru-RU" sz="2200">
                <a:solidFill>
                  <a:srgbClr val="000099"/>
                </a:solidFill>
                <a:latin typeface="Times New Roman" pitchFamily="18" charset="0"/>
              </a:rPr>
              <a:t>модель должна являться аналогом предмета или явления, все признаки и качества которого моделируются при непосредственном участии ребенка;</a:t>
            </a:r>
          </a:p>
          <a:p>
            <a:pPr indent="342900" algn="just">
              <a:lnSpc>
                <a:spcPct val="150000"/>
              </a:lnSpc>
              <a:buFontTx/>
              <a:buChar char="•"/>
              <a:tabLst>
                <a:tab pos="457200" algn="l"/>
                <a:tab pos="1257300" algn="l"/>
              </a:tabLst>
            </a:pPr>
            <a:r>
              <a:rPr lang="ru-RU" sz="2200">
                <a:solidFill>
                  <a:srgbClr val="000099"/>
                </a:solidFill>
                <a:latin typeface="Times New Roman" pitchFamily="18" charset="0"/>
              </a:rPr>
              <a:t>модель должна быть доступной детям в повседневной жизни;</a:t>
            </a:r>
          </a:p>
          <a:p>
            <a:pPr indent="342900" algn="just">
              <a:lnSpc>
                <a:spcPct val="150000"/>
              </a:lnSpc>
              <a:buFontTx/>
              <a:buChar char="•"/>
              <a:tabLst>
                <a:tab pos="457200" algn="l"/>
                <a:tab pos="1257300" algn="l"/>
              </a:tabLst>
            </a:pPr>
            <a:r>
              <a:rPr lang="ru-RU" sz="2200">
                <a:solidFill>
                  <a:srgbClr val="000099"/>
                </a:solidFill>
                <a:latin typeface="Times New Roman" pitchFamily="18" charset="0"/>
              </a:rPr>
              <a:t>модель должна быть лаконичной и характеризовать только основные качества предмета и явления;</a:t>
            </a:r>
          </a:p>
          <a:p>
            <a:pPr indent="342900" algn="just">
              <a:lnSpc>
                <a:spcPct val="150000"/>
              </a:lnSpc>
              <a:buFontTx/>
              <a:buChar char="•"/>
              <a:tabLst>
                <a:tab pos="457200" algn="l"/>
                <a:tab pos="1257300" algn="l"/>
              </a:tabLst>
            </a:pPr>
            <a:r>
              <a:rPr lang="ru-RU" sz="2200">
                <a:solidFill>
                  <a:srgbClr val="000099"/>
                </a:solidFill>
                <a:latin typeface="Times New Roman" pitchFamily="18" charset="0"/>
              </a:rPr>
              <a:t>одновременно можно использовать модели только одного вида.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1337</TotalTime>
  <Words>959</Words>
  <Application>Microsoft Office PowerPoint</Application>
  <PresentationFormat>Экран (4:3)</PresentationFormat>
  <Paragraphs>75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5" baseType="lpstr">
      <vt:lpstr>Arial</vt:lpstr>
      <vt:lpstr>Times New Roman</vt:lpstr>
      <vt:lpstr>Tw Cen MT</vt:lpstr>
      <vt:lpstr>Контур</vt:lpstr>
      <vt:lpstr>       Знакомство детей  с художественной литературой  с применением моделирования и графических схем </vt:lpstr>
      <vt:lpstr>Велика роль воздействия художественной литературы на умственное, эстетическое и речевое развитие дошкольника.  Художественная литература открывает и объясняет ребенку жизнь общества и природы, мир человеческих чувств и взаимоотношений. Она развивает мышление и воображение ребенка, обогащает его эмоции, дает прекрасные образцы русского литературного языка.</vt:lpstr>
      <vt:lpstr>Презентация PowerPoint</vt:lpstr>
      <vt:lpstr>Презентация PowerPoint</vt:lpstr>
      <vt:lpstr>Презентация PowerPoint</vt:lpstr>
      <vt:lpstr>Во время пересказа можно включать упражнения на моделирование сюжета пересказываемого произведения.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Организация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Борис</dc:creator>
  <cp:lastModifiedBy>12</cp:lastModifiedBy>
  <cp:revision>65</cp:revision>
  <dcterms:created xsi:type="dcterms:W3CDTF">2011-04-26T13:55:49Z</dcterms:created>
  <dcterms:modified xsi:type="dcterms:W3CDTF">2020-04-09T08:27:53Z</dcterms:modified>
</cp:coreProperties>
</file>