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305" r:id="rId3"/>
    <p:sldId id="312" r:id="rId4"/>
    <p:sldId id="314" r:id="rId5"/>
    <p:sldId id="324" r:id="rId6"/>
    <p:sldId id="315" r:id="rId7"/>
    <p:sldId id="320" r:id="rId8"/>
    <p:sldId id="321" r:id="rId9"/>
    <p:sldId id="306" r:id="rId10"/>
    <p:sldId id="318" r:id="rId11"/>
    <p:sldId id="322" r:id="rId12"/>
    <p:sldId id="270" r:id="rId13"/>
    <p:sldId id="323" r:id="rId14"/>
    <p:sldId id="268" r:id="rId15"/>
    <p:sldId id="267" r:id="rId16"/>
    <p:sldId id="266" r:id="rId17"/>
    <p:sldId id="265" r:id="rId18"/>
    <p:sldId id="262" r:id="rId19"/>
    <p:sldId id="261" r:id="rId20"/>
    <p:sldId id="342" r:id="rId21"/>
    <p:sldId id="343" r:id="rId22"/>
    <p:sldId id="345" r:id="rId23"/>
    <p:sldId id="347" r:id="rId24"/>
    <p:sldId id="259" r:id="rId25"/>
    <p:sldId id="273" r:id="rId26"/>
    <p:sldId id="336" r:id="rId27"/>
    <p:sldId id="337" r:id="rId28"/>
    <p:sldId id="286" r:id="rId29"/>
    <p:sldId id="289" r:id="rId30"/>
    <p:sldId id="340" r:id="rId31"/>
    <p:sldId id="34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A4369EC-577B-4583-B632-152F812154B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FEF0648-CE8A-46F5-A25D-CD888040A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7971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Цель, задачи и разделы предмета </a:t>
            </a:r>
            <a:br>
              <a:rPr lang="ru-RU" dirty="0" smtClean="0"/>
            </a:br>
            <a:r>
              <a:rPr lang="ru-RU" dirty="0" smtClean="0"/>
              <a:t>«Основы инженерной графики»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7467600" cy="2197097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Урок № 1</a:t>
            </a:r>
          </a:p>
          <a:p>
            <a:pPr>
              <a:buNone/>
            </a:pPr>
            <a:r>
              <a:rPr lang="ru-RU" sz="2000" dirty="0" smtClean="0"/>
              <a:t>Подготовила </a:t>
            </a:r>
          </a:p>
          <a:p>
            <a:pPr>
              <a:buNone/>
            </a:pPr>
            <a:r>
              <a:rPr lang="ru-RU" sz="2000" dirty="0" smtClean="0"/>
              <a:t>«Учитель черчения и ИЗО» </a:t>
            </a:r>
          </a:p>
          <a:p>
            <a:pPr>
              <a:buNone/>
            </a:pPr>
            <a:r>
              <a:rPr lang="ru-RU" sz="2000" dirty="0" smtClean="0"/>
              <a:t>Вервейко М.В.</a:t>
            </a: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4876" y="3571876"/>
            <a:ext cx="3702920" cy="1785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Georgia" pitchFamily="18" charset="0"/>
              </a:rPr>
              <a:t>Умение понимать язык чертежа и передавать на этом языке необходимые сведения обязательны для любого квалифицированного специалиста.</a:t>
            </a:r>
          </a:p>
          <a:p>
            <a:r>
              <a:rPr lang="ru-RU" sz="3200" dirty="0"/>
              <a:t> </a:t>
            </a:r>
            <a:r>
              <a:rPr lang="ru-RU" sz="3200" dirty="0">
                <a:latin typeface="Georgia" pitchFamily="18" charset="0"/>
              </a:rPr>
              <a:t>Правильное и глубокое понимание сведений, приведенных на чертеже, является непременным условием изготовления качественных деталей, механизмов и устройств. 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42852"/>
            <a:ext cx="4786346" cy="6572296"/>
          </a:xfrm>
        </p:spPr>
        <p:txBody>
          <a:bodyPr>
            <a:normAutofit fontScale="85000" lnSpcReduction="20000"/>
          </a:bodyPr>
          <a:lstStyle/>
          <a:p>
            <a:pPr lvl="1" algn="ctr">
              <a:buFontTx/>
              <a:buNone/>
              <a:defRPr/>
            </a:pPr>
            <a:r>
              <a:rPr lang="ru-RU" sz="3400" dirty="0" smtClean="0"/>
              <a:t>		 ИСТОРИЯ СОЗДАНИЯ ЧЕРТЕЖЕЙ</a:t>
            </a:r>
          </a:p>
          <a:p>
            <a:pPr lvl="1" algn="ctr">
              <a:buFontTx/>
              <a:buNone/>
              <a:defRPr/>
            </a:pPr>
            <a:endParaRPr lang="ru-RU" sz="3400" dirty="0" smtClean="0"/>
          </a:p>
          <a:p>
            <a:pPr lvl="1" algn="ctr">
              <a:buFontTx/>
              <a:buNone/>
              <a:defRPr/>
            </a:pPr>
            <a:r>
              <a:rPr lang="ru-RU" sz="3400" dirty="0" smtClean="0"/>
              <a:t> В настоящее время чертеж стал основным документом делового общения в науке, технике, производстве, дизайне, строительстве.</a:t>
            </a:r>
          </a:p>
          <a:p>
            <a:pPr lvl="1" algn="ctr">
              <a:buFontTx/>
              <a:buNone/>
              <a:defRPr/>
            </a:pPr>
            <a:r>
              <a:rPr lang="ru-RU" sz="3400" dirty="0" smtClean="0"/>
              <a:t>		Не зная основ графического языка, создать и проверить  чертеж невозможно.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8596" y="428604"/>
            <a:ext cx="3867804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329642" cy="5768997"/>
          </a:xfrm>
        </p:spPr>
        <p:txBody>
          <a:bodyPr/>
          <a:lstStyle/>
          <a:p>
            <a:r>
              <a:rPr lang="ru-RU" dirty="0" smtClean="0"/>
              <a:t>Попытки отобразить эти признаки предпринимались с незапамятных времен.</a:t>
            </a:r>
            <a:endParaRPr lang="ru-RU" dirty="0"/>
          </a:p>
        </p:txBody>
      </p:sp>
      <p:pic>
        <p:nvPicPr>
          <p:cNvPr id="4" name="Picture 10" descr="C:\Documents and Settings\1\Рабочий стол\Рисунок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772816"/>
            <a:ext cx="2051639" cy="1930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:\Documents and Settings\1\Рабочий стол\Рисунок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6043" y="2535861"/>
            <a:ext cx="3242006" cy="15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57686" y="18573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dirty="0" smtClean="0">
                <a:latin typeface="Georgia" pitchFamily="18" charset="0"/>
                <a:cs typeface="Times New Roman" pitchFamily="18" charset="0"/>
              </a:rPr>
              <a:t>«Бронзовая колесница», обнаруженная в 1978 году в Монголии.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1133" y="37502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dirty="0" smtClean="0">
                <a:latin typeface="Georgia" pitchFamily="18" charset="0"/>
                <a:cs typeface="Times New Roman" pitchFamily="18" charset="0"/>
              </a:rPr>
              <a:t>Карта  – вавилонский чертеж, исполненный на глиняной плитке. </a:t>
            </a:r>
          </a:p>
          <a:p>
            <a:r>
              <a:rPr lang="ru-RU" altLang="ru-RU" dirty="0" smtClean="0">
                <a:latin typeface="Georgia" pitchFamily="18" charset="0"/>
                <a:cs typeface="Times New Roman" pitchFamily="18" charset="0"/>
              </a:rPr>
              <a:t>На нем показаны реки, города,</a:t>
            </a:r>
          </a:p>
          <a:p>
            <a:r>
              <a:rPr lang="ru-RU" altLang="ru-RU" dirty="0" smtClean="0">
                <a:latin typeface="Georgia" pitchFamily="18" charset="0"/>
                <a:cs typeface="Times New Roman" pitchFamily="18" charset="0"/>
              </a:rPr>
              <a:t> горные хребты.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51377" y="4718111"/>
            <a:ext cx="530688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Урале в Каповой пещере были найдены изображения мамонтов и лошадей…(25 – 20 тыс. лет до н. э.)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В Испании обнаружены рисунки коней с развивающимися гривами и раненых бизонов…(20 – 15 тысячелетие до н. э.)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8929718" cy="5983311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Georgia" pitchFamily="18" charset="0"/>
              </a:rPr>
              <a:t>Чертежи на Руси изготавливались «чертежщиками», </a:t>
            </a:r>
            <a:br>
              <a:rPr lang="ru-RU" sz="2600" dirty="0" smtClean="0">
                <a:latin typeface="Georgia" pitchFamily="18" charset="0"/>
              </a:rPr>
            </a:br>
            <a:r>
              <a:rPr lang="ru-RU" sz="2600" dirty="0" smtClean="0">
                <a:latin typeface="Georgia" pitchFamily="18" charset="0"/>
              </a:rPr>
              <a:t>упоминание о которых можно найти в «Пушкарском приказе» Ивана </a:t>
            </a:r>
            <a:r>
              <a:rPr lang="en-US" sz="2600" dirty="0" smtClean="0">
                <a:latin typeface="Georgia" pitchFamily="18" charset="0"/>
              </a:rPr>
              <a:t>IV</a:t>
            </a:r>
            <a:r>
              <a:rPr lang="ru-RU" sz="2600" dirty="0" smtClean="0">
                <a:latin typeface="Georgia" pitchFamily="18" charset="0"/>
              </a:rPr>
              <a:t>.</a:t>
            </a:r>
            <a:br>
              <a:rPr lang="ru-RU" sz="2600" dirty="0" smtClean="0">
                <a:latin typeface="Georgia" pitchFamily="18" charset="0"/>
              </a:rPr>
            </a:br>
            <a:r>
              <a:rPr lang="ru-RU" sz="2600" dirty="0" smtClean="0">
                <a:latin typeface="Georgia" pitchFamily="18" charset="0"/>
              </a:rPr>
              <a:t/>
            </a:r>
            <a:br>
              <a:rPr lang="ru-RU" sz="2600" dirty="0" smtClean="0">
                <a:latin typeface="Georgia" pitchFamily="18" charset="0"/>
              </a:rPr>
            </a:br>
            <a:r>
              <a:rPr lang="ru-RU" sz="2600" dirty="0" smtClean="0">
                <a:latin typeface="Georgia" pitchFamily="18" charset="0"/>
              </a:rPr>
              <a:t>Другие изображения – чертежи-рисунки, </a:t>
            </a:r>
            <a:br>
              <a:rPr lang="ru-RU" sz="2600" dirty="0" smtClean="0">
                <a:latin typeface="Georgia" pitchFamily="18" charset="0"/>
              </a:rPr>
            </a:br>
            <a:r>
              <a:rPr lang="ru-RU" sz="2600" dirty="0" smtClean="0">
                <a:latin typeface="Georgia" pitchFamily="18" charset="0"/>
              </a:rPr>
              <a:t>представляли собой вид на сооружение с «высоты птичьего полета»</a:t>
            </a:r>
            <a:endParaRPr lang="ru-RU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00167" y="4155318"/>
            <a:ext cx="1631674" cy="1553055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516216" y="4031626"/>
            <a:ext cx="2091207" cy="18750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57686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 smtClean="0"/>
              <a:t>Чертёж моста</a:t>
            </a:r>
          </a:p>
          <a:p>
            <a:pPr algn="ctr">
              <a:defRPr/>
            </a:pPr>
            <a:r>
              <a:rPr lang="ru-RU" dirty="0" smtClean="0"/>
              <a:t>и сторожевой башни </a:t>
            </a:r>
          </a:p>
          <a:p>
            <a:pPr algn="ctr">
              <a:defRPr/>
            </a:pPr>
            <a:r>
              <a:rPr lang="ru-RU" dirty="0" smtClean="0"/>
              <a:t>(</a:t>
            </a:r>
            <a:r>
              <a:rPr lang="en-US" dirty="0" smtClean="0"/>
              <a:t>XVII</a:t>
            </a:r>
            <a:r>
              <a:rPr lang="ru-RU" dirty="0" smtClean="0"/>
              <a:t> в.)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7864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 smtClean="0"/>
              <a:t>Изображение мельницы </a:t>
            </a:r>
          </a:p>
          <a:p>
            <a:pPr algn="ctr">
              <a:defRPr/>
            </a:pPr>
            <a:r>
              <a:rPr lang="ru-RU" dirty="0" smtClean="0"/>
              <a:t>на реке Семь</a:t>
            </a:r>
          </a:p>
          <a:p>
            <a:pPr algn="ctr">
              <a:defRPr/>
            </a:pPr>
            <a:r>
              <a:rPr lang="ru-RU" dirty="0" smtClean="0"/>
              <a:t> (</a:t>
            </a:r>
            <a:r>
              <a:rPr lang="en-US" dirty="0" smtClean="0"/>
              <a:t>XVII</a:t>
            </a:r>
            <a:r>
              <a:rPr lang="ru-RU" dirty="0" smtClean="0"/>
              <a:t> в.)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67151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 позиции сегодняшнего дня - это обмен информацией с другими членами общества.</a:t>
            </a:r>
          </a:p>
          <a:p>
            <a:pPr algn="r">
              <a:buNone/>
            </a:pPr>
            <a:r>
              <a:rPr lang="ru-RU" altLang="ru-RU" sz="2200" dirty="0" smtClean="0">
                <a:latin typeface="Georgia" pitchFamily="18" charset="0"/>
                <a:cs typeface="Times New Roman" pitchFamily="18" charset="0"/>
              </a:rPr>
              <a:t>Одним из примеров</a:t>
            </a:r>
          </a:p>
          <a:p>
            <a:pPr algn="r">
              <a:buNone/>
            </a:pPr>
            <a:r>
              <a:rPr lang="ru-RU" altLang="ru-RU" sz="2200" dirty="0" smtClean="0">
                <a:latin typeface="Georgia" pitchFamily="18" charset="0"/>
                <a:cs typeface="Times New Roman" pitchFamily="18" charset="0"/>
              </a:rPr>
              <a:t> картинного письма </a:t>
            </a:r>
          </a:p>
          <a:p>
            <a:pPr algn="r">
              <a:buNone/>
            </a:pPr>
            <a:r>
              <a:rPr lang="ru-RU" altLang="ru-RU" sz="2200" dirty="0" smtClean="0">
                <a:latin typeface="Georgia" pitchFamily="18" charset="0"/>
                <a:cs typeface="Times New Roman" pitchFamily="18" charset="0"/>
              </a:rPr>
              <a:t>является могильная</a:t>
            </a:r>
          </a:p>
          <a:p>
            <a:pPr algn="r">
              <a:buNone/>
            </a:pPr>
            <a:r>
              <a:rPr lang="ru-RU" altLang="ru-RU" sz="2200" dirty="0" smtClean="0">
                <a:latin typeface="Georgia" pitchFamily="18" charset="0"/>
                <a:cs typeface="Times New Roman" pitchFamily="18" charset="0"/>
              </a:rPr>
              <a:t> плита</a:t>
            </a:r>
          </a:p>
          <a:p>
            <a:pPr algn="r">
              <a:buNone/>
            </a:pPr>
            <a:r>
              <a:rPr lang="ru-RU" altLang="ru-RU" sz="2200" dirty="0" smtClean="0">
                <a:latin typeface="Georgia" pitchFamily="18" charset="0"/>
                <a:cs typeface="Times New Roman" pitchFamily="18" charset="0"/>
              </a:rPr>
              <a:t> с жизнеописанием </a:t>
            </a:r>
          </a:p>
          <a:p>
            <a:pPr algn="r">
              <a:buNone/>
            </a:pPr>
            <a:r>
              <a:rPr lang="ru-RU" altLang="ru-RU" sz="2200" dirty="0" smtClean="0">
                <a:latin typeface="Georgia" pitchFamily="18" charset="0"/>
                <a:cs typeface="Times New Roman" pitchFamily="18" charset="0"/>
              </a:rPr>
              <a:t>индейца.</a:t>
            </a:r>
            <a:endParaRPr lang="ru-RU" sz="2200" dirty="0" smtClean="0"/>
          </a:p>
          <a:p>
            <a:pPr>
              <a:buNone/>
            </a:pP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Georgia" pitchFamily="18" charset="0"/>
              </a:rPr>
              <a:t>«ИЕРОГЛИФИЧЕСКОЕ </a:t>
            </a:r>
          </a:p>
          <a:p>
            <a:pPr>
              <a:buNone/>
            </a:pPr>
            <a:r>
              <a:rPr lang="ru-RU" sz="1900" dirty="0" smtClean="0">
                <a:latin typeface="Georgia" pitchFamily="18" charset="0"/>
              </a:rPr>
              <a:t>ПИСЬМО»</a:t>
            </a:r>
            <a:endParaRPr lang="ru-RU" sz="1900" dirty="0" smtClean="0"/>
          </a:p>
          <a:p>
            <a:r>
              <a:rPr lang="ru-RU" dirty="0" smtClean="0"/>
              <a:t>Ключевое слово – «информация»!</a:t>
            </a:r>
            <a:endParaRPr lang="ru-RU" dirty="0"/>
          </a:p>
        </p:txBody>
      </p:sp>
      <p:pic>
        <p:nvPicPr>
          <p:cNvPr id="4" name="Picture 11" descr="Рисунок3"/>
          <p:cNvPicPr>
            <a:picLocks noChangeAspect="1" noChangeArrowheads="1"/>
          </p:cNvPicPr>
          <p:nvPr/>
        </p:nvPicPr>
        <p:blipFill>
          <a:blip r:embed="rId2"/>
          <a:srcRect l="6625" t="554" r="2484" b="2766"/>
          <a:stretch>
            <a:fillRect/>
          </a:stretch>
        </p:blipFill>
        <p:spPr bwMode="auto">
          <a:xfrm>
            <a:off x="7092280" y="3284984"/>
            <a:ext cx="1330184" cy="211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75656" y="3212976"/>
            <a:ext cx="2776962" cy="20983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472518" cy="591187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 течением времени появилась необходимость передавать и воспринимать достаточно подробные сведения о…</a:t>
            </a:r>
          </a:p>
          <a:p>
            <a:r>
              <a:rPr lang="ru-RU" dirty="0" smtClean="0"/>
              <a:t> природных особенностях местности,</a:t>
            </a:r>
          </a:p>
          <a:p>
            <a:r>
              <a:rPr lang="ru-RU" dirty="0" smtClean="0"/>
              <a:t>возводимых строительных сооружениях,</a:t>
            </a:r>
          </a:p>
          <a:p>
            <a:r>
              <a:rPr lang="ru-RU" dirty="0" smtClean="0"/>
              <a:t>предметах труда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Оказалось что…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329642" cy="592933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… наиболее удобным приёмом и передачей информации об объёмном, реально существующем или придуманном объекте является графическое изображение на плоскости.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Ключевое слово: </a:t>
            </a:r>
          </a:p>
          <a:p>
            <a:pPr>
              <a:buNone/>
            </a:pPr>
            <a:r>
              <a:rPr lang="ru-RU" dirty="0" smtClean="0"/>
              <a:t>«графическое</a:t>
            </a:r>
          </a:p>
          <a:p>
            <a:pPr>
              <a:buNone/>
            </a:pPr>
            <a:r>
              <a:rPr lang="ru-RU" dirty="0" smtClean="0"/>
              <a:t> изображение</a:t>
            </a:r>
          </a:p>
          <a:p>
            <a:pPr>
              <a:buNone/>
            </a:pPr>
            <a:r>
              <a:rPr lang="ru-RU" dirty="0" smtClean="0"/>
              <a:t> на плоскости»!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/>
        </p:nvSpPr>
        <p:spPr>
          <a:xfrm>
            <a:off x="823898" y="2863045"/>
            <a:ext cx="7496204" cy="113191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/>
        </p:nvSpPr>
        <p:spPr>
          <a:xfrm>
            <a:off x="976298" y="3015445"/>
            <a:ext cx="7496204" cy="113191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8" name="Picture 4" descr="баш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2781553"/>
            <a:ext cx="1481388" cy="1599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пу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781553"/>
            <a:ext cx="2285984" cy="127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786874" cy="5840435"/>
          </a:xfrm>
        </p:spPr>
        <p:txBody>
          <a:bodyPr>
            <a:normAutofit/>
          </a:bodyPr>
          <a:lstStyle/>
          <a:p>
            <a:r>
              <a:rPr lang="ru-RU" dirty="0" smtClean="0"/>
              <a:t>По мере усложнения  создаваемых инженерных сооружений, механизмов и машин возникла необходимость разработки таких правил их изображения, которые позволили бы с использованием ограниченного числа средств (точек, линий, цифр, знаков и надписей) передавать достаточно полную информацию в виде, доступном любому специалисту.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786874" cy="635798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Развитие цивилизации обусловило возникновение и совершенствование геометрии.</a:t>
            </a:r>
          </a:p>
          <a:p>
            <a:r>
              <a:rPr lang="ru-RU" sz="2400" dirty="0" smtClean="0"/>
              <a:t>Зародившись из потребности измерения земельных наделов, геометрия становится наукой, изучающей формы плоских и пространственных фигур.</a:t>
            </a:r>
          </a:p>
          <a:p>
            <a:endParaRPr lang="ru-RU" dirty="0" smtClean="0"/>
          </a:p>
          <a:p>
            <a:pPr algn="r"/>
            <a:endParaRPr lang="ru-RU" sz="3200" dirty="0" smtClean="0"/>
          </a:p>
          <a:p>
            <a:pPr algn="r"/>
            <a:endParaRPr lang="ru-RU" sz="3200" dirty="0" smtClean="0"/>
          </a:p>
          <a:p>
            <a:pPr algn="r"/>
            <a:endParaRPr lang="ru-RU" sz="3200" dirty="0" smtClean="0"/>
          </a:p>
          <a:p>
            <a:pPr algn="r"/>
            <a:endParaRPr lang="ru-RU" sz="3200" dirty="0" smtClean="0"/>
          </a:p>
          <a:p>
            <a:pPr eaLnBrk="0" hangingPunct="0"/>
            <a:r>
              <a:rPr lang="ru-RU" altLang="ru-RU" sz="1700" dirty="0" smtClean="0">
                <a:latin typeface="Georgia" pitchFamily="18" charset="0"/>
                <a:cs typeface="Times New Roman" pitchFamily="18" charset="0"/>
              </a:rPr>
              <a:t>При строительстве жилищ, крепостей и других сооружений появились первые чертежи, которые назывались «планами».</a:t>
            </a:r>
          </a:p>
          <a:p>
            <a:pPr eaLnBrk="0" hangingPunct="0"/>
            <a:r>
              <a:rPr lang="ru-RU" altLang="ru-RU" sz="1700" dirty="0" smtClean="0">
                <a:latin typeface="Georgia" pitchFamily="18" charset="0"/>
                <a:cs typeface="Times New Roman" pitchFamily="18" charset="0"/>
              </a:rPr>
              <a:t>	 Для построения таких чертежей были созданы первые чертежные инструменты – деревянный циркуль измеритель и веревочный прямоугольный треугольник.</a:t>
            </a:r>
            <a:endParaRPr lang="ru-RU" altLang="ru-RU" sz="1700" dirty="0" smtClean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4" name="Picture 10" descr="Рисунок2"/>
          <p:cNvPicPr>
            <a:picLocks noChangeAspect="1" noChangeArrowheads="1"/>
          </p:cNvPicPr>
          <p:nvPr/>
        </p:nvPicPr>
        <p:blipFill>
          <a:blip r:embed="rId2"/>
          <a:srcRect l="1099" t="3899" r="1465" b="4678"/>
          <a:stretch>
            <a:fillRect/>
          </a:stretch>
        </p:blipFill>
        <p:spPr bwMode="auto">
          <a:xfrm>
            <a:off x="4495994" y="3626550"/>
            <a:ext cx="3315486" cy="146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Рисунок4"/>
          <p:cNvPicPr>
            <a:picLocks noChangeAspect="1" noChangeArrowheads="1"/>
          </p:cNvPicPr>
          <p:nvPr/>
        </p:nvPicPr>
        <p:blipFill>
          <a:blip r:embed="rId3"/>
          <a:srcRect l="3622" t="4469" r="3171" b="3539"/>
          <a:stretch>
            <a:fillRect/>
          </a:stretch>
        </p:blipFill>
        <p:spPr bwMode="auto">
          <a:xfrm>
            <a:off x="2411760" y="3673322"/>
            <a:ext cx="1473061" cy="141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401080" cy="5911873"/>
          </a:xfrm>
        </p:spPr>
        <p:txBody>
          <a:bodyPr/>
          <a:lstStyle/>
          <a:p>
            <a:r>
              <a:rPr lang="ru-RU" dirty="0" smtClean="0"/>
              <a:t>При строительстве пирамид в Египте и Мексике уже использовали чертежи, достаточно точно передающие не только форму, но и размеры возводимого сооружения.</a:t>
            </a:r>
            <a:endParaRPr lang="ru-RU" dirty="0"/>
          </a:p>
        </p:txBody>
      </p:sp>
      <p:pic>
        <p:nvPicPr>
          <p:cNvPr id="5" name="Picture 4" descr="C:\Documents and Settings\1\Рабочий стол\Рисуно2.jpg"/>
          <p:cNvPicPr>
            <a:picLocks noChangeAspect="1" noChangeArrowheads="1"/>
          </p:cNvPicPr>
          <p:nvPr/>
        </p:nvPicPr>
        <p:blipFill>
          <a:blip r:embed="rId2"/>
          <a:srcRect l="2277" t="2963" r="2467" b="4007"/>
          <a:stretch>
            <a:fillRect/>
          </a:stretch>
        </p:blipFill>
        <p:spPr bwMode="auto">
          <a:xfrm>
            <a:off x="4656742" y="4024076"/>
            <a:ext cx="3230825" cy="210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3286124"/>
            <a:ext cx="36433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dirty="0" smtClean="0">
                <a:latin typeface="Georgia" pitchFamily="18" charset="0"/>
                <a:cs typeface="Times New Roman" pitchFamily="18" charset="0"/>
              </a:rPr>
              <a:t>Древнейшие чертежи относятся к </a:t>
            </a:r>
            <a:r>
              <a:rPr lang="en-US" altLang="ru-RU" sz="2400" dirty="0" smtClean="0">
                <a:latin typeface="Georgia" pitchFamily="18" charset="0"/>
                <a:cs typeface="Times New Roman" pitchFamily="18" charset="0"/>
              </a:rPr>
              <a:t>XYI </a:t>
            </a:r>
            <a:r>
              <a:rPr lang="ru-RU" altLang="ru-RU" sz="2400" dirty="0" smtClean="0">
                <a:latin typeface="Georgia" pitchFamily="18" charset="0"/>
                <a:cs typeface="Times New Roman" pitchFamily="18" charset="0"/>
              </a:rPr>
              <a:t>веку, например, перспективное изображение </a:t>
            </a:r>
            <a:br>
              <a:rPr lang="ru-RU" altLang="ru-RU" sz="2400" dirty="0" smtClean="0">
                <a:latin typeface="Georgia" pitchFamily="18" charset="0"/>
                <a:cs typeface="Times New Roman" pitchFamily="18" charset="0"/>
              </a:rPr>
            </a:br>
            <a:r>
              <a:rPr lang="ru-RU" altLang="ru-RU" sz="2400" dirty="0" smtClean="0">
                <a:latin typeface="Georgia" pitchFamily="18" charset="0"/>
                <a:cs typeface="Times New Roman" pitchFamily="18" charset="0"/>
              </a:rPr>
              <a:t>г. Пскова, выполненное в 1518 году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Georgia" pitchFamily="18" charset="0"/>
              </a:rPr>
              <a:t>Инженерная графика - учебная дисциплина, дающая знания и навыки для выполнения и чтения чертежей изделий и способствует развитию пространственного воображения. </a:t>
            </a:r>
            <a:endParaRPr lang="en-US" dirty="0" smtClean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4" name="Picture 9" descr="thumb_big_normal_93923c16f803cfc61003781f9fd7d36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929066"/>
            <a:ext cx="3543308" cy="265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251520" y="614870"/>
            <a:ext cx="818381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altLang="ru-RU" sz="2400" b="0" i="0" dirty="0">
                <a:latin typeface="Georgia" pitchFamily="18" charset="0"/>
                <a:cs typeface="Times New Roman" pitchFamily="18" charset="0"/>
              </a:rPr>
              <a:t>    </a:t>
            </a:r>
            <a:r>
              <a:rPr lang="ru-RU" sz="2400" dirty="0">
                <a:latin typeface="Georgia" pitchFamily="18" charset="0"/>
              </a:rPr>
              <a:t>ОСНОВОПОЛОЖНИКИ </a:t>
            </a:r>
            <a:r>
              <a:rPr lang="ru-RU" sz="2400" dirty="0" smtClean="0">
                <a:latin typeface="Georgia" pitchFamily="18" charset="0"/>
              </a:rPr>
              <a:t>ЧЕРТЕЖЕЙ</a:t>
            </a:r>
            <a:endParaRPr lang="ru-RU" altLang="ru-RU" sz="2400" b="0" i="0" dirty="0">
              <a:latin typeface="Georgia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altLang="ru-RU" sz="2400" b="0" i="0" dirty="0" smtClean="0">
                <a:latin typeface="Georgia" pitchFamily="18" charset="0"/>
                <a:cs typeface="Times New Roman" pitchFamily="18" charset="0"/>
              </a:rPr>
              <a:t>В </a:t>
            </a:r>
            <a:r>
              <a:rPr lang="ru-RU" altLang="ru-RU" sz="2400" b="0" i="0" dirty="0">
                <a:latin typeface="Georgia" pitchFamily="18" charset="0"/>
                <a:cs typeface="Times New Roman" pitchFamily="18" charset="0"/>
              </a:rPr>
              <a:t>архиве сохранился чертеж весельного шлюпа, выполненный в 1719 году Петром </a:t>
            </a:r>
            <a:r>
              <a:rPr lang="en-US" altLang="ru-RU" sz="2400" b="0" i="0" dirty="0">
                <a:latin typeface="Georgia" pitchFamily="18" charset="0"/>
                <a:cs typeface="Times New Roman" pitchFamily="18" charset="0"/>
              </a:rPr>
              <a:t>I</a:t>
            </a:r>
            <a:r>
              <a:rPr lang="ru-RU" altLang="ru-RU" sz="2400" b="0" i="0" dirty="0">
                <a:latin typeface="Georgia" pitchFamily="18" charset="0"/>
                <a:cs typeface="Times New Roman" pitchFamily="18" charset="0"/>
              </a:rPr>
              <a:t>.</a:t>
            </a:r>
            <a:endParaRPr lang="ru-RU" altLang="ru-RU" sz="2400" b="0" i="0" dirty="0">
              <a:latin typeface="Georgia" pitchFamily="18" charset="0"/>
            </a:endParaRPr>
          </a:p>
          <a:p>
            <a:pPr eaLnBrk="0" hangingPunct="0"/>
            <a:endParaRPr lang="ru-RU" altLang="ru-RU" b="0" i="0" dirty="0"/>
          </a:p>
        </p:txBody>
      </p:sp>
      <p:pic>
        <p:nvPicPr>
          <p:cNvPr id="41987" name="Picture 2" descr="лод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2706189"/>
            <a:ext cx="2907811" cy="160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67544" y="2708920"/>
            <a:ext cx="1152128" cy="1699864"/>
            <a:chOff x="4603" y="12704"/>
            <a:chExt cx="2074" cy="3735"/>
          </a:xfrm>
        </p:grpSpPr>
        <p:pic>
          <p:nvPicPr>
            <p:cNvPr id="41989" name="Picture 4" descr="ученые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01" y="12698"/>
              <a:ext cx="2080" cy="2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2" name="Text Box 5"/>
            <p:cNvSpPr txBox="1">
              <a:spLocks noChangeArrowheads="1"/>
            </p:cNvSpPr>
            <p:nvPr/>
          </p:nvSpPr>
          <p:spPr bwMode="auto">
            <a:xfrm>
              <a:off x="4603" y="15179"/>
              <a:ext cx="2074" cy="126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 i="0" dirty="0">
                <a:solidFill>
                  <a:srgbClr val="FF0000"/>
                </a:solidFill>
                <a:latin typeface="Arial Black" pitchFamily="34" charset="0"/>
              </a:endParaRPr>
            </a:p>
            <a:p>
              <a:pPr algn="ctr">
                <a:defRPr/>
              </a:pPr>
              <a:r>
                <a:rPr lang="ru-RU" sz="2400" i="0" dirty="0">
                  <a:solidFill>
                    <a:srgbClr val="FF0000"/>
                  </a:solidFill>
                  <a:latin typeface="Arial Black" pitchFamily="34" charset="0"/>
                </a:rPr>
                <a:t>Петр</a:t>
              </a:r>
              <a:r>
                <a:rPr lang="en-US" sz="2400" i="0" dirty="0">
                  <a:solidFill>
                    <a:srgbClr val="FF0000"/>
                  </a:solidFill>
                  <a:latin typeface="Arial Black" pitchFamily="34" charset="0"/>
                </a:rPr>
                <a:t> I</a:t>
              </a:r>
            </a:p>
            <a:p>
              <a:pPr algn="ctr">
                <a:defRPr/>
              </a:pPr>
              <a:r>
                <a:rPr lang="en-US" sz="2400" i="0" dirty="0">
                  <a:solidFill>
                    <a:srgbClr val="FF0000"/>
                  </a:solidFill>
                  <a:latin typeface="Arial Black" pitchFamily="34" charset="0"/>
                </a:rPr>
                <a:t>1672-1725 </a:t>
              </a:r>
              <a:endParaRPr lang="ru-RU" sz="2400" b="0" i="0" dirty="0"/>
            </a:p>
          </p:txBody>
        </p:sp>
      </p:grpSp>
      <p:pic>
        <p:nvPicPr>
          <p:cNvPr id="7" name="Picture 6" descr="Рисунок5"/>
          <p:cNvPicPr>
            <a:picLocks noChangeAspect="1" noChangeArrowheads="1"/>
          </p:cNvPicPr>
          <p:nvPr/>
        </p:nvPicPr>
        <p:blipFill>
          <a:blip r:embed="rId4"/>
          <a:srcRect l="2934" t="4179" r="1651" b="4559"/>
          <a:stretch>
            <a:fillRect/>
          </a:stretch>
        </p:blipFill>
        <p:spPr bwMode="auto">
          <a:xfrm>
            <a:off x="5508104" y="5229200"/>
            <a:ext cx="3214688" cy="148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197764" y="2550866"/>
            <a:ext cx="383536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altLang="ru-RU" dirty="0">
                <a:latin typeface="Georgia" pitchFamily="18" charset="0"/>
                <a:cs typeface="Times New Roman" pitchFamily="18" charset="0"/>
              </a:rPr>
              <a:t>Немалую роль в развитии способов построения чертежей сыграли русские механики изобретатели: отец и сын Черепановы, создавшие первый русский паровоз.</a:t>
            </a:r>
            <a:endParaRPr lang="ru-RU" altLang="ru-RU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2" descr="C:\Documents and Settings\1\Рабочий стол\Рисунок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3214688"/>
            <a:ext cx="5249863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57188" y="285750"/>
            <a:ext cx="600075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tabLst>
                <a:tab pos="1600200" algn="l"/>
              </a:tabLst>
            </a:pPr>
            <a:r>
              <a:rPr lang="ru-RU" altLang="ru-RU" sz="2000" i="0" dirty="0">
                <a:latin typeface="Georgia" pitchFamily="18" charset="0"/>
                <a:cs typeface="Times New Roman" pitchFamily="18" charset="0"/>
              </a:rPr>
              <a:t>   Большой интерес представляют чертежи И. И. Ползунова (1728 – 1766 гг.) –  изобретателя первой в мире паровой машины. Чертеж выполнен в одной ортогональной проекции.</a:t>
            </a:r>
            <a:endParaRPr lang="ru-RU" altLang="ru-RU" sz="2000" i="0" dirty="0">
              <a:latin typeface="Georgia" pitchFamily="18" charset="0"/>
            </a:endParaRPr>
          </a:p>
          <a:p>
            <a:pPr eaLnBrk="0" hangingPunct="0">
              <a:lnSpc>
                <a:spcPct val="150000"/>
              </a:lnSpc>
              <a:tabLst>
                <a:tab pos="1600200" algn="l"/>
              </a:tabLst>
            </a:pPr>
            <a:r>
              <a:rPr lang="ru-RU" altLang="ru-RU" sz="2000" i="0" dirty="0">
                <a:solidFill>
                  <a:srgbClr val="006666"/>
                </a:solidFill>
                <a:cs typeface="Times New Roman" pitchFamily="18" charset="0"/>
              </a:rPr>
              <a:t>	</a:t>
            </a:r>
            <a:endParaRPr lang="ru-RU" altLang="ru-RU" sz="2000" b="0" i="0" dirty="0"/>
          </a:p>
          <a:p>
            <a:pPr eaLnBrk="0" hangingPunct="0">
              <a:tabLst>
                <a:tab pos="1600200" algn="l"/>
              </a:tabLst>
            </a:pPr>
            <a:endParaRPr lang="ru-RU" altLang="ru-RU" sz="2000" b="0" i="0" dirty="0"/>
          </a:p>
        </p:txBody>
      </p:sp>
      <p:sp>
        <p:nvSpPr>
          <p:cNvPr id="43012" name="Rectangle 10"/>
          <p:cNvSpPr>
            <a:spLocks noChangeArrowheads="1"/>
          </p:cNvSpPr>
          <p:nvPr/>
        </p:nvSpPr>
        <p:spPr bwMode="auto">
          <a:xfrm>
            <a:off x="6000750" y="3357563"/>
            <a:ext cx="3000375" cy="2534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altLang="ru-RU" i="0" dirty="0">
                <a:latin typeface="Georgia" pitchFamily="18" charset="0"/>
                <a:cs typeface="Times New Roman" pitchFamily="18" charset="0"/>
              </a:rPr>
              <a:t>Сохранились чертежи арочного моста пролетом 140 саженей замечательного изобретателя-самоучки И. П. Кулибина</a:t>
            </a:r>
            <a:endParaRPr lang="ru-RU" altLang="ru-RU" b="0" i="0" dirty="0">
              <a:latin typeface="Georgia" pitchFamily="18" charset="0"/>
            </a:endParaRPr>
          </a:p>
        </p:txBody>
      </p:sp>
      <p:pic>
        <p:nvPicPr>
          <p:cNvPr id="43013" name="Picture 12" descr="BD1471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14625"/>
            <a:ext cx="6286500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13" descr="C:\Documents and Settings\1\Рабочий стол\Рисунок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3" y="2857500"/>
            <a:ext cx="1706562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14" descr="C:\Documents and Settings\1\Рабочий стол\Рисунок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63" y="500063"/>
            <a:ext cx="191452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 b="0" i="0"/>
          </a:p>
        </p:txBody>
      </p:sp>
      <p:sp>
        <p:nvSpPr>
          <p:cNvPr id="45059" name="Rectangle 11"/>
          <p:cNvSpPr>
            <a:spLocks noChangeArrowheads="1"/>
          </p:cNvSpPr>
          <p:nvPr/>
        </p:nvSpPr>
        <p:spPr bwMode="auto">
          <a:xfrm>
            <a:off x="2339752" y="-25889"/>
            <a:ext cx="5643563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endParaRPr lang="ru-RU" altLang="ru-RU" sz="1600" b="0" i="0" dirty="0">
              <a:latin typeface="Georgia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altLang="ru-RU" sz="2000" b="0" i="0" dirty="0">
                <a:latin typeface="Georgia" pitchFamily="18" charset="0"/>
                <a:cs typeface="Times New Roman" pitchFamily="18" charset="0"/>
              </a:rPr>
              <a:t>  А. Ф. Можайский в 1883 году спроектировал первый в мире самолет, чертежи которого представлены на рисунке</a:t>
            </a:r>
            <a:endParaRPr lang="ru-RU" altLang="ru-RU" sz="2000" b="0" i="0" dirty="0">
              <a:latin typeface="Georgia" pitchFamily="18" charset="0"/>
            </a:endParaRPr>
          </a:p>
        </p:txBody>
      </p:sp>
      <p:pic>
        <p:nvPicPr>
          <p:cNvPr id="45060" name="Picture 12" descr="Можайский самол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2152" y="2076450"/>
            <a:ext cx="1905379" cy="285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11" descr="C:\Documents and Settings\1\Рабочий стол\Рисунок2.jpg"/>
          <p:cNvPicPr>
            <a:picLocks noChangeAspect="1" noChangeArrowheads="1"/>
          </p:cNvPicPr>
          <p:nvPr/>
        </p:nvPicPr>
        <p:blipFill>
          <a:blip r:embed="rId3"/>
          <a:srcRect l="4887" t="8389" r="9116" b="6360"/>
          <a:stretch>
            <a:fillRect/>
          </a:stretch>
        </p:blipFill>
        <p:spPr bwMode="auto">
          <a:xfrm>
            <a:off x="539552" y="457200"/>
            <a:ext cx="1636021" cy="2622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788024" y="2337708"/>
            <a:ext cx="36275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altLang="ru-RU" dirty="0">
                <a:latin typeface="Georgia" pitchFamily="18" charset="0"/>
                <a:cs typeface="Times New Roman" pitchFamily="18" charset="0"/>
              </a:rPr>
              <a:t>Профессор Добряков</a:t>
            </a:r>
            <a:r>
              <a:rPr lang="en-US" altLang="ru-RU" dirty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Georgia" pitchFamily="18" charset="0"/>
                <a:cs typeface="Times New Roman" pitchFamily="18" charset="0"/>
              </a:rPr>
              <a:t>А. И.  разрабатывал вопросы</a:t>
            </a:r>
            <a:endParaRPr lang="en-US" altLang="ru-RU" dirty="0">
              <a:latin typeface="Georgia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altLang="ru-RU" dirty="0">
                <a:latin typeface="Georgia" pitchFamily="18" charset="0"/>
                <a:cs typeface="Times New Roman" pitchFamily="18" charset="0"/>
              </a:rPr>
              <a:t>перспективных изображений и теории теней применительно к архитектурно-строительному проектированию</a:t>
            </a:r>
            <a:endParaRPr lang="ru-RU" altLang="ru-RU" dirty="0">
              <a:latin typeface="Georgia" pitchFamily="18" charset="0"/>
            </a:endParaRPr>
          </a:p>
        </p:txBody>
      </p:sp>
      <p:pic>
        <p:nvPicPr>
          <p:cNvPr id="9" name="Picture 8" descr="Рисунок5"/>
          <p:cNvPicPr>
            <a:picLocks noChangeAspect="1" noChangeArrowheads="1"/>
          </p:cNvPicPr>
          <p:nvPr/>
        </p:nvPicPr>
        <p:blipFill>
          <a:blip r:embed="rId4"/>
          <a:srcRect l="2988" t="1732" r="3595" b="3102"/>
          <a:stretch>
            <a:fillRect/>
          </a:stretch>
        </p:blipFill>
        <p:spPr bwMode="auto">
          <a:xfrm>
            <a:off x="7066068" y="4672654"/>
            <a:ext cx="1349516" cy="177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75856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Georgia"/>
              </a:rPr>
              <a:t>Добряков А. И.</a:t>
            </a:r>
          </a:p>
          <a:p>
            <a:pPr algn="ctr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Georgia"/>
              </a:rPr>
              <a:t>1895 - 1948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3500438" y="500063"/>
            <a:ext cx="542925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altLang="ru-RU" sz="2400" b="0" i="0" dirty="0">
                <a:latin typeface="Georgia" pitchFamily="18" charset="0"/>
                <a:cs typeface="Times New Roman" pitchFamily="18" charset="0"/>
              </a:rPr>
              <a:t>     Профессор Каргин Д. И.  проводил исследования по точности графических расчетов, был выдающимся специалистом в области шрифтовой графики</a:t>
            </a:r>
            <a:r>
              <a:rPr lang="ru-RU" altLang="ru-RU" sz="2400" b="0" i="0" dirty="0">
                <a:latin typeface="Georgia" pitchFamily="18" charset="0"/>
              </a:rPr>
              <a:t> 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457200"/>
            <a:ext cx="184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 sz="2800" i="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ru-RU" altLang="ru-RU" b="0" i="0"/>
          </a:p>
        </p:txBody>
      </p:sp>
      <p:sp>
        <p:nvSpPr>
          <p:cNvPr id="47108" name="Oval 4" descr="Газетная бумага"/>
          <p:cNvSpPr>
            <a:spLocks noChangeArrowheads="1"/>
          </p:cNvSpPr>
          <p:nvPr/>
        </p:nvSpPr>
        <p:spPr bwMode="auto">
          <a:xfrm>
            <a:off x="0" y="4643438"/>
            <a:ext cx="4357688" cy="1928812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>
            <a:flatTx/>
          </a:bodyPr>
          <a:lstStyle/>
          <a:p>
            <a:endParaRPr lang="ru-RU" altLang="ru-RU" b="0" i="0"/>
          </a:p>
        </p:txBody>
      </p:sp>
      <p:sp>
        <p:nvSpPr>
          <p:cNvPr id="47109" name="WordArt 6"/>
          <p:cNvSpPr>
            <a:spLocks noChangeArrowheads="1" noChangeShapeType="1" noTextEdit="1"/>
          </p:cNvSpPr>
          <p:nvPr/>
        </p:nvSpPr>
        <p:spPr bwMode="auto">
          <a:xfrm>
            <a:off x="1071563" y="5214938"/>
            <a:ext cx="3001962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Georgia"/>
              </a:rPr>
              <a:t>Каргин Д. И.</a:t>
            </a:r>
          </a:p>
          <a:p>
            <a:pPr algn="ctr"/>
            <a:r>
              <a:rPr lang="ru-RU" sz="5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Georgia"/>
              </a:rPr>
              <a:t>1880 - 1945</a:t>
            </a:r>
          </a:p>
        </p:txBody>
      </p:sp>
      <p:pic>
        <p:nvPicPr>
          <p:cNvPr id="47111" name="Picture 9" descr="C:\Documents and Settings\1\Рабочий стол\Рисунок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85750"/>
            <a:ext cx="318135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Georgia" pitchFamily="18" charset="0"/>
              </a:rPr>
              <a:t>В ХХ веке черчение следовало за техническим прогрессом. Например, если вначале века использовали чертежи, выполненные тушью на батисте, то в средние века – на листе бумаги при помощи карандаша.</a:t>
            </a:r>
          </a:p>
          <a:p>
            <a:r>
              <a:rPr lang="ru-RU" dirty="0">
                <a:latin typeface="Georgia" pitchFamily="18" charset="0"/>
              </a:rPr>
              <a:t>Качественное изменение в способы передачи информации геометрического характера внесли компьютеры, оснащенные специальными графическими программами</a:t>
            </a:r>
            <a:r>
              <a:rPr lang="ru-RU" dirty="0"/>
              <a:t>.</a:t>
            </a:r>
          </a:p>
          <a:p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Стало возможным: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Georgia" pitchFamily="18" charset="0"/>
              </a:rPr>
              <a:t>выполнять и размножать чертежи, используя компьютер;</a:t>
            </a:r>
          </a:p>
          <a:p>
            <a:r>
              <a:rPr lang="ru-RU" dirty="0" smtClean="0">
                <a:latin typeface="Georgia" pitchFamily="18" charset="0"/>
              </a:rPr>
              <a:t>вводить в память компьютера чертежи, выполненные вручную;</a:t>
            </a:r>
          </a:p>
          <a:p>
            <a:r>
              <a:rPr lang="ru-RU" dirty="0" smtClean="0">
                <a:latin typeface="Georgia" pitchFamily="18" charset="0"/>
              </a:rPr>
              <a:t>сохранять информацию на магнитном носителе;</a:t>
            </a:r>
          </a:p>
          <a:p>
            <a:r>
              <a:rPr lang="ru-RU" dirty="0" smtClean="0">
                <a:latin typeface="Georgia" pitchFamily="18" charset="0"/>
              </a:rPr>
              <a:t>передавать эту информацию непосредственно на технологическое оборудование, предназначенное для изготовления моделей и готовых деталей.</a:t>
            </a:r>
          </a:p>
          <a:p>
            <a:endParaRPr lang="ru-RU" dirty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>
                <a:latin typeface="Georgia" pitchFamily="18" charset="0"/>
              </a:rPr>
              <a:t>Компьютер позволяет получить любое изображение объекта, т. е. обеспечивает возможность «рассмотреть» его со всех сторон.</a:t>
            </a: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1"/>
          <p:cNvSpPr>
            <a:spLocks noChangeArrowheads="1" noChangeShapeType="1" noTextEdit="1"/>
          </p:cNvSpPr>
          <p:nvPr/>
        </p:nvSpPr>
        <p:spPr bwMode="auto">
          <a:xfrm>
            <a:off x="214282" y="142852"/>
            <a:ext cx="8786874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dirty="0"/>
              <a:t>Системы автоматизированного проектирования (</a:t>
            </a:r>
            <a:r>
              <a:rPr lang="ru-RU" dirty="0" smtClean="0"/>
              <a:t>САПР)</a:t>
            </a:r>
            <a:endParaRPr lang="ru-RU" sz="36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 b="0" i="0"/>
          </a:p>
        </p:txBody>
      </p:sp>
      <p:pic>
        <p:nvPicPr>
          <p:cNvPr id="21508" name="Picture 4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99090">
            <a:off x="5162550" y="2098675"/>
            <a:ext cx="3487738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7"/>
          <p:cNvSpPr>
            <a:spLocks noChangeArrowheads="1"/>
          </p:cNvSpPr>
          <p:nvPr/>
        </p:nvSpPr>
        <p:spPr bwMode="auto">
          <a:xfrm>
            <a:off x="395288" y="1052513"/>
            <a:ext cx="5040312" cy="549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b="0" i="0" dirty="0">
                <a:latin typeface="Georgia" pitchFamily="18" charset="0"/>
                <a:cs typeface="Times New Roman" pitchFamily="18" charset="0"/>
              </a:rPr>
              <a:t>- Системы автоматизированного проектирования (САПР) </a:t>
            </a:r>
            <a:r>
              <a:rPr lang="ru-RU" altLang="ru-RU" i="0" dirty="0">
                <a:latin typeface="Georgia" pitchFamily="18" charset="0"/>
                <a:cs typeface="Times New Roman" pitchFamily="18" charset="0"/>
              </a:rPr>
              <a:t>предназначены</a:t>
            </a:r>
            <a:r>
              <a:rPr lang="ru-RU" altLang="ru-RU" b="0" i="0" dirty="0">
                <a:latin typeface="Georgia" pitchFamily="18" charset="0"/>
                <a:cs typeface="Times New Roman" pitchFamily="18" charset="0"/>
              </a:rPr>
              <a:t> для выполнения проектных работ с применением математических методов и компьютерной техники. </a:t>
            </a:r>
          </a:p>
          <a:p>
            <a:pPr>
              <a:lnSpc>
                <a:spcPct val="150000"/>
              </a:lnSpc>
            </a:pPr>
            <a:r>
              <a:rPr lang="ru-RU" altLang="ru-RU" b="0" i="0" dirty="0">
                <a:latin typeface="Georgia" pitchFamily="18" charset="0"/>
                <a:cs typeface="Times New Roman" pitchFamily="18" charset="0"/>
              </a:rPr>
              <a:t>- При обычных методах проектирования  70% времени уходит на выполнение чертежно-графических работ и только 30% остается на творческий процесс. </a:t>
            </a:r>
          </a:p>
          <a:p>
            <a:pPr>
              <a:lnSpc>
                <a:spcPct val="150000"/>
              </a:lnSpc>
            </a:pPr>
            <a:r>
              <a:rPr lang="ru-RU" altLang="ru-RU" b="0" i="0" dirty="0">
                <a:latin typeface="Georgia" pitchFamily="18" charset="0"/>
                <a:cs typeface="Times New Roman" pitchFamily="18" charset="0"/>
              </a:rPr>
              <a:t>- </a:t>
            </a:r>
            <a:r>
              <a:rPr lang="ru-RU" altLang="ru-RU" i="0" dirty="0">
                <a:latin typeface="Georgia" pitchFamily="18" charset="0"/>
                <a:cs typeface="Times New Roman" pitchFamily="18" charset="0"/>
              </a:rPr>
              <a:t>Преимущества</a:t>
            </a:r>
            <a:r>
              <a:rPr lang="ru-RU" altLang="ru-RU" b="0" i="0" dirty="0">
                <a:latin typeface="Georgia" pitchFamily="18" charset="0"/>
                <a:cs typeface="Times New Roman" pitchFamily="18" charset="0"/>
              </a:rPr>
              <a:t> САПР в возможности комплексного проектирования от технического предложения до получения твердых копий.</a:t>
            </a:r>
            <a:endParaRPr lang="ru-RU" altLang="ru-RU" b="0" i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571500" y="285750"/>
            <a:ext cx="76438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b="0" i="0" dirty="0">
                <a:latin typeface="Georgia" pitchFamily="18" charset="0"/>
              </a:rPr>
              <a:t>  </a:t>
            </a:r>
            <a:r>
              <a:rPr lang="ru-RU" altLang="ru-RU" sz="2000" b="0" i="0" dirty="0">
                <a:latin typeface="Georgia" pitchFamily="18" charset="0"/>
              </a:rPr>
              <a:t>Помимо создания двухмерных чертежей, система  </a:t>
            </a:r>
            <a:r>
              <a:rPr lang="en-US" altLang="ru-RU" sz="2000" b="0" i="0" dirty="0">
                <a:latin typeface="Georgia" pitchFamily="18" charset="0"/>
              </a:rPr>
              <a:t>AutoCad </a:t>
            </a:r>
            <a:r>
              <a:rPr lang="ru-RU" altLang="ru-RU" sz="2000" b="0" i="0" dirty="0">
                <a:latin typeface="Georgia" pitchFamily="18" charset="0"/>
              </a:rPr>
              <a:t>позволяет моделировать трехмерные объекты и придавать трехмерным чертежам фотографическую реальность.</a:t>
            </a:r>
          </a:p>
          <a:p>
            <a:endParaRPr lang="ru-RU" altLang="ru-RU" b="0" i="0" dirty="0"/>
          </a:p>
        </p:txBody>
      </p:sp>
      <p:pic>
        <p:nvPicPr>
          <p:cNvPr id="22531" name="Picture 8" descr="C:\Documents and Settings\1\Рабочий стол\Рисунок4.jpg"/>
          <p:cNvPicPr>
            <a:picLocks noChangeAspect="1" noChangeArrowheads="1"/>
          </p:cNvPicPr>
          <p:nvPr/>
        </p:nvPicPr>
        <p:blipFill>
          <a:blip r:embed="rId2"/>
          <a:srcRect l="2155" t="1942" r="2734" b="2849"/>
          <a:stretch>
            <a:fillRect/>
          </a:stretch>
        </p:blipFill>
        <p:spPr bwMode="auto">
          <a:xfrm>
            <a:off x="1259632" y="1916832"/>
            <a:ext cx="1621383" cy="179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0" descr="C:\Documents and Settings\1\Рабочий стол\Рисунок3.jpg"/>
          <p:cNvPicPr>
            <a:picLocks noChangeAspect="1" noChangeArrowheads="1"/>
          </p:cNvPicPr>
          <p:nvPr/>
        </p:nvPicPr>
        <p:blipFill>
          <a:blip r:embed="rId3"/>
          <a:srcRect l="4089"/>
          <a:stretch>
            <a:fillRect/>
          </a:stretch>
        </p:blipFill>
        <p:spPr bwMode="auto">
          <a:xfrm>
            <a:off x="5580112" y="1916832"/>
            <a:ext cx="1492920" cy="162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1" descr="C:\Documents and Settings\1\Рабочий стол\Рисунок2_1.jpg"/>
          <p:cNvPicPr>
            <a:picLocks noChangeAspect="1" noChangeArrowheads="1"/>
          </p:cNvPicPr>
          <p:nvPr/>
        </p:nvPicPr>
        <p:blipFill>
          <a:blip r:embed="rId4"/>
          <a:srcRect l="4192" t="2554" r="3436"/>
          <a:stretch>
            <a:fillRect/>
          </a:stretch>
        </p:blipFill>
        <p:spPr bwMode="auto">
          <a:xfrm>
            <a:off x="3833688" y="1916832"/>
            <a:ext cx="1119436" cy="169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3719669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PLM-технологии </a:t>
            </a:r>
            <a:r>
              <a:rPr lang="ru-RU" b="1" dirty="0">
                <a:latin typeface="Georgia" pitchFamily="18" charset="0"/>
              </a:rPr>
              <a:t>( </a:t>
            </a:r>
            <a:r>
              <a:rPr lang="ru-RU" b="1" dirty="0" err="1">
                <a:latin typeface="Georgia" pitchFamily="18" charset="0"/>
              </a:rPr>
              <a:t>Product</a:t>
            </a:r>
            <a:r>
              <a:rPr lang="ru-RU" b="1" dirty="0">
                <a:latin typeface="Georgia" pitchFamily="18" charset="0"/>
              </a:rPr>
              <a:t> </a:t>
            </a:r>
            <a:r>
              <a:rPr lang="ru-RU" b="1" dirty="0" err="1">
                <a:latin typeface="Georgia" pitchFamily="18" charset="0"/>
              </a:rPr>
              <a:t>Life</a:t>
            </a:r>
            <a:r>
              <a:rPr lang="ru-RU" b="1" dirty="0">
                <a:latin typeface="Georgia" pitchFamily="18" charset="0"/>
              </a:rPr>
              <a:t> </a:t>
            </a:r>
            <a:r>
              <a:rPr lang="ru-RU" b="1" dirty="0" err="1">
                <a:latin typeface="Georgia" pitchFamily="18" charset="0"/>
              </a:rPr>
              <a:t>Management</a:t>
            </a:r>
            <a:r>
              <a:rPr lang="ru-RU" b="1" dirty="0">
                <a:latin typeface="Georgia" pitchFamily="18" charset="0"/>
              </a:rPr>
              <a:t>) — </a:t>
            </a:r>
          </a:p>
          <a:p>
            <a:pPr algn="ctr"/>
            <a:r>
              <a:rPr lang="ru-RU" b="1" dirty="0">
                <a:latin typeface="Georgia" pitchFamily="18" charset="0"/>
              </a:rPr>
              <a:t>компьютерное сопровождение </a:t>
            </a:r>
          </a:p>
          <a:p>
            <a:pPr algn="ctr"/>
            <a:r>
              <a:rPr lang="ru-RU" b="1" dirty="0">
                <a:latin typeface="Georgia" pitchFamily="18" charset="0"/>
              </a:rPr>
              <a:t>и поддержка жизненного цикла изделия </a:t>
            </a:r>
          </a:p>
          <a:p>
            <a:pPr algn="ctr"/>
            <a:r>
              <a:rPr lang="ru-RU" b="1" dirty="0">
                <a:latin typeface="Georgia" pitchFamily="18" charset="0"/>
              </a:rPr>
              <a:t>на всех его этапах дает огромный выигрыш в качестве и времени </a:t>
            </a:r>
          </a:p>
        </p:txBody>
      </p:sp>
      <p:pic>
        <p:nvPicPr>
          <p:cNvPr id="7" name="Picture 4" descr="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20807611">
            <a:off x="1927726" y="5249371"/>
            <a:ext cx="1399451" cy="967652"/>
          </a:xfrm>
          <a:prstGeom prst="rect">
            <a:avLst/>
          </a:prstGeom>
          <a:noFill/>
        </p:spPr>
      </p:pic>
      <p:pic>
        <p:nvPicPr>
          <p:cNvPr id="8" name="Picture 8" descr="20-0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016" y="5005818"/>
            <a:ext cx="1483073" cy="171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1128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Georgia" pitchFamily="18" charset="0"/>
              </a:rPr>
            </a:br>
            <a:endParaRPr lang="ru-RU" dirty="0"/>
          </a:p>
        </p:txBody>
      </p:sp>
      <p:pic>
        <p:nvPicPr>
          <p:cNvPr id="4" name="Picture 1" descr="C:\Users\user\Downloads\portfolio_proekt_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8419" y="1257611"/>
            <a:ext cx="2693188" cy="177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План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974" y="1252206"/>
            <a:ext cx="1727150" cy="236368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68984" y="3284649"/>
            <a:ext cx="3888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В строительстве и архитектуре…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57166"/>
            <a:ext cx="76438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Georgia" pitchFamily="18" charset="0"/>
              </a:rPr>
              <a:t>ЧЕРТЕЖИ ПРИМЕНЯЮТ:</a:t>
            </a:r>
            <a:endParaRPr lang="ru-RU" sz="4000" dirty="0"/>
          </a:p>
        </p:txBody>
      </p:sp>
      <p:pic>
        <p:nvPicPr>
          <p:cNvPr id="8" name="Picture 4" descr="http://ts2.mm.bing.net/images/thumbnail.aspx?q=1221126991041&amp;id=8fa3cae5423ebedbdf34e3832b994b9c&amp;url=http%3a%2f%2fchernetskiy.ru%2fblog%2fwp-content%2fuploads%2ftigrl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1989" y="3789040"/>
            <a:ext cx="1245622" cy="17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ts1.mm.bing.net/images/thumbnail.aspx?q=1233531898708&amp;id=97486d5b1e72b451ed7aa2dc1345f2e6&amp;url=http%3a%2f%2fdalance.ru%2fUserFiles%2fportfolio%2f014%2f840%2fa44c046d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64936" y="1661782"/>
            <a:ext cx="2472331" cy="195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516216" y="5725196"/>
            <a:ext cx="3101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В   дизайне упаковки,</a:t>
            </a:r>
          </a:p>
          <a:p>
            <a:r>
              <a:rPr lang="ru-RU" dirty="0">
                <a:latin typeface="Georgia" pitchFamily="18" charset="0"/>
              </a:rPr>
              <a:t>выкройке одежды…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91680" y="4285822"/>
            <a:ext cx="4203230" cy="23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Georgia" pitchFamily="18" charset="0"/>
              </a:rPr>
              <a:t>При создании сварных конструкций</a:t>
            </a:r>
            <a:endParaRPr lang="ru-RU" dirty="0"/>
          </a:p>
        </p:txBody>
      </p:sp>
      <p:pic>
        <p:nvPicPr>
          <p:cNvPr id="4" name="Picture 4" descr="C:\Users\tarewont\Desktop\INV11_Detail_Brochure_v11_img_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40152" y="3683320"/>
            <a:ext cx="2312072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tarewont\Desktop\47067-vms-podkranovaya-bal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040" y="1088108"/>
            <a:ext cx="3251928" cy="229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tarewont\Desktop\2607203image0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600" y="2060848"/>
            <a:ext cx="2805770" cy="236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506892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Georgia" pitchFamily="18" charset="0"/>
              </a:rPr>
              <a:t>в кораблестроении, авиамоторостроении;</a:t>
            </a:r>
          </a:p>
          <a:p>
            <a:r>
              <a:rPr lang="ru-RU" dirty="0">
                <a:latin typeface="Georgia" pitchFamily="18" charset="0"/>
              </a:rPr>
              <a:t>при построении мостов, нефтяного оборудования, объектов гражданского и оборонного значения…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Georgia" pitchFamily="18" charset="0"/>
              </a:rPr>
              <a:t>Курс "Инженерная графика" состоит из двух разделов: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Georgia" pitchFamily="18" charset="0"/>
              </a:rPr>
              <a:t>     </a:t>
            </a:r>
          </a:p>
          <a:p>
            <a:r>
              <a:rPr lang="ru-RU" sz="4400" dirty="0">
                <a:latin typeface="Georgia" pitchFamily="18" charset="0"/>
              </a:rPr>
              <a:t>«Основы начертательной геометрии</a:t>
            </a:r>
            <a:r>
              <a:rPr lang="ru-RU" sz="4400" dirty="0" smtClean="0">
                <a:latin typeface="Georgia" pitchFamily="18" charset="0"/>
              </a:rPr>
              <a:t>»</a:t>
            </a:r>
          </a:p>
          <a:p>
            <a:r>
              <a:rPr lang="ru-RU" sz="4400" dirty="0" smtClean="0">
                <a:latin typeface="Georgia" pitchFamily="18" charset="0"/>
              </a:rPr>
              <a:t>«Техническое черчение» </a:t>
            </a:r>
          </a:p>
          <a:p>
            <a:endParaRPr lang="ru-RU" sz="4400" dirty="0" smtClean="0">
              <a:latin typeface="Georgia" pitchFamily="18" charset="0"/>
            </a:endParaRPr>
          </a:p>
          <a:p>
            <a:pPr marL="36576" indent="0">
              <a:buNone/>
            </a:pPr>
            <a:r>
              <a:rPr lang="ru-RU" sz="2800" dirty="0">
                <a:latin typeface="Georgia" pitchFamily="18" charset="0"/>
              </a:rPr>
              <a:t>Начертательная геометрия изучает</a:t>
            </a:r>
            <a:r>
              <a:rPr lang="ru-RU" sz="2800" dirty="0" smtClean="0">
                <a:latin typeface="Georgia" pitchFamily="18" charset="0"/>
              </a:rPr>
              <a:t>:</a:t>
            </a:r>
          </a:p>
          <a:p>
            <a:r>
              <a:rPr lang="ru-RU" sz="2800" dirty="0">
                <a:latin typeface="Georgia" pitchFamily="18" charset="0"/>
              </a:rPr>
              <a:t>методы построения изображений на плоскости;</a:t>
            </a:r>
          </a:p>
          <a:p>
            <a:r>
              <a:rPr lang="ru-RU" sz="2800" dirty="0">
                <a:latin typeface="Georgia" pitchFamily="18" charset="0"/>
              </a:rPr>
              <a:t>способы решения геометрических задач на этих изображениях.</a:t>
            </a:r>
          </a:p>
          <a:p>
            <a:pPr marL="36576" indent="0">
              <a:buNone/>
            </a:pPr>
            <a:r>
              <a:rPr lang="en-US" sz="2800" dirty="0" smtClean="0">
                <a:latin typeface="Georgia" pitchFamily="18" charset="0"/>
              </a:rPr>
              <a:t/>
            </a:r>
            <a:br>
              <a:rPr lang="en-US" sz="2800" dirty="0" smtClean="0">
                <a:latin typeface="Georgia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lumMod val="25000"/>
                  </a:schemeClr>
                </a:solidFill>
                <a:effectLst/>
                <a:latin typeface="Georgia" pitchFamily="18" charset="0"/>
                <a:cs typeface="Arial" pitchFamily="34" charset="0"/>
              </a:rPr>
              <a:t>ПРИМЕНЕНИЕ ЧЕРТЕЖЕЙ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329642" cy="584043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effectLst/>
                <a:latin typeface="Georgia" pitchFamily="18" charset="0"/>
              </a:rPr>
              <a:t>при построении кинематических </a:t>
            </a:r>
            <a:r>
              <a:rPr lang="ru-RU" dirty="0">
                <a:latin typeface="Georgia" pitchFamily="18" charset="0"/>
              </a:rPr>
              <a:t>схем </a:t>
            </a:r>
            <a:endParaRPr lang="ru-RU" dirty="0" smtClean="0">
              <a:latin typeface="Georgia" pitchFamily="18" charset="0"/>
            </a:endParaRPr>
          </a:p>
          <a:p>
            <a:pPr>
              <a:defRPr/>
            </a:pPr>
            <a:r>
              <a:rPr lang="ru-RU" dirty="0" smtClean="0">
                <a:latin typeface="Georgia" pitchFamily="18" charset="0"/>
              </a:rPr>
              <a:t>при </a:t>
            </a:r>
            <a:r>
              <a:rPr lang="ru-RU" dirty="0">
                <a:latin typeface="Georgia" pitchFamily="18" charset="0"/>
              </a:rPr>
              <a:t>построении электрических схем и  различных коммуникаций</a:t>
            </a:r>
            <a:endParaRPr lang="ru-RU" dirty="0" smtClean="0">
              <a:effectLst/>
              <a:latin typeface="Georgia" pitchFamily="18" charset="0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30724" name="Picture 2" descr="C:\Documents and Settings\Учитель\Рабочий стол\htmlconvd-UO4FGR_html_20940b6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129" y="4797152"/>
            <a:ext cx="3654871" cy="180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3" descr="C:\Documents and Settings\Учитель\Рабочий стол\che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129" y="3411759"/>
            <a:ext cx="1991294" cy="118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4" descr="C:\Documents and Settings\Учитель\Рабочий стол\image17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129" y="2048693"/>
            <a:ext cx="1624834" cy="11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Учитель\Рабочий стол\elektroshema  stinol 102 na say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2120" y="1778427"/>
            <a:ext cx="3386602" cy="215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Documents and Settings\Учитель\Рабочий стол\r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264" y="5237202"/>
            <a:ext cx="1710474" cy="136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Documents and Settings\Учитель\Рабочий стол\shema_00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281571">
            <a:off x="3488431" y="3761626"/>
            <a:ext cx="3592512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36625"/>
          </a:xfrm>
        </p:spPr>
        <p:txBody>
          <a:bodyPr/>
          <a:lstStyle/>
          <a:p>
            <a:r>
              <a:rPr lang="ru-RU" b="1" i="1" dirty="0" smtClean="0">
                <a:effectLst/>
                <a:latin typeface="Georgia" pitchFamily="18" charset="0"/>
              </a:rPr>
              <a:t>Контрольные вопросы: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-2849563"/>
            <a:ext cx="4572000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400" i="0" dirty="0">
                <a:solidFill>
                  <a:schemeClr val="bg1">
                    <a:lumMod val="50000"/>
                  </a:schemeClr>
                </a:solidFill>
              </a:rPr>
              <a:t>Что изучает «начертательная геометрия»?</a:t>
            </a:r>
          </a:p>
          <a:p>
            <a:pPr>
              <a:defRPr/>
            </a:pPr>
            <a:r>
              <a:rPr lang="ru-RU" sz="1400" i="0" dirty="0">
                <a:solidFill>
                  <a:schemeClr val="bg1">
                    <a:lumMod val="50000"/>
                  </a:schemeClr>
                </a:solidFill>
              </a:rPr>
              <a:t>Что такое «инженерная графика» и чему она способствует?</a:t>
            </a:r>
          </a:p>
          <a:p>
            <a:pPr>
              <a:defRPr/>
            </a:pPr>
            <a:r>
              <a:rPr lang="ru-RU" sz="1400" i="0" dirty="0">
                <a:solidFill>
                  <a:schemeClr val="bg1">
                    <a:lumMod val="50000"/>
                  </a:schemeClr>
                </a:solidFill>
              </a:rPr>
              <a:t>Что такое «чертёж»?</a:t>
            </a:r>
          </a:p>
          <a:p>
            <a:pPr>
              <a:defRPr/>
            </a:pPr>
            <a:r>
              <a:rPr lang="ru-RU" sz="1400" i="0" dirty="0">
                <a:solidFill>
                  <a:schemeClr val="bg1">
                    <a:lumMod val="50000"/>
                  </a:schemeClr>
                </a:solidFill>
              </a:rPr>
              <a:t>Из каких разделов состоит учебная дисциплина «инженерная графика»?</a:t>
            </a:r>
          </a:p>
          <a:p>
            <a:pPr>
              <a:defRPr/>
            </a:pPr>
            <a:r>
              <a:rPr lang="ru-RU" sz="1400" i="0" dirty="0">
                <a:solidFill>
                  <a:schemeClr val="bg1">
                    <a:lumMod val="50000"/>
                  </a:schemeClr>
                </a:solidFill>
              </a:rPr>
              <a:t>Как расшифровывается «САПР»?</a:t>
            </a:r>
          </a:p>
          <a:p>
            <a:pPr>
              <a:defRPr/>
            </a:pPr>
            <a:r>
              <a:rPr lang="ru-RU" sz="1400" i="0" dirty="0">
                <a:solidFill>
                  <a:schemeClr val="bg1">
                    <a:lumMod val="50000"/>
                  </a:schemeClr>
                </a:solidFill>
              </a:rPr>
              <a:t>         </a:t>
            </a:r>
          </a:p>
          <a:p>
            <a:pPr>
              <a:defRPr/>
            </a:pPr>
            <a:r>
              <a:rPr lang="ru-RU" sz="1400" i="0" dirty="0">
                <a:solidFill>
                  <a:schemeClr val="bg1">
                    <a:lumMod val="50000"/>
                  </a:schemeClr>
                </a:solidFill>
              </a:rPr>
              <a:t>Что такое «стандарт»?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75" y="785813"/>
            <a:ext cx="8429625" cy="53860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800" b="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  <a:p>
            <a:pPr>
              <a:defRPr/>
            </a:pPr>
            <a:endParaRPr lang="ru-RU" sz="2400" b="0" dirty="0">
              <a:latin typeface="Georgia" pitchFamily="18" charset="0"/>
            </a:endParaRPr>
          </a:p>
          <a:p>
            <a:pPr marL="514350" indent="-514350">
              <a:buFontTx/>
              <a:buAutoNum type="arabicPeriod"/>
              <a:defRPr/>
            </a:pPr>
            <a:r>
              <a:rPr lang="ru-RU" sz="2400" dirty="0" smtClean="0"/>
              <a:t>Что такое «Инженерная графика» и из каких разделов она состоит?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2400" dirty="0" smtClean="0"/>
              <a:t>Что изучает «Начертательная геометрия»?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2400" dirty="0" smtClean="0"/>
              <a:t>Какие правила разрабатывает техническая дисциплина «Черчение»?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2400" dirty="0" smtClean="0"/>
              <a:t>Назовите </a:t>
            </a:r>
            <a:r>
              <a:rPr lang="ru-RU" sz="2400" dirty="0"/>
              <a:t>основные требования машиностроительных чертежей</a:t>
            </a:r>
            <a:r>
              <a:rPr lang="ru-RU" sz="2400" dirty="0" smtClean="0"/>
              <a:t>.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2400" dirty="0" smtClean="0"/>
              <a:t> Что </a:t>
            </a:r>
            <a:r>
              <a:rPr lang="ru-RU" sz="2400" dirty="0"/>
              <a:t>такое «чертёж</a:t>
            </a:r>
            <a:r>
              <a:rPr lang="ru-RU" sz="2400" dirty="0" smtClean="0"/>
              <a:t>»?</a:t>
            </a:r>
            <a:endParaRPr lang="ru-RU" sz="2400" dirty="0"/>
          </a:p>
          <a:p>
            <a:pPr marL="514350" indent="-514350">
              <a:buFontTx/>
              <a:buAutoNum type="arabicPeriod"/>
              <a:defRPr/>
            </a:pPr>
            <a:r>
              <a:rPr lang="ru-RU" sz="2400" dirty="0" smtClean="0"/>
              <a:t>  </a:t>
            </a:r>
            <a:r>
              <a:rPr lang="ru-RU" sz="2400" dirty="0"/>
              <a:t>Что такое «стандарт</a:t>
            </a:r>
            <a:r>
              <a:rPr lang="ru-RU" sz="2400" dirty="0" smtClean="0"/>
              <a:t>»?</a:t>
            </a:r>
            <a:endParaRPr lang="ru-RU" sz="2400" dirty="0"/>
          </a:p>
          <a:p>
            <a:pPr marL="514350" indent="-514350">
              <a:buFontTx/>
              <a:buAutoNum type="arabicPeriod"/>
              <a:defRPr/>
            </a:pPr>
            <a:r>
              <a:rPr lang="ru-RU" sz="2400" dirty="0" smtClean="0"/>
              <a:t> </a:t>
            </a:r>
            <a:r>
              <a:rPr lang="ru-RU" sz="2400" dirty="0"/>
              <a:t>Как расшифровывается «САПР» и с применением чего выполняются проектные работы?</a:t>
            </a:r>
          </a:p>
          <a:p>
            <a:pPr>
              <a:defRPr/>
            </a:pPr>
            <a:endParaRPr lang="ru-RU" sz="2800" b="0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04351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Georgia" pitchFamily="18" charset="0"/>
              </a:rPr>
              <a:t>Методы начертательной геометрии применяют  при составлении технических чертежей: машиностроительных, строительных, различного рода карт и т. д. </a:t>
            </a:r>
          </a:p>
          <a:p>
            <a:endParaRPr lang="ru-RU" sz="2800" dirty="0" smtClean="0">
              <a:latin typeface="Georgia" pitchFamily="18" charset="0"/>
            </a:endParaRPr>
          </a:p>
          <a:p>
            <a:r>
              <a:rPr lang="ru-RU" sz="2800" dirty="0" smtClean="0">
                <a:latin typeface="Georgia" pitchFamily="18" charset="0"/>
              </a:rPr>
              <a:t>Элементы начертательной геометрии находят широкое применение в: механике, архитектуре и строительстве, геодезии, геологии, кристаллографии и т. 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Особое место в формировании современных способов отображения геометрических форм объектов занимает французский ученый и инженер Амедео Франсуа Фрезье. </a:t>
            </a:r>
          </a:p>
          <a:p>
            <a:r>
              <a:rPr lang="ru-RU" dirty="0" smtClean="0">
                <a:latin typeface="Georgia" pitchFamily="18" charset="0"/>
              </a:rPr>
              <a:t>Его труды можно считать первыми пособиями по основам начертательной геометрии.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Черчение…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… это техническая дисциплина, разрабатывающая правила передачи информации об окружающих нас предметах (сооружениях, машинах, отдельных деталях и пр.) путём изображения их на плоскости.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5472122" cy="5768997"/>
          </a:xfrm>
        </p:spPr>
        <p:txBody>
          <a:bodyPr>
            <a:normAutofit fontScale="92500"/>
          </a:bodyPr>
          <a:lstStyle/>
          <a:p>
            <a:pPr marL="342900" lvl="1" indent="-342900"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ru-RU" dirty="0"/>
              <a:t>Результат воспроизведения пространственного объекта с помощью линий на плоскости называется чертежом.</a:t>
            </a:r>
          </a:p>
          <a:p>
            <a:pPr marL="342900" lvl="1" indent="-342900"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ru-RU" dirty="0" smtClean="0">
                <a:latin typeface="Georgia" pitchFamily="18" charset="0"/>
              </a:rPr>
              <a:t>Чертеж – это производственный документ, на котором имеется изображение предмета и информация, необходимая для её изготовления (марка материала, размеры и т.д.) и контроля.</a:t>
            </a:r>
          </a:p>
          <a:p>
            <a:pPr marL="342900" lvl="1" indent="-342900"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ru-RU" dirty="0" smtClean="0">
                <a:latin typeface="Georgia" pitchFamily="18" charset="0"/>
              </a:rPr>
              <a:t>Любой чертеж требует соблюдения стандартов.</a:t>
            </a:r>
          </a:p>
          <a:p>
            <a:pPr marL="342900" lvl="1" indent="-342900"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ru-RU" dirty="0" smtClean="0">
                <a:latin typeface="Georgia" pitchFamily="18" charset="0"/>
              </a:rPr>
              <a:t>Стандарт - правило обязательное для выполнения. </a:t>
            </a:r>
          </a:p>
          <a:p>
            <a:pPr marL="342900" lvl="1" indent="-342900">
              <a:buClr>
                <a:schemeClr val="hlink"/>
              </a:buClr>
              <a:buSzPct val="70000"/>
              <a:buNone/>
              <a:defRPr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00" y="1772816"/>
            <a:ext cx="2155464" cy="351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329642" cy="5768997"/>
          </a:xfrm>
        </p:spPr>
        <p:txBody>
          <a:bodyPr/>
          <a:lstStyle/>
          <a:p>
            <a:pPr marL="420624" lvl="1" indent="-384048">
              <a:buSzPct val="80000"/>
              <a:buFont typeface="Wingdings 2"/>
              <a:buChar char=""/>
            </a:pPr>
            <a:r>
              <a:rPr lang="ru-RU" dirty="0" smtClean="0">
                <a:latin typeface="Georgia" pitchFamily="18" charset="0"/>
              </a:rPr>
              <a:t>Чертеж предмета состоит из двух и более взаимосвязанных изображений, выполненных по правилам прямоугольного проецирования, с соблюдением правил и условностей, изложенных в стандартах Единой системы конструкторской документации(ЕСКД).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3068960"/>
            <a:ext cx="2589488" cy="25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143668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endParaRPr lang="ru-RU" sz="3200" dirty="0" smtClean="0"/>
          </a:p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ru-RU" sz="3200" dirty="0" smtClean="0">
                <a:latin typeface="Georgia" pitchFamily="18" charset="0"/>
              </a:rPr>
              <a:t>Любые  чертежи должны отвечать</a:t>
            </a:r>
          </a:p>
          <a:p>
            <a:pPr algn="ctr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ru-RU" sz="3200" dirty="0" smtClean="0">
                <a:latin typeface="Georgia" pitchFamily="18" charset="0"/>
              </a:rPr>
              <a:t> следующим требованиям: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3200" dirty="0" smtClean="0">
                <a:latin typeface="Georgia" pitchFamily="18" charset="0"/>
              </a:rPr>
              <a:t>изображение</a:t>
            </a:r>
            <a:r>
              <a:rPr lang="en-US" sz="3200" dirty="0" smtClean="0">
                <a:latin typeface="Georgia" pitchFamily="18" charset="0"/>
              </a:rPr>
              <a:t> </a:t>
            </a:r>
            <a:r>
              <a:rPr lang="ru-RU" sz="3200" dirty="0" smtClean="0">
                <a:latin typeface="Georgia" pitchFamily="18" charset="0"/>
              </a:rPr>
              <a:t>должно обладать достаточной наглядностью;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3200" dirty="0" smtClean="0">
                <a:latin typeface="Georgia" pitchFamily="18" charset="0"/>
              </a:rPr>
              <a:t> давать полную геометрическую характеристику изображаемого предмета;</a:t>
            </a:r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 sz="3200" dirty="0" smtClean="0">
                <a:latin typeface="Georgia" pitchFamily="18" charset="0"/>
              </a:rPr>
              <a:t>давать полную размерную характеристику изображаемого предмета.</a:t>
            </a:r>
          </a:p>
          <a:p>
            <a:pPr algn="ctr">
              <a:lnSpc>
                <a:spcPct val="120000"/>
              </a:lnSpc>
              <a:buNone/>
              <a:defRPr/>
            </a:pPr>
            <a:endParaRPr lang="ru-RU" sz="32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338</TotalTime>
  <Words>1197</Words>
  <Application>Microsoft Office PowerPoint</Application>
  <PresentationFormat>Экран (4:3)</PresentationFormat>
  <Paragraphs>166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Arial Black</vt:lpstr>
      <vt:lpstr>Comic Sans MS</vt:lpstr>
      <vt:lpstr>Franklin Gothic Book</vt:lpstr>
      <vt:lpstr>Georgia</vt:lpstr>
      <vt:lpstr>Times New Roman</vt:lpstr>
      <vt:lpstr>Wingdings</vt:lpstr>
      <vt:lpstr>Wingdings 2</vt:lpstr>
      <vt:lpstr>Техническая</vt:lpstr>
      <vt:lpstr>Цель, задачи и разделы предмета  «Основы инженерной графики»  </vt:lpstr>
      <vt:lpstr>Введение</vt:lpstr>
      <vt:lpstr>Курс "Инженерная графика" состоит из двух разделов:</vt:lpstr>
      <vt:lpstr>Презентация PowerPoint</vt:lpstr>
      <vt:lpstr>Презентация PowerPoint</vt:lpstr>
      <vt:lpstr>Черчение…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Оказалось что…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Стало возможным: </vt:lpstr>
      <vt:lpstr>Презентация PowerPoint</vt:lpstr>
      <vt:lpstr>Презентация PowerPoint</vt:lpstr>
      <vt:lpstr> </vt:lpstr>
      <vt:lpstr>При создании сварных конструкций</vt:lpstr>
      <vt:lpstr>ПРИМЕНЕНИЕ ЧЕРТЕЖЕЙ</vt:lpstr>
      <vt:lpstr>Контрольные вопросы:</vt:lpstr>
    </vt:vector>
  </TitlesOfParts>
  <Company>ППУ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 и задачи предмета «Инженерная графика».  История возникновения начертательной геометрии.</dc:title>
  <dc:creator>каб№19</dc:creator>
  <cp:lastModifiedBy>Марина</cp:lastModifiedBy>
  <cp:revision>44</cp:revision>
  <dcterms:created xsi:type="dcterms:W3CDTF">2016-06-20T04:38:45Z</dcterms:created>
  <dcterms:modified xsi:type="dcterms:W3CDTF">2020-04-10T14:05:21Z</dcterms:modified>
</cp:coreProperties>
</file>