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636" r:id="rId2"/>
    <p:sldId id="637" r:id="rId3"/>
    <p:sldId id="639" r:id="rId4"/>
    <p:sldId id="624" r:id="rId5"/>
    <p:sldId id="625" r:id="rId6"/>
    <p:sldId id="626" r:id="rId7"/>
    <p:sldId id="645" r:id="rId8"/>
    <p:sldId id="64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FF00"/>
    <a:srgbClr val="FF00FF"/>
    <a:srgbClr val="FFCCFF"/>
    <a:srgbClr val="FF3B7C"/>
    <a:srgbClr val="FF6699"/>
    <a:srgbClr val="0000FF"/>
    <a:srgbClr val="FFE7FF"/>
    <a:srgbClr val="FFFF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8EC06-BD2A-4DFB-B9DC-2B2603845DC1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463DF-A0AE-40EE-9487-15D574087B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6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6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82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61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33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33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33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33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·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A05C-132A-48F8-88B2-D4372ABB71C6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2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1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0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3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04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7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82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7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2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43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8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9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4D209-5975-4759-8B27-798D9C977A0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7EBE-67BC-4440-A6CB-46375249B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5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00" y="2783482"/>
            <a:ext cx="8784000" cy="3543994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Томми,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и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Пеппи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записали все известные им единицы измерения величин.   На какие группы их можно разбить?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32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1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2000" y="1296000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литр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2000" y="1296000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секунда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16000" y="1296000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минута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6000" y="1296000"/>
            <a:ext cx="1454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дециметр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3063" y="1296000"/>
            <a:ext cx="2443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квадратный 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40000" y="1296000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месяц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2000" y="1980000"/>
            <a:ext cx="2813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кубический дециметр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88000" y="1296000"/>
            <a:ext cx="582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час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88000" y="1980000"/>
            <a:ext cx="575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век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12000" y="1980000"/>
            <a:ext cx="590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год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40000" y="1980000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неделя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00000" y="198000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килограмм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32000" y="1296000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88000" y="1980000"/>
            <a:ext cx="15905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миллиметр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36000" y="1980000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сутки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4000" y="3028650"/>
            <a:ext cx="2688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времени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4000" y="3808411"/>
            <a:ext cx="2440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длины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000" y="4432165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объёма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4000" y="5091039"/>
            <a:ext cx="2432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массы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4000" y="5749912"/>
            <a:ext cx="2669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площади»</a:t>
            </a:r>
            <a:endParaRPr lang="ru-RU" sz="2400" dirty="0">
              <a:solidFill>
                <a:srgbClr val="FF3B7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813" y="2786893"/>
            <a:ext cx="130465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6347" y="2786893"/>
            <a:ext cx="1298561" cy="64623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3785" y="2786893"/>
            <a:ext cx="1085182" cy="64623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7844" y="2786893"/>
            <a:ext cx="768163" cy="64623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4884" y="2786893"/>
            <a:ext cx="1091279" cy="64623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5040" y="2786893"/>
            <a:ext cx="1207113" cy="64623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0060" y="3171508"/>
            <a:ext cx="774259" cy="64623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26562" y="3171508"/>
            <a:ext cx="755970" cy="646232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864000" y="540000"/>
            <a:ext cx="806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0000" y="900000"/>
            <a:ext cx="2520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00000" y="900000"/>
            <a:ext cx="446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8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75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125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222E-6 L -0.20208 -0.22477 " pathEditMode="relative" rAng="0" ptsTypes="AA">
                                      <p:cBhvr>
                                        <p:cTn id="94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-1125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L -0.21389 -0.22477 " pathEditMode="relative" rAng="0" ptsTypes="AA">
                                      <p:cBhvr>
                                        <p:cTn id="96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94" y="-1125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0.1849 -0.22199 " pathEditMode="relative" rAng="0" ptsTypes="AA">
                                      <p:cBhvr>
                                        <p:cTn id="98" dur="2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36" y="-11111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L 0.24705 -0.22384 " pathEditMode="relative" rAng="0" ptsTypes="AA">
                                      <p:cBhvr>
                                        <p:cTn id="100" dur="2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11204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-0.24653 -0.12453 " pathEditMode="relative" rAng="0" ptsTypes="AA">
                                      <p:cBhvr>
                                        <p:cTn id="102" dur="2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6" y="-6227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-0.10139 -0.12616 " pathEditMode="relative" rAng="0" ptsTypes="AA">
                                      <p:cBhvr>
                                        <p:cTn id="104" dur="2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69" y="-6319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0.53663 -0.18518 " pathEditMode="relative" rAng="0" ptsTypes="AA">
                                      <p:cBhvr>
                                        <p:cTn id="106" dur="2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3" y="-9259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0.50989 -0.18032 " pathEditMode="relative" rAng="0" ptsTypes="AA">
                                      <p:cBhvr>
                                        <p:cTn id="108" dur="2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86" y="-902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7" grpId="0"/>
      <p:bldP spid="18" grpId="0"/>
      <p:bldP spid="19" grpId="0"/>
      <p:bldP spid="20" grpId="0"/>
      <p:bldP spid="25" grpId="0"/>
      <p:bldP spid="28" grpId="0"/>
      <p:bldP spid="28" grpId="1"/>
      <p:bldP spid="29" grpId="0"/>
      <p:bldP spid="30" grpId="0"/>
      <p:bldP spid="31" grpId="0"/>
      <p:bldP spid="32" grpId="0"/>
      <p:bldP spid="49" grpId="0" animBg="1"/>
      <p:bldP spid="51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00" y="2783482"/>
            <a:ext cx="8784000" cy="354399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2000" y="1296000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литр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2000" y="1296000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секунда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16000" y="1296000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минута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6000" y="1296000"/>
            <a:ext cx="1454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дециметр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3063" y="1296000"/>
            <a:ext cx="2443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квадратный 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40000" y="1296000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месяц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2000" y="1980000"/>
            <a:ext cx="2813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кубический дециметр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88000" y="1296000"/>
            <a:ext cx="582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час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88000" y="1980000"/>
            <a:ext cx="575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век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812000" y="1980000"/>
            <a:ext cx="590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год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40000" y="1980000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неделя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00000" y="198000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килограмм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32000" y="1296000"/>
            <a:ext cx="849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88000" y="1980000"/>
            <a:ext cx="15905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миллиметр</a:t>
            </a:r>
            <a:endParaRPr lang="ru-RU" sz="2400" i="1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36000" y="1980000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сутки</a:t>
            </a:r>
            <a:endParaRPr lang="ru-RU" sz="2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4000" y="3028650"/>
            <a:ext cx="2688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времени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4000" y="3808411"/>
            <a:ext cx="2440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длины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000" y="4432165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объёма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4000" y="5091039"/>
            <a:ext cx="2432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массы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4000" y="5749912"/>
            <a:ext cx="2669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площади»</a:t>
            </a:r>
            <a:endParaRPr lang="ru-RU" sz="2400" dirty="0">
              <a:solidFill>
                <a:srgbClr val="FF3B7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000" y="4394131"/>
            <a:ext cx="999831" cy="646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813" y="2786893"/>
            <a:ext cx="130465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6347" y="2786893"/>
            <a:ext cx="1298561" cy="64623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3785" y="2786893"/>
            <a:ext cx="1085182" cy="64623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7844" y="2786893"/>
            <a:ext cx="768163" cy="64623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4884" y="2786893"/>
            <a:ext cx="1091279" cy="64623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5040" y="2786893"/>
            <a:ext cx="1207113" cy="64623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0060" y="3171508"/>
            <a:ext cx="774259" cy="64623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26562" y="3171508"/>
            <a:ext cx="755970" cy="64623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00000" y="3785402"/>
            <a:ext cx="1591194" cy="64623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40000" y="3785402"/>
            <a:ext cx="1030313" cy="64623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76000" y="3785402"/>
            <a:ext cx="1761897" cy="646232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00000" y="4394131"/>
            <a:ext cx="2975106" cy="64623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749289" y="5070996"/>
            <a:ext cx="1652159" cy="64623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750103" y="5702248"/>
            <a:ext cx="2578832" cy="646232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Томми,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и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Пеппи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записали все известные им единицы измерения величин.   На какие группы их можно разбить?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79512" y="432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1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64000" y="540000"/>
            <a:ext cx="806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80000" y="900000"/>
            <a:ext cx="2520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700000" y="900000"/>
            <a:ext cx="446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1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L 0.05243 -0.36898 " pathEditMode="relative" rAng="0" ptsTypes="AA">
                                      <p:cBhvr>
                                        <p:cTn id="17" dur="2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2" y="-1844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7708 -0.36203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54" y="-1810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407E-6 L -0.22969 -0.27176 " pathEditMode="relative" rAng="0" ptsTypes="AA">
                                      <p:cBhvr>
                                        <p:cTn id="27" dur="2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3" y="-1358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-0.27256 -0.46042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28" y="-2303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36545 -0.36088 " pathEditMode="relative" rAng="0" ptsTypes="AA">
                                      <p:cBhvr>
                                        <p:cTn id="53" dur="2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81" y="-18056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496B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496B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0.28038 -0.45648 " pathEditMode="relative" rAng="0" ptsTypes="AA">
                                      <p:cBhvr>
                                        <p:cTn id="72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10" y="-2282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DC1E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7847 -0.65116 " pathEditMode="relative" rAng="0" ptsTypes="AA">
                                      <p:cBhvr>
                                        <p:cTn id="89" dur="2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-32569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E0B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1" grpId="0"/>
      <p:bldP spid="12" grpId="0"/>
      <p:bldP spid="12" grpId="1"/>
      <p:bldP spid="13" grpId="0"/>
      <p:bldP spid="13" grpId="1"/>
      <p:bldP spid="14" grpId="0"/>
      <p:bldP spid="15" grpId="0"/>
      <p:bldP spid="15" grpId="1"/>
      <p:bldP spid="17" grpId="0"/>
      <p:bldP spid="18" grpId="0"/>
      <p:bldP spid="19" grpId="0"/>
      <p:bldP spid="20" grpId="0"/>
      <p:bldP spid="21" grpId="0"/>
      <p:bldP spid="21" grpId="1"/>
      <p:bldP spid="22" grpId="0"/>
      <p:bldP spid="22" grpId="1"/>
      <p:bldP spid="24" grpId="0"/>
      <p:bldP spid="24" grpId="1"/>
      <p:bldP spid="25" grpId="0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736000" y="2782800"/>
            <a:ext cx="6192000" cy="963820"/>
          </a:xfrm>
          <a:prstGeom prst="rect">
            <a:avLst/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00" y="2783482"/>
            <a:ext cx="8784000" cy="354399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44000" y="3028650"/>
            <a:ext cx="2688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времени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4000" y="3808411"/>
            <a:ext cx="2440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длины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000" y="4432165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объёма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4000" y="5091039"/>
            <a:ext cx="2432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массы</a:t>
            </a:r>
            <a:r>
              <a:rPr lang="ru-RU" sz="2400" dirty="0" smtClean="0">
                <a:solidFill>
                  <a:srgbClr val="FF3B7C"/>
                </a:solidFill>
                <a:latin typeface="Arial Narrow" panose="020B0606020202030204" pitchFamily="34" charset="0"/>
              </a:rPr>
              <a:t>» </a:t>
            </a:r>
            <a:endParaRPr lang="ru-RU" sz="2400" dirty="0">
              <a:solidFill>
                <a:srgbClr val="FF3B7C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4000" y="5749912"/>
            <a:ext cx="2669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3B7C"/>
                </a:solidFill>
                <a:latin typeface="Arial Narrow" panose="020B0606020202030204" pitchFamily="34" charset="0"/>
              </a:rPr>
              <a:t>«Единицы площади»</a:t>
            </a:r>
            <a:endParaRPr lang="ru-RU" sz="2400" dirty="0">
              <a:solidFill>
                <a:srgbClr val="FF3B7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813" y="2786893"/>
            <a:ext cx="1304657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6347" y="2786893"/>
            <a:ext cx="1298561" cy="64623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3785" y="2786893"/>
            <a:ext cx="1085182" cy="64623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7844" y="2786893"/>
            <a:ext cx="768163" cy="64623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4884" y="2786893"/>
            <a:ext cx="1091279" cy="64623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5040" y="2786893"/>
            <a:ext cx="1207113" cy="64623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0060" y="3171508"/>
            <a:ext cx="774259" cy="64623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26562" y="3171508"/>
            <a:ext cx="755970" cy="646232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37671" y="2226053"/>
            <a:ext cx="594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Какие промежутки времени измеряют веками?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7671" y="1279732"/>
            <a:ext cx="7715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latin typeface="Arial Narrow" panose="020B0606020202030204" pitchFamily="34" charset="0"/>
              </a:rPr>
              <a:t>Все ли единицы времени, записанные здесь, вам знакомы?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7671" y="1752893"/>
            <a:ext cx="5944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latin typeface="Arial Narrow" panose="020B0606020202030204" pitchFamily="34" charset="0"/>
              </a:rPr>
              <a:t>Знаете ли вы, сколько лет длится век?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339015" y="1730013"/>
            <a:ext cx="14167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(100 лет)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36000" y="4394131"/>
            <a:ext cx="999831" cy="646232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00000" y="3785402"/>
            <a:ext cx="1591194" cy="646232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40000" y="3785402"/>
            <a:ext cx="1030313" cy="646232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76000" y="3785402"/>
            <a:ext cx="1761897" cy="646232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00000" y="4394131"/>
            <a:ext cx="2975106" cy="646232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749289" y="5070996"/>
            <a:ext cx="1652159" cy="646232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750103" y="5702248"/>
            <a:ext cx="2578832" cy="646232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Томми,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и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Пеппи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записали все известные им единицы измерения величин.   На какие группы их можно разбить?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79512" y="432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1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864000" y="540000"/>
            <a:ext cx="806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80000" y="900000"/>
            <a:ext cx="2520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700000" y="900000"/>
            <a:ext cx="446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54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8" grpId="0"/>
      <p:bldP spid="7" grpId="0"/>
      <p:bldP spid="8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8821" y="432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Моана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нарисовала часть ленты времени, на которой точками отметила годы рождения членов своей семьи.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78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2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900000" y="504000"/>
            <a:ext cx="806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0" name="Группа 59"/>
          <p:cNvGrpSpPr/>
          <p:nvPr/>
        </p:nvGrpSpPr>
        <p:grpSpPr>
          <a:xfrm>
            <a:off x="891318" y="1692000"/>
            <a:ext cx="7486794" cy="461730"/>
            <a:chOff x="1080000" y="2147394"/>
            <a:chExt cx="7486794" cy="461730"/>
          </a:xfrm>
        </p:grpSpPr>
        <p:sp>
          <p:nvSpPr>
            <p:cNvPr id="61" name="TextBox 60"/>
            <p:cNvSpPr txBox="1"/>
            <p:nvPr/>
          </p:nvSpPr>
          <p:spPr>
            <a:xfrm>
              <a:off x="1080000" y="214745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10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20000" y="214745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20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160000" y="214744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30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700000" y="214744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40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40000" y="214743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50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780000" y="214743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60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320000" y="214742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70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860000" y="214742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80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400000" y="214741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90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480000" y="214740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10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20000" y="214740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20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60000" y="2147399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30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100000" y="2147394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40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351645" y="1980000"/>
            <a:ext cx="8100000" cy="324001"/>
            <a:chOff x="540327" y="3958642"/>
            <a:chExt cx="8100000" cy="324001"/>
          </a:xfrm>
        </p:grpSpPr>
        <p:grpSp>
          <p:nvGrpSpPr>
            <p:cNvPr id="75" name="Группа 41"/>
            <p:cNvGrpSpPr/>
            <p:nvPr/>
          </p:nvGrpSpPr>
          <p:grpSpPr>
            <a:xfrm>
              <a:off x="791207" y="3958642"/>
              <a:ext cx="7561587" cy="324001"/>
              <a:chOff x="431207" y="1613596"/>
              <a:chExt cx="7561587" cy="259201"/>
            </a:xfrm>
          </p:grpSpPr>
          <p:cxnSp>
            <p:nvCxnSpPr>
              <p:cNvPr id="204" name="Прямая соединительная линия 203"/>
              <p:cNvCxnSpPr/>
              <p:nvPr/>
            </p:nvCxnSpPr>
            <p:spPr>
              <a:xfrm rot="5400000">
                <a:off x="302400" y="1742403"/>
                <a:ext cx="259201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Прямая соединительная линия 204"/>
              <p:cNvCxnSpPr/>
              <p:nvPr/>
            </p:nvCxnSpPr>
            <p:spPr>
              <a:xfrm rot="5400000">
                <a:off x="90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Прямая соединительная линия 205"/>
              <p:cNvCxnSpPr/>
              <p:nvPr/>
            </p:nvCxnSpPr>
            <p:spPr>
              <a:xfrm rot="5400000">
                <a:off x="144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Прямая соединительная линия 206"/>
              <p:cNvCxnSpPr/>
              <p:nvPr/>
            </p:nvCxnSpPr>
            <p:spPr>
              <a:xfrm rot="5400000">
                <a:off x="198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Прямая соединительная линия 207"/>
              <p:cNvCxnSpPr/>
              <p:nvPr/>
            </p:nvCxnSpPr>
            <p:spPr>
              <a:xfrm rot="5400000">
                <a:off x="252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Прямая соединительная линия 208"/>
              <p:cNvCxnSpPr/>
              <p:nvPr/>
            </p:nvCxnSpPr>
            <p:spPr>
              <a:xfrm rot="5400000">
                <a:off x="306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Прямая соединительная линия 209"/>
              <p:cNvCxnSpPr/>
              <p:nvPr/>
            </p:nvCxnSpPr>
            <p:spPr>
              <a:xfrm rot="5400000">
                <a:off x="360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Прямая соединительная линия 210"/>
              <p:cNvCxnSpPr/>
              <p:nvPr/>
            </p:nvCxnSpPr>
            <p:spPr>
              <a:xfrm rot="5400000">
                <a:off x="414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Прямая соединительная линия 211"/>
              <p:cNvCxnSpPr/>
              <p:nvPr/>
            </p:nvCxnSpPr>
            <p:spPr>
              <a:xfrm rot="5400000">
                <a:off x="468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Прямая соединительная линия 212"/>
              <p:cNvCxnSpPr/>
              <p:nvPr/>
            </p:nvCxnSpPr>
            <p:spPr>
              <a:xfrm rot="5400000">
                <a:off x="5220000" y="1800001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Прямая соединительная линия 213"/>
              <p:cNvCxnSpPr/>
              <p:nvPr/>
            </p:nvCxnSpPr>
            <p:spPr>
              <a:xfrm rot="5400000">
                <a:off x="5702400" y="1742402"/>
                <a:ext cx="2592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Прямая соединительная линия 214"/>
              <p:cNvCxnSpPr/>
              <p:nvPr/>
            </p:nvCxnSpPr>
            <p:spPr>
              <a:xfrm rot="5400000">
                <a:off x="630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Прямая соединительная линия 215"/>
              <p:cNvCxnSpPr/>
              <p:nvPr/>
            </p:nvCxnSpPr>
            <p:spPr>
              <a:xfrm rot="5400000">
                <a:off x="684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Прямая соединительная линия 216"/>
              <p:cNvCxnSpPr/>
              <p:nvPr/>
            </p:nvCxnSpPr>
            <p:spPr>
              <a:xfrm rot="5400000">
                <a:off x="738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Прямая соединительная линия 217"/>
              <p:cNvCxnSpPr/>
              <p:nvPr/>
            </p:nvCxnSpPr>
            <p:spPr>
              <a:xfrm rot="5400000">
                <a:off x="7920000" y="1800000"/>
                <a:ext cx="144000" cy="158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Группа 251"/>
            <p:cNvGrpSpPr/>
            <p:nvPr/>
          </p:nvGrpSpPr>
          <p:grpSpPr>
            <a:xfrm>
              <a:off x="842400" y="4174643"/>
              <a:ext cx="7453828" cy="108000"/>
              <a:chOff x="845236" y="2620360"/>
              <a:chExt cx="7453828" cy="108000"/>
            </a:xfrm>
          </p:grpSpPr>
          <p:cxnSp>
            <p:nvCxnSpPr>
              <p:cNvPr id="78" name="Прямая соединительная линия 77"/>
              <p:cNvCxnSpPr/>
              <p:nvPr/>
            </p:nvCxnSpPr>
            <p:spPr>
              <a:xfrm rot="5400000">
                <a:off x="79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Прямая соединительная линия 78"/>
              <p:cNvCxnSpPr/>
              <p:nvPr/>
            </p:nvCxnSpPr>
            <p:spPr>
              <a:xfrm rot="5400000">
                <a:off x="133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Прямая соединительная линия 79"/>
              <p:cNvCxnSpPr/>
              <p:nvPr/>
            </p:nvCxnSpPr>
            <p:spPr>
              <a:xfrm rot="5400000">
                <a:off x="187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Прямая соединительная линия 80"/>
              <p:cNvCxnSpPr/>
              <p:nvPr/>
            </p:nvCxnSpPr>
            <p:spPr>
              <a:xfrm rot="5400000">
                <a:off x="241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единительная линия 81"/>
              <p:cNvCxnSpPr/>
              <p:nvPr/>
            </p:nvCxnSpPr>
            <p:spPr>
              <a:xfrm rot="5400000">
                <a:off x="295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единительная линия 82"/>
              <p:cNvCxnSpPr/>
              <p:nvPr/>
            </p:nvCxnSpPr>
            <p:spPr>
              <a:xfrm rot="5400000">
                <a:off x="349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единительная линия 83"/>
              <p:cNvCxnSpPr/>
              <p:nvPr/>
            </p:nvCxnSpPr>
            <p:spPr>
              <a:xfrm rot="5400000">
                <a:off x="403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единительная линия 84"/>
              <p:cNvCxnSpPr/>
              <p:nvPr/>
            </p:nvCxnSpPr>
            <p:spPr>
              <a:xfrm rot="5400000">
                <a:off x="457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единительная линия 85"/>
              <p:cNvCxnSpPr/>
              <p:nvPr/>
            </p:nvCxnSpPr>
            <p:spPr>
              <a:xfrm rot="5400000">
                <a:off x="511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единительная линия 86"/>
              <p:cNvCxnSpPr/>
              <p:nvPr/>
            </p:nvCxnSpPr>
            <p:spPr>
              <a:xfrm rot="5400000">
                <a:off x="565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 rot="5400000">
                <a:off x="619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единительная линия 88"/>
              <p:cNvCxnSpPr/>
              <p:nvPr/>
            </p:nvCxnSpPr>
            <p:spPr>
              <a:xfrm rot="5400000">
                <a:off x="673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я соединительная линия 89"/>
              <p:cNvCxnSpPr/>
              <p:nvPr/>
            </p:nvCxnSpPr>
            <p:spPr>
              <a:xfrm rot="5400000">
                <a:off x="727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Прямая соединительная линия 90"/>
              <p:cNvCxnSpPr/>
              <p:nvPr/>
            </p:nvCxnSpPr>
            <p:spPr>
              <a:xfrm rot="5400000">
                <a:off x="781203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Прямая соединительная линия 91"/>
              <p:cNvCxnSpPr/>
              <p:nvPr/>
            </p:nvCxnSpPr>
            <p:spPr>
              <a:xfrm rot="5400000">
                <a:off x="84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Прямая соединительная линия 92"/>
              <p:cNvCxnSpPr/>
              <p:nvPr/>
            </p:nvCxnSpPr>
            <p:spPr>
              <a:xfrm rot="5400000">
                <a:off x="138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Прямая соединительная линия 93"/>
              <p:cNvCxnSpPr/>
              <p:nvPr/>
            </p:nvCxnSpPr>
            <p:spPr>
              <a:xfrm rot="5400000">
                <a:off x="192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Прямая соединительная линия 94"/>
              <p:cNvCxnSpPr/>
              <p:nvPr/>
            </p:nvCxnSpPr>
            <p:spPr>
              <a:xfrm rot="5400000">
                <a:off x="246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Прямая соединительная линия 95"/>
              <p:cNvCxnSpPr/>
              <p:nvPr/>
            </p:nvCxnSpPr>
            <p:spPr>
              <a:xfrm rot="5400000">
                <a:off x="300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Прямая соединительная линия 96"/>
              <p:cNvCxnSpPr/>
              <p:nvPr/>
            </p:nvCxnSpPr>
            <p:spPr>
              <a:xfrm rot="5400000">
                <a:off x="354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Прямая соединительная линия 97"/>
              <p:cNvCxnSpPr/>
              <p:nvPr/>
            </p:nvCxnSpPr>
            <p:spPr>
              <a:xfrm rot="5400000">
                <a:off x="408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 rot="5400000">
                <a:off x="462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 rot="5400000">
                <a:off x="516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Прямая соединительная линия 100"/>
              <p:cNvCxnSpPr/>
              <p:nvPr/>
            </p:nvCxnSpPr>
            <p:spPr>
              <a:xfrm rot="5400000">
                <a:off x="570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 rot="5400000">
                <a:off x="624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 rot="5400000">
                <a:off x="678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единительная линия 103"/>
              <p:cNvCxnSpPr/>
              <p:nvPr/>
            </p:nvCxnSpPr>
            <p:spPr>
              <a:xfrm rot="5400000">
                <a:off x="732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Прямая соединительная линия 104"/>
              <p:cNvCxnSpPr/>
              <p:nvPr/>
            </p:nvCxnSpPr>
            <p:spPr>
              <a:xfrm rot="5400000">
                <a:off x="786606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Прямая соединительная линия 105"/>
              <p:cNvCxnSpPr/>
              <p:nvPr/>
            </p:nvCxnSpPr>
            <p:spPr>
              <a:xfrm rot="5400000">
                <a:off x="90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Прямая соединительная линия 106"/>
              <p:cNvCxnSpPr/>
              <p:nvPr/>
            </p:nvCxnSpPr>
            <p:spPr>
              <a:xfrm rot="5400000">
                <a:off x="144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Прямая соединительная линия 107"/>
              <p:cNvCxnSpPr/>
              <p:nvPr/>
            </p:nvCxnSpPr>
            <p:spPr>
              <a:xfrm rot="5400000">
                <a:off x="198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Прямая соединительная линия 108"/>
              <p:cNvCxnSpPr/>
              <p:nvPr/>
            </p:nvCxnSpPr>
            <p:spPr>
              <a:xfrm rot="5400000">
                <a:off x="252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Прямая соединительная линия 109"/>
              <p:cNvCxnSpPr/>
              <p:nvPr/>
            </p:nvCxnSpPr>
            <p:spPr>
              <a:xfrm rot="5400000">
                <a:off x="306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Прямая соединительная линия 110"/>
              <p:cNvCxnSpPr/>
              <p:nvPr/>
            </p:nvCxnSpPr>
            <p:spPr>
              <a:xfrm rot="5400000">
                <a:off x="360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Прямая соединительная линия 111"/>
              <p:cNvCxnSpPr/>
              <p:nvPr/>
            </p:nvCxnSpPr>
            <p:spPr>
              <a:xfrm rot="5400000">
                <a:off x="414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Прямая соединительная линия 112"/>
              <p:cNvCxnSpPr/>
              <p:nvPr/>
            </p:nvCxnSpPr>
            <p:spPr>
              <a:xfrm rot="5400000">
                <a:off x="468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Прямая соединительная линия 113"/>
              <p:cNvCxnSpPr/>
              <p:nvPr/>
            </p:nvCxnSpPr>
            <p:spPr>
              <a:xfrm rot="5400000">
                <a:off x="522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Прямая соединительная линия 114"/>
              <p:cNvCxnSpPr/>
              <p:nvPr/>
            </p:nvCxnSpPr>
            <p:spPr>
              <a:xfrm rot="5400000">
                <a:off x="576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Прямая соединительная линия 115"/>
              <p:cNvCxnSpPr/>
              <p:nvPr/>
            </p:nvCxnSpPr>
            <p:spPr>
              <a:xfrm rot="5400000">
                <a:off x="630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Прямая соединительная линия 116"/>
              <p:cNvCxnSpPr/>
              <p:nvPr/>
            </p:nvCxnSpPr>
            <p:spPr>
              <a:xfrm rot="5400000">
                <a:off x="684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>
              <a:xfrm rot="5400000">
                <a:off x="738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единительная линия 118"/>
              <p:cNvCxnSpPr/>
              <p:nvPr/>
            </p:nvCxnSpPr>
            <p:spPr>
              <a:xfrm rot="5400000">
                <a:off x="792009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Прямая соединительная линия 119"/>
              <p:cNvCxnSpPr/>
              <p:nvPr/>
            </p:nvCxnSpPr>
            <p:spPr>
              <a:xfrm rot="5400000">
                <a:off x="95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Прямая соединительная линия 120"/>
              <p:cNvCxnSpPr/>
              <p:nvPr/>
            </p:nvCxnSpPr>
            <p:spPr>
              <a:xfrm rot="5400000">
                <a:off x="149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единительная линия 121"/>
              <p:cNvCxnSpPr/>
              <p:nvPr/>
            </p:nvCxnSpPr>
            <p:spPr>
              <a:xfrm rot="5400000">
                <a:off x="203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 rot="5400000">
                <a:off x="257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Прямая соединительная линия 123"/>
              <p:cNvCxnSpPr/>
              <p:nvPr/>
            </p:nvCxnSpPr>
            <p:spPr>
              <a:xfrm rot="5400000">
                <a:off x="311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Прямая соединительная линия 124"/>
              <p:cNvCxnSpPr/>
              <p:nvPr/>
            </p:nvCxnSpPr>
            <p:spPr>
              <a:xfrm rot="5400000">
                <a:off x="365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 rot="5400000">
                <a:off x="419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Прямая соединительная линия 126"/>
              <p:cNvCxnSpPr/>
              <p:nvPr/>
            </p:nvCxnSpPr>
            <p:spPr>
              <a:xfrm rot="5400000">
                <a:off x="473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единительная линия 127"/>
              <p:cNvCxnSpPr/>
              <p:nvPr/>
            </p:nvCxnSpPr>
            <p:spPr>
              <a:xfrm rot="5400000">
                <a:off x="527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Прямая соединительная линия 128"/>
              <p:cNvCxnSpPr/>
              <p:nvPr/>
            </p:nvCxnSpPr>
            <p:spPr>
              <a:xfrm rot="5400000">
                <a:off x="581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Прямая соединительная линия 129"/>
              <p:cNvCxnSpPr/>
              <p:nvPr/>
            </p:nvCxnSpPr>
            <p:spPr>
              <a:xfrm rot="5400000">
                <a:off x="635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единительная линия 130"/>
              <p:cNvCxnSpPr/>
              <p:nvPr/>
            </p:nvCxnSpPr>
            <p:spPr>
              <a:xfrm rot="5400000">
                <a:off x="689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Прямая соединительная линия 131"/>
              <p:cNvCxnSpPr/>
              <p:nvPr/>
            </p:nvCxnSpPr>
            <p:spPr>
              <a:xfrm rot="5400000">
                <a:off x="743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Прямая соединительная линия 132"/>
              <p:cNvCxnSpPr/>
              <p:nvPr/>
            </p:nvCxnSpPr>
            <p:spPr>
              <a:xfrm rot="5400000">
                <a:off x="797412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единительная линия 133"/>
              <p:cNvCxnSpPr/>
              <p:nvPr/>
            </p:nvCxnSpPr>
            <p:spPr>
              <a:xfrm rot="5400000">
                <a:off x="100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Прямая соединительная линия 134"/>
              <p:cNvCxnSpPr/>
              <p:nvPr/>
            </p:nvCxnSpPr>
            <p:spPr>
              <a:xfrm rot="5400000">
                <a:off x="154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Прямая соединительная линия 135"/>
              <p:cNvCxnSpPr/>
              <p:nvPr/>
            </p:nvCxnSpPr>
            <p:spPr>
              <a:xfrm rot="5400000">
                <a:off x="208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Прямая соединительная линия 136"/>
              <p:cNvCxnSpPr/>
              <p:nvPr/>
            </p:nvCxnSpPr>
            <p:spPr>
              <a:xfrm rot="5400000">
                <a:off x="262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единительная линия 137"/>
              <p:cNvCxnSpPr/>
              <p:nvPr/>
            </p:nvCxnSpPr>
            <p:spPr>
              <a:xfrm rot="5400000">
                <a:off x="316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138"/>
              <p:cNvCxnSpPr/>
              <p:nvPr/>
            </p:nvCxnSpPr>
            <p:spPr>
              <a:xfrm rot="5400000">
                <a:off x="370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Прямая соединительная линия 139"/>
              <p:cNvCxnSpPr/>
              <p:nvPr/>
            </p:nvCxnSpPr>
            <p:spPr>
              <a:xfrm rot="5400000">
                <a:off x="424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Прямая соединительная линия 140"/>
              <p:cNvCxnSpPr/>
              <p:nvPr/>
            </p:nvCxnSpPr>
            <p:spPr>
              <a:xfrm rot="5400000">
                <a:off x="478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Прямая соединительная линия 141"/>
              <p:cNvCxnSpPr/>
              <p:nvPr/>
            </p:nvCxnSpPr>
            <p:spPr>
              <a:xfrm rot="5400000">
                <a:off x="532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Прямая соединительная линия 142"/>
              <p:cNvCxnSpPr/>
              <p:nvPr/>
            </p:nvCxnSpPr>
            <p:spPr>
              <a:xfrm rot="5400000">
                <a:off x="586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/>
              <p:cNvCxnSpPr/>
              <p:nvPr/>
            </p:nvCxnSpPr>
            <p:spPr>
              <a:xfrm rot="5400000">
                <a:off x="640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Прямая соединительная линия 144"/>
              <p:cNvCxnSpPr/>
              <p:nvPr/>
            </p:nvCxnSpPr>
            <p:spPr>
              <a:xfrm rot="5400000">
                <a:off x="694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Прямая соединительная линия 145"/>
              <p:cNvCxnSpPr/>
              <p:nvPr/>
            </p:nvCxnSpPr>
            <p:spPr>
              <a:xfrm rot="5400000">
                <a:off x="748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Прямая соединительная линия 146"/>
              <p:cNvCxnSpPr/>
              <p:nvPr/>
            </p:nvCxnSpPr>
            <p:spPr>
              <a:xfrm rot="5400000">
                <a:off x="802815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 rot="5400000">
                <a:off x="106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Прямая соединительная линия 148"/>
              <p:cNvCxnSpPr/>
              <p:nvPr/>
            </p:nvCxnSpPr>
            <p:spPr>
              <a:xfrm rot="5400000">
                <a:off x="160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единительная линия 149"/>
              <p:cNvCxnSpPr/>
              <p:nvPr/>
            </p:nvCxnSpPr>
            <p:spPr>
              <a:xfrm rot="5400000">
                <a:off x="214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Прямая соединительная линия 150"/>
              <p:cNvCxnSpPr/>
              <p:nvPr/>
            </p:nvCxnSpPr>
            <p:spPr>
              <a:xfrm rot="5400000">
                <a:off x="268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 rot="5400000">
                <a:off x="322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 rot="5400000">
                <a:off x="376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Прямая соединительная линия 153"/>
              <p:cNvCxnSpPr/>
              <p:nvPr/>
            </p:nvCxnSpPr>
            <p:spPr>
              <a:xfrm rot="5400000">
                <a:off x="430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/>
              <p:cNvCxnSpPr/>
              <p:nvPr/>
            </p:nvCxnSpPr>
            <p:spPr>
              <a:xfrm rot="5400000">
                <a:off x="484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Прямая соединительная линия 155"/>
              <p:cNvCxnSpPr/>
              <p:nvPr/>
            </p:nvCxnSpPr>
            <p:spPr>
              <a:xfrm rot="5400000">
                <a:off x="538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rot="5400000">
                <a:off x="592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rot="5400000">
                <a:off x="646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Прямая соединительная линия 158"/>
              <p:cNvCxnSpPr/>
              <p:nvPr/>
            </p:nvCxnSpPr>
            <p:spPr>
              <a:xfrm rot="5400000">
                <a:off x="700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Прямая соединительная линия 159"/>
              <p:cNvCxnSpPr/>
              <p:nvPr/>
            </p:nvCxnSpPr>
            <p:spPr>
              <a:xfrm rot="5400000">
                <a:off x="754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Прямая соединительная линия 160"/>
              <p:cNvCxnSpPr/>
              <p:nvPr/>
            </p:nvCxnSpPr>
            <p:spPr>
              <a:xfrm rot="5400000">
                <a:off x="808218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Прямая соединительная линия 161"/>
              <p:cNvCxnSpPr/>
              <p:nvPr/>
            </p:nvCxnSpPr>
            <p:spPr>
              <a:xfrm rot="5400000">
                <a:off x="111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 rot="5400000">
                <a:off x="165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Прямая соединительная линия 163"/>
              <p:cNvCxnSpPr/>
              <p:nvPr/>
            </p:nvCxnSpPr>
            <p:spPr>
              <a:xfrm rot="5400000">
                <a:off x="219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Прямая соединительная линия 164"/>
              <p:cNvCxnSpPr/>
              <p:nvPr/>
            </p:nvCxnSpPr>
            <p:spPr>
              <a:xfrm rot="5400000">
                <a:off x="273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Прямая соединительная линия 165"/>
              <p:cNvCxnSpPr/>
              <p:nvPr/>
            </p:nvCxnSpPr>
            <p:spPr>
              <a:xfrm rot="5400000">
                <a:off x="327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Прямая соединительная линия 166"/>
              <p:cNvCxnSpPr/>
              <p:nvPr/>
            </p:nvCxnSpPr>
            <p:spPr>
              <a:xfrm rot="5400000">
                <a:off x="381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Прямая соединительная линия 167"/>
              <p:cNvCxnSpPr/>
              <p:nvPr/>
            </p:nvCxnSpPr>
            <p:spPr>
              <a:xfrm rot="5400000">
                <a:off x="435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Прямая соединительная линия 168"/>
              <p:cNvCxnSpPr/>
              <p:nvPr/>
            </p:nvCxnSpPr>
            <p:spPr>
              <a:xfrm rot="5400000">
                <a:off x="489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Прямая соединительная линия 169"/>
              <p:cNvCxnSpPr/>
              <p:nvPr/>
            </p:nvCxnSpPr>
            <p:spPr>
              <a:xfrm rot="5400000">
                <a:off x="543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Прямая соединительная линия 170"/>
              <p:cNvCxnSpPr/>
              <p:nvPr/>
            </p:nvCxnSpPr>
            <p:spPr>
              <a:xfrm rot="5400000">
                <a:off x="597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Прямая соединительная линия 171"/>
              <p:cNvCxnSpPr/>
              <p:nvPr/>
            </p:nvCxnSpPr>
            <p:spPr>
              <a:xfrm rot="5400000">
                <a:off x="651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Прямая соединительная линия 172"/>
              <p:cNvCxnSpPr/>
              <p:nvPr/>
            </p:nvCxnSpPr>
            <p:spPr>
              <a:xfrm rot="5400000">
                <a:off x="705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Прямая соединительная линия 173"/>
              <p:cNvCxnSpPr/>
              <p:nvPr/>
            </p:nvCxnSpPr>
            <p:spPr>
              <a:xfrm rot="5400000">
                <a:off x="759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Прямая соединительная линия 174"/>
              <p:cNvCxnSpPr/>
              <p:nvPr/>
            </p:nvCxnSpPr>
            <p:spPr>
              <a:xfrm rot="5400000">
                <a:off x="813621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Прямая соединительная линия 175"/>
              <p:cNvCxnSpPr/>
              <p:nvPr/>
            </p:nvCxnSpPr>
            <p:spPr>
              <a:xfrm rot="5400000">
                <a:off x="117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Прямая соединительная линия 176"/>
              <p:cNvCxnSpPr/>
              <p:nvPr/>
            </p:nvCxnSpPr>
            <p:spPr>
              <a:xfrm rot="5400000">
                <a:off x="171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Прямая соединительная линия 177"/>
              <p:cNvCxnSpPr/>
              <p:nvPr/>
            </p:nvCxnSpPr>
            <p:spPr>
              <a:xfrm rot="5400000">
                <a:off x="225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Прямая соединительная линия 178"/>
              <p:cNvCxnSpPr/>
              <p:nvPr/>
            </p:nvCxnSpPr>
            <p:spPr>
              <a:xfrm rot="5400000">
                <a:off x="279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Прямая соединительная линия 179"/>
              <p:cNvCxnSpPr/>
              <p:nvPr/>
            </p:nvCxnSpPr>
            <p:spPr>
              <a:xfrm rot="5400000">
                <a:off x="333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Прямая соединительная линия 180"/>
              <p:cNvCxnSpPr/>
              <p:nvPr/>
            </p:nvCxnSpPr>
            <p:spPr>
              <a:xfrm rot="5400000">
                <a:off x="387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Прямая соединительная линия 181"/>
              <p:cNvCxnSpPr/>
              <p:nvPr/>
            </p:nvCxnSpPr>
            <p:spPr>
              <a:xfrm rot="5400000">
                <a:off x="441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Прямая соединительная линия 182"/>
              <p:cNvCxnSpPr/>
              <p:nvPr/>
            </p:nvCxnSpPr>
            <p:spPr>
              <a:xfrm rot="5400000">
                <a:off x="495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Прямая соединительная линия 183"/>
              <p:cNvCxnSpPr/>
              <p:nvPr/>
            </p:nvCxnSpPr>
            <p:spPr>
              <a:xfrm rot="5400000">
                <a:off x="549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Прямая соединительная линия 184"/>
              <p:cNvCxnSpPr/>
              <p:nvPr/>
            </p:nvCxnSpPr>
            <p:spPr>
              <a:xfrm rot="5400000">
                <a:off x="603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Прямая соединительная линия 185"/>
              <p:cNvCxnSpPr/>
              <p:nvPr/>
            </p:nvCxnSpPr>
            <p:spPr>
              <a:xfrm rot="5400000">
                <a:off x="657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Прямая соединительная линия 186"/>
              <p:cNvCxnSpPr/>
              <p:nvPr/>
            </p:nvCxnSpPr>
            <p:spPr>
              <a:xfrm rot="5400000">
                <a:off x="711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Прямая соединительная линия 187"/>
              <p:cNvCxnSpPr/>
              <p:nvPr/>
            </p:nvCxnSpPr>
            <p:spPr>
              <a:xfrm rot="5400000">
                <a:off x="765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Прямая соединительная линия 188"/>
              <p:cNvCxnSpPr/>
              <p:nvPr/>
            </p:nvCxnSpPr>
            <p:spPr>
              <a:xfrm rot="5400000">
                <a:off x="819024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Прямая соединительная линия 189"/>
              <p:cNvCxnSpPr/>
              <p:nvPr/>
            </p:nvCxnSpPr>
            <p:spPr>
              <a:xfrm rot="5400000">
                <a:off x="122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Прямая соединительная линия 190"/>
              <p:cNvCxnSpPr/>
              <p:nvPr/>
            </p:nvCxnSpPr>
            <p:spPr>
              <a:xfrm rot="5400000">
                <a:off x="176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Прямая соединительная линия 191"/>
              <p:cNvCxnSpPr/>
              <p:nvPr/>
            </p:nvCxnSpPr>
            <p:spPr>
              <a:xfrm rot="5400000">
                <a:off x="230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Прямая соединительная линия 192"/>
              <p:cNvCxnSpPr/>
              <p:nvPr/>
            </p:nvCxnSpPr>
            <p:spPr>
              <a:xfrm rot="5400000">
                <a:off x="284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Прямая соединительная линия 193"/>
              <p:cNvCxnSpPr/>
              <p:nvPr/>
            </p:nvCxnSpPr>
            <p:spPr>
              <a:xfrm rot="5400000">
                <a:off x="338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Прямая соединительная линия 194"/>
              <p:cNvCxnSpPr/>
              <p:nvPr/>
            </p:nvCxnSpPr>
            <p:spPr>
              <a:xfrm rot="5400000">
                <a:off x="392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/>
              <p:cNvCxnSpPr/>
              <p:nvPr/>
            </p:nvCxnSpPr>
            <p:spPr>
              <a:xfrm rot="5400000">
                <a:off x="446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/>
              <p:cNvCxnSpPr/>
              <p:nvPr/>
            </p:nvCxnSpPr>
            <p:spPr>
              <a:xfrm rot="5400000">
                <a:off x="500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Прямая соединительная линия 197"/>
              <p:cNvCxnSpPr/>
              <p:nvPr/>
            </p:nvCxnSpPr>
            <p:spPr>
              <a:xfrm rot="5400000">
                <a:off x="554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Прямая соединительная линия 198"/>
              <p:cNvCxnSpPr/>
              <p:nvPr/>
            </p:nvCxnSpPr>
            <p:spPr>
              <a:xfrm rot="5400000">
                <a:off x="608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Прямая соединительная линия 199"/>
              <p:cNvCxnSpPr/>
              <p:nvPr/>
            </p:nvCxnSpPr>
            <p:spPr>
              <a:xfrm rot="5400000">
                <a:off x="662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Прямая соединительная линия 200"/>
              <p:cNvCxnSpPr/>
              <p:nvPr/>
            </p:nvCxnSpPr>
            <p:spPr>
              <a:xfrm rot="5400000">
                <a:off x="716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Прямая соединительная линия 201"/>
              <p:cNvCxnSpPr/>
              <p:nvPr/>
            </p:nvCxnSpPr>
            <p:spPr>
              <a:xfrm rot="5400000">
                <a:off x="770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Прямая соединительная линия 202"/>
              <p:cNvCxnSpPr/>
              <p:nvPr/>
            </p:nvCxnSpPr>
            <p:spPr>
              <a:xfrm rot="5400000">
                <a:off x="8244270" y="2673566"/>
                <a:ext cx="108000" cy="1588"/>
              </a:xfrm>
              <a:prstGeom prst="line">
                <a:avLst/>
              </a:prstGeom>
              <a:ln w="952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Прямая соединительная линия 76"/>
            <p:cNvCxnSpPr/>
            <p:nvPr/>
          </p:nvCxnSpPr>
          <p:spPr>
            <a:xfrm>
              <a:off x="540327" y="4281055"/>
              <a:ext cx="8100000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TextBox 223"/>
          <p:cNvSpPr txBox="1"/>
          <p:nvPr/>
        </p:nvSpPr>
        <p:spPr>
          <a:xfrm>
            <a:off x="6530117" y="2355132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</a:rPr>
              <a:t>Брат </a:t>
            </a:r>
            <a:r>
              <a:rPr lang="ru-RU" sz="2400" i="1" dirty="0" err="1" smtClean="0">
                <a:solidFill>
                  <a:srgbClr val="7030A0"/>
                </a:solidFill>
                <a:latin typeface="Arial Narrow" pitchFamily="34" charset="0"/>
              </a:rPr>
              <a:t>Моаны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grpSp>
        <p:nvGrpSpPr>
          <p:cNvPr id="225" name="Группа 224"/>
          <p:cNvGrpSpPr/>
          <p:nvPr/>
        </p:nvGrpSpPr>
        <p:grpSpPr>
          <a:xfrm>
            <a:off x="1640500" y="2267543"/>
            <a:ext cx="4662000" cy="72000"/>
            <a:chOff x="1838910" y="2199447"/>
            <a:chExt cx="4662000" cy="72000"/>
          </a:xfrm>
          <a:solidFill>
            <a:srgbClr val="FF3B7C"/>
          </a:solidFill>
        </p:grpSpPr>
        <p:sp>
          <p:nvSpPr>
            <p:cNvPr id="226" name="Овал 225"/>
            <p:cNvSpPr/>
            <p:nvPr/>
          </p:nvSpPr>
          <p:spPr>
            <a:xfrm>
              <a:off x="1838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  <p:sp>
          <p:nvSpPr>
            <p:cNvPr id="227" name="Овал 226"/>
            <p:cNvSpPr/>
            <p:nvPr/>
          </p:nvSpPr>
          <p:spPr>
            <a:xfrm>
              <a:off x="2918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  <p:sp>
          <p:nvSpPr>
            <p:cNvPr id="228" name="Овал 227"/>
            <p:cNvSpPr/>
            <p:nvPr/>
          </p:nvSpPr>
          <p:spPr>
            <a:xfrm>
              <a:off x="3998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  <p:sp>
          <p:nvSpPr>
            <p:cNvPr id="229" name="Овал 228"/>
            <p:cNvSpPr/>
            <p:nvPr/>
          </p:nvSpPr>
          <p:spPr>
            <a:xfrm>
              <a:off x="4538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  <p:sp>
          <p:nvSpPr>
            <p:cNvPr id="230" name="Овал 229"/>
            <p:cNvSpPr/>
            <p:nvPr/>
          </p:nvSpPr>
          <p:spPr>
            <a:xfrm>
              <a:off x="5564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  <p:sp>
          <p:nvSpPr>
            <p:cNvPr id="231" name="Овал 230"/>
            <p:cNvSpPr/>
            <p:nvPr/>
          </p:nvSpPr>
          <p:spPr>
            <a:xfrm>
              <a:off x="6428910" y="2199447"/>
              <a:ext cx="72000" cy="72000"/>
            </a:xfrm>
            <a:prstGeom prst="ellipse">
              <a:avLst/>
            </a:prstGeom>
            <a:grpFill/>
            <a:ln>
              <a:solidFill>
                <a:srgbClr val="FF3B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3B7C"/>
                </a:solidFill>
              </a:endParaRPr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2877549" y="1224000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3B7C"/>
                </a:solidFill>
                <a:latin typeface="Arial Narrow" pitchFamily="34" charset="0"/>
              </a:rPr>
              <a:t>XX </a:t>
            </a:r>
            <a:r>
              <a:rPr lang="ru-RU" sz="2400" i="1" dirty="0" smtClean="0">
                <a:solidFill>
                  <a:srgbClr val="FF3B7C"/>
                </a:solidFill>
                <a:latin typeface="Arial Narrow" pitchFamily="34" charset="0"/>
              </a:rPr>
              <a:t>век</a:t>
            </a:r>
            <a:endParaRPr lang="ru-RU" sz="2400" i="1" dirty="0">
              <a:solidFill>
                <a:srgbClr val="FF3B7C"/>
              </a:solidFill>
              <a:latin typeface="Arial Narrow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6696000" y="1224000"/>
            <a:ext cx="1053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3B7C"/>
                </a:solidFill>
                <a:latin typeface="Arial Narrow" pitchFamily="34" charset="0"/>
              </a:rPr>
              <a:t>XXI </a:t>
            </a:r>
            <a:r>
              <a:rPr lang="ru-RU" sz="2400" i="1" dirty="0" smtClean="0">
                <a:solidFill>
                  <a:srgbClr val="FF3B7C"/>
                </a:solidFill>
                <a:latin typeface="Arial Narrow" pitchFamily="34" charset="0"/>
              </a:rPr>
              <a:t>век</a:t>
            </a:r>
            <a:endParaRPr lang="ru-RU" sz="2400" i="1" dirty="0">
              <a:solidFill>
                <a:srgbClr val="FF3B7C"/>
              </a:solidFill>
              <a:latin typeface="Arial Narrow" pitchFamily="34" charset="0"/>
            </a:endParaRPr>
          </a:p>
        </p:txBody>
      </p:sp>
      <p:sp>
        <p:nvSpPr>
          <p:cNvPr id="234" name="Правая круглая скобка 233"/>
          <p:cNvSpPr/>
          <p:nvPr/>
        </p:nvSpPr>
        <p:spPr>
          <a:xfrm rot="16200000">
            <a:off x="3044887" y="-791926"/>
            <a:ext cx="529655" cy="5382000"/>
          </a:xfrm>
          <a:prstGeom prst="rightBracket">
            <a:avLst>
              <a:gd name="adj" fmla="val 277506"/>
            </a:avLst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" name="Рисунок 234"/>
          <p:cNvPicPr>
            <a:picLocks noChangeAspect="1"/>
          </p:cNvPicPr>
          <p:nvPr/>
        </p:nvPicPr>
        <p:blipFill rotWithShape="1">
          <a:blip r:embed="rId3"/>
          <a:srcRect r="49557"/>
          <a:stretch/>
        </p:blipFill>
        <p:spPr>
          <a:xfrm>
            <a:off x="6025063" y="1627408"/>
            <a:ext cx="2709333" cy="536494"/>
          </a:xfrm>
          <a:prstGeom prst="rect">
            <a:avLst/>
          </a:prstGeom>
        </p:spPr>
      </p:pic>
      <p:cxnSp>
        <p:nvCxnSpPr>
          <p:cNvPr id="236" name="Прямая соединительная линия 235"/>
          <p:cNvCxnSpPr/>
          <p:nvPr/>
        </p:nvCxnSpPr>
        <p:spPr>
          <a:xfrm rot="5400000">
            <a:off x="461007" y="2147814"/>
            <a:ext cx="324001" cy="1588"/>
          </a:xfrm>
          <a:prstGeom prst="line">
            <a:avLst/>
          </a:prstGeom>
          <a:ln w="28575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единительная линия 236"/>
          <p:cNvCxnSpPr/>
          <p:nvPr/>
        </p:nvCxnSpPr>
        <p:spPr>
          <a:xfrm rot="5400000">
            <a:off x="5856162" y="2130278"/>
            <a:ext cx="324001" cy="1588"/>
          </a:xfrm>
          <a:prstGeom prst="line">
            <a:avLst/>
          </a:prstGeom>
          <a:ln w="28575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Прямоугольник 237"/>
          <p:cNvSpPr/>
          <p:nvPr/>
        </p:nvSpPr>
        <p:spPr>
          <a:xfrm>
            <a:off x="180000" y="864000"/>
            <a:ext cx="5580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0000" y="3121013"/>
            <a:ext cx="7054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 каком веке родился каждый из родственников </a:t>
            </a:r>
            <a:r>
              <a:rPr lang="ru-RU" sz="2400" i="1" dirty="0" err="1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Моаны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? </a:t>
            </a:r>
            <a:endParaRPr lang="ru-RU" sz="2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000" y="3574010"/>
            <a:ext cx="3344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 каком году этого века? </a:t>
            </a:r>
            <a:endParaRPr lang="ru-RU" sz="2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000" y="4027007"/>
            <a:ext cx="7378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На сколько лет бабушка </a:t>
            </a:r>
            <a:r>
              <a:rPr lang="ru-RU" sz="2400" i="1" dirty="0" err="1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Моаны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 младше дедушки? </a:t>
            </a:r>
            <a:endParaRPr lang="ru-RU" sz="2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0000" y="4021620"/>
            <a:ext cx="2789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Папа старше мамы? </a:t>
            </a:r>
            <a:endParaRPr lang="ru-RU" sz="24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28894" y="2390608"/>
            <a:ext cx="5400000" cy="669861"/>
          </a:xfrm>
          <a:prstGeom prst="wedgeRoundRectCallout">
            <a:avLst>
              <a:gd name="adj1" fmla="val -5386"/>
              <a:gd name="adj2" fmla="val -173677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9" name="Скругленная прямоугольная выноска 238"/>
          <p:cNvSpPr/>
          <p:nvPr/>
        </p:nvSpPr>
        <p:spPr>
          <a:xfrm>
            <a:off x="6427696" y="2390608"/>
            <a:ext cx="1835588" cy="669861"/>
          </a:xfrm>
          <a:prstGeom prst="wedgeRoundRectCallout">
            <a:avLst>
              <a:gd name="adj1" fmla="val -5386"/>
              <a:gd name="adj2" fmla="val -173677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0" name="Прямоугольник 239"/>
          <p:cNvSpPr/>
          <p:nvPr/>
        </p:nvSpPr>
        <p:spPr>
          <a:xfrm>
            <a:off x="3780000" y="1224000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(в 20 веке)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241" name="Прямоугольник 240"/>
          <p:cNvSpPr/>
          <p:nvPr/>
        </p:nvSpPr>
        <p:spPr>
          <a:xfrm>
            <a:off x="7633195" y="1224000"/>
            <a:ext cx="1404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(в 21 веке)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242" name="Скругленная прямоугольная выноска 241"/>
          <p:cNvSpPr/>
          <p:nvPr/>
        </p:nvSpPr>
        <p:spPr>
          <a:xfrm>
            <a:off x="756000" y="2448469"/>
            <a:ext cx="1224000" cy="612000"/>
          </a:xfrm>
          <a:prstGeom prst="wedgeRoundRectCallout">
            <a:avLst>
              <a:gd name="adj1" fmla="val 25765"/>
              <a:gd name="adj2" fmla="val -72803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1920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3" name="Скругленная прямоугольная выноска 242"/>
          <p:cNvSpPr/>
          <p:nvPr/>
        </p:nvSpPr>
        <p:spPr>
          <a:xfrm>
            <a:off x="2052000" y="2448469"/>
            <a:ext cx="1188000" cy="612000"/>
          </a:xfrm>
          <a:prstGeom prst="wedgeRoundRectCallout">
            <a:avLst>
              <a:gd name="adj1" fmla="val 9604"/>
              <a:gd name="adj2" fmla="val -72016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1940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4" name="Скругленная прямоугольная выноска 243"/>
          <p:cNvSpPr/>
          <p:nvPr/>
        </p:nvSpPr>
        <p:spPr>
          <a:xfrm>
            <a:off x="3384000" y="2448469"/>
            <a:ext cx="792000" cy="612000"/>
          </a:xfrm>
          <a:prstGeom prst="wedgeRoundRectCallout">
            <a:avLst>
              <a:gd name="adj1" fmla="val 7837"/>
              <a:gd name="adj2" fmla="val -70582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1960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5" name="Скругленная прямоугольная выноска 244"/>
          <p:cNvSpPr/>
          <p:nvPr/>
        </p:nvSpPr>
        <p:spPr>
          <a:xfrm>
            <a:off x="4248000" y="2448469"/>
            <a:ext cx="864000" cy="612000"/>
          </a:xfrm>
          <a:prstGeom prst="wedgeRoundRectCallout">
            <a:avLst>
              <a:gd name="adj1" fmla="val -34121"/>
              <a:gd name="adj2" fmla="val -70482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1970 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6" name="Скругленная прямоугольная выноска 245"/>
          <p:cNvSpPr/>
          <p:nvPr/>
        </p:nvSpPr>
        <p:spPr>
          <a:xfrm>
            <a:off x="5148000" y="2448469"/>
            <a:ext cx="900000" cy="612000"/>
          </a:xfrm>
          <a:prstGeom prst="wedgeRoundRectCallout">
            <a:avLst>
              <a:gd name="adj1" fmla="val -20389"/>
              <a:gd name="adj2" fmla="val -69916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1989 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7" name="Скругленная прямоугольная выноска 246"/>
          <p:cNvSpPr/>
          <p:nvPr/>
        </p:nvSpPr>
        <p:spPr>
          <a:xfrm>
            <a:off x="6506550" y="2448469"/>
            <a:ext cx="1807944" cy="612000"/>
          </a:xfrm>
          <a:prstGeom prst="wedgeRoundRectCallout">
            <a:avLst>
              <a:gd name="adj1" fmla="val -61787"/>
              <a:gd name="adj2" fmla="val -69184"/>
              <a:gd name="adj3" fmla="val 16667"/>
            </a:avLst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3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2005 </a:t>
            </a:r>
            <a:endParaRPr lang="ru-RU" sz="23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590522" y="2145444"/>
            <a:ext cx="323880" cy="324000"/>
          </a:xfrm>
          <a:prstGeom prst="sun">
            <a:avLst/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9" name="Солнце 248"/>
          <p:cNvSpPr/>
          <p:nvPr/>
        </p:nvSpPr>
        <p:spPr>
          <a:xfrm>
            <a:off x="1514342" y="2145444"/>
            <a:ext cx="323880" cy="324000"/>
          </a:xfrm>
          <a:prstGeom prst="sun">
            <a:avLst/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252000" y="4490108"/>
            <a:ext cx="2898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1940  –  1920  =  20 (л.)</a:t>
            </a:r>
            <a:endParaRPr lang="ru-RU" sz="2400" i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1734896" y="4228461"/>
            <a:ext cx="738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 на</a:t>
            </a:r>
          </a:p>
        </p:txBody>
      </p:sp>
      <p:sp>
        <p:nvSpPr>
          <p:cNvPr id="252" name="Солнце 251"/>
          <p:cNvSpPr/>
          <p:nvPr/>
        </p:nvSpPr>
        <p:spPr>
          <a:xfrm>
            <a:off x="4213657" y="2145444"/>
            <a:ext cx="323880" cy="324000"/>
          </a:xfrm>
          <a:prstGeom prst="sun">
            <a:avLst/>
          </a:prstGeom>
          <a:solidFill>
            <a:srgbClr val="00FF00">
              <a:alpha val="14902"/>
            </a:srgbClr>
          </a:solidFill>
          <a:ln>
            <a:solidFill>
              <a:srgbClr val="00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3" name="Солнце 252"/>
          <p:cNvSpPr/>
          <p:nvPr/>
        </p:nvSpPr>
        <p:spPr>
          <a:xfrm>
            <a:off x="3672790" y="2145444"/>
            <a:ext cx="323880" cy="324000"/>
          </a:xfrm>
          <a:prstGeom prst="sun">
            <a:avLst/>
          </a:prstGeom>
          <a:solidFill>
            <a:srgbClr val="00FF00">
              <a:alpha val="14902"/>
            </a:srgbClr>
          </a:solidFill>
          <a:ln>
            <a:solidFill>
              <a:srgbClr val="00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6126959" y="4490108"/>
            <a:ext cx="2898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1970  –  1960  =  10 (л.)</a:t>
            </a:r>
            <a:endParaRPr lang="ru-RU" sz="2400" i="1" dirty="0"/>
          </a:p>
        </p:txBody>
      </p:sp>
      <p:sp>
        <p:nvSpPr>
          <p:cNvPr id="255" name="TextBox 254"/>
          <p:cNvSpPr txBox="1"/>
          <p:nvPr/>
        </p:nvSpPr>
        <p:spPr>
          <a:xfrm>
            <a:off x="7612926" y="4228461"/>
            <a:ext cx="738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 на</a:t>
            </a:r>
          </a:p>
        </p:txBody>
      </p:sp>
      <p:sp>
        <p:nvSpPr>
          <p:cNvPr id="256" name="Солнце 255"/>
          <p:cNvSpPr/>
          <p:nvPr/>
        </p:nvSpPr>
        <p:spPr>
          <a:xfrm>
            <a:off x="6107413" y="2145444"/>
            <a:ext cx="323880" cy="324000"/>
          </a:xfrm>
          <a:prstGeom prst="sun">
            <a:avLst/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7" name="Солнце 256"/>
          <p:cNvSpPr/>
          <p:nvPr/>
        </p:nvSpPr>
        <p:spPr>
          <a:xfrm>
            <a:off x="5245925" y="2145444"/>
            <a:ext cx="323880" cy="324000"/>
          </a:xfrm>
          <a:prstGeom prst="sun">
            <a:avLst/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147829" y="2355132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err="1" smtClean="0">
                <a:solidFill>
                  <a:srgbClr val="7030A0"/>
                </a:solidFill>
                <a:latin typeface="Arial Narrow" pitchFamily="34" charset="0"/>
              </a:rPr>
              <a:t>Моана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766619" y="2355132"/>
            <a:ext cx="1239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</a:rPr>
              <a:t>Дедушка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2055092" y="2355132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</a:rPr>
              <a:t>Бабушка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412844" y="2355132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</a:rPr>
              <a:t>Папа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4271826" y="2355132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itchFamily="34" charset="0"/>
              </a:rPr>
              <a:t>Мама</a:t>
            </a:r>
            <a:endParaRPr lang="ru-RU" sz="24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000" y="4902936"/>
            <a:ext cx="460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err="1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Моана</a:t>
            </a: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 старше своего брата?</a:t>
            </a:r>
          </a:p>
        </p:txBody>
      </p:sp>
      <p:sp>
        <p:nvSpPr>
          <p:cNvPr id="258" name="Прямоугольник 257"/>
          <p:cNvSpPr/>
          <p:nvPr/>
        </p:nvSpPr>
        <p:spPr>
          <a:xfrm>
            <a:off x="252000" y="5393597"/>
            <a:ext cx="2898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2005  –  1989  =  16 (л.)</a:t>
            </a:r>
            <a:endParaRPr lang="ru-RU" sz="2400" i="1" dirty="0"/>
          </a:p>
        </p:txBody>
      </p:sp>
      <p:sp>
        <p:nvSpPr>
          <p:cNvPr id="259" name="TextBox 258"/>
          <p:cNvSpPr txBox="1"/>
          <p:nvPr/>
        </p:nvSpPr>
        <p:spPr>
          <a:xfrm>
            <a:off x="1746045" y="5131950"/>
            <a:ext cx="738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 на</a:t>
            </a:r>
          </a:p>
        </p:txBody>
      </p:sp>
      <p:grpSp>
        <p:nvGrpSpPr>
          <p:cNvPr id="260" name="Группа 259"/>
          <p:cNvGrpSpPr/>
          <p:nvPr/>
        </p:nvGrpSpPr>
        <p:grpSpPr>
          <a:xfrm>
            <a:off x="180000" y="3630215"/>
            <a:ext cx="8784000" cy="2405665"/>
            <a:chOff x="179512" y="4032000"/>
            <a:chExt cx="8784000" cy="2405665"/>
          </a:xfrm>
        </p:grpSpPr>
        <p:grpSp>
          <p:nvGrpSpPr>
            <p:cNvPr id="261" name="Группа 260"/>
            <p:cNvGrpSpPr/>
            <p:nvPr/>
          </p:nvGrpSpPr>
          <p:grpSpPr>
            <a:xfrm>
              <a:off x="246892" y="5411826"/>
              <a:ext cx="8640000" cy="1025839"/>
              <a:chOff x="246892" y="5411826"/>
              <a:chExt cx="8640000" cy="1025839"/>
            </a:xfrm>
          </p:grpSpPr>
          <p:sp>
            <p:nvSpPr>
              <p:cNvPr id="265" name="Скругленный прямоугольник 264"/>
              <p:cNvSpPr/>
              <p:nvPr/>
            </p:nvSpPr>
            <p:spPr>
              <a:xfrm>
                <a:off x="246892" y="5411826"/>
                <a:ext cx="8640000" cy="1025839"/>
              </a:xfrm>
              <a:prstGeom prst="roundRect">
                <a:avLst>
                  <a:gd name="adj" fmla="val 8095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0070C0"/>
                  </a:solidFill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299077" y="5877946"/>
                <a:ext cx="8424000" cy="461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i="1" dirty="0" smtClean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     Век равен 100 годам, поэтому век иногда называют столетием. </a:t>
                </a:r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299077" y="5462546"/>
                <a:ext cx="8424000" cy="461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i="1" dirty="0" smtClean="0">
                    <a:solidFill>
                      <a:srgbClr val="7030A0"/>
                    </a:solidFill>
                    <a:latin typeface="Arial Narrow" panose="020B0606020202030204" pitchFamily="34" charset="0"/>
                  </a:rPr>
                  <a:t>     Большие (длительные) промежутки времени измеряют веками.</a:t>
                </a:r>
              </a:p>
            </p:txBody>
          </p:sp>
        </p:grpSp>
        <p:grpSp>
          <p:nvGrpSpPr>
            <p:cNvPr id="262" name="Группа 261"/>
            <p:cNvGrpSpPr/>
            <p:nvPr/>
          </p:nvGrpSpPr>
          <p:grpSpPr>
            <a:xfrm>
              <a:off x="179512" y="4032000"/>
              <a:ext cx="8784000" cy="1252606"/>
              <a:chOff x="179512" y="4032000"/>
              <a:chExt cx="8784000" cy="1252606"/>
            </a:xfrm>
          </p:grpSpPr>
          <p:sp>
            <p:nvSpPr>
              <p:cNvPr id="263" name="TextBox 262"/>
              <p:cNvSpPr txBox="1"/>
              <p:nvPr/>
            </p:nvSpPr>
            <p:spPr>
              <a:xfrm>
                <a:off x="179512" y="4032000"/>
                <a:ext cx="8784000" cy="46166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b="1" i="1" dirty="0" smtClean="0">
                    <a:ln>
                      <a:solidFill>
                        <a:srgbClr val="FF6699"/>
                      </a:solidFill>
                    </a:ln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lumMod val="50000"/>
                          <a:alpha val="40000"/>
                        </a:schemeClr>
                      </a:outerShdw>
                    </a:effectLst>
                    <a:latin typeface="Arial Narrow" panose="020B0606020202030204" pitchFamily="34" charset="0"/>
                  </a:rPr>
                  <a:t>Придумайте рассказ о себе, отвечая на вопросы:</a:t>
                </a:r>
              </a:p>
            </p:txBody>
          </p:sp>
          <p:sp>
            <p:nvSpPr>
              <p:cNvPr id="264" name="TextBox 263"/>
              <p:cNvSpPr txBox="1"/>
              <p:nvPr/>
            </p:nvSpPr>
            <p:spPr>
              <a:xfrm>
                <a:off x="179512" y="4453609"/>
                <a:ext cx="8784000" cy="83099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b="1" i="1" dirty="0" smtClean="0">
                    <a:ln/>
                    <a:pattFill prst="dkUpDiag">
                      <a:fgClr>
                        <a:schemeClr val="bg1">
                          <a:lumMod val="50000"/>
                        </a:schemeClr>
                      </a:fgClr>
                      <a:bgClr>
                        <a:schemeClr val="tx1">
                          <a:lumMod val="75000"/>
                          <a:lumOff val="25000"/>
                        </a:schemeClr>
                      </a:bgClr>
                    </a:pattFill>
                    <a:effectLst>
                      <a:outerShdw blurRad="38100" dist="19050" dir="2700000" algn="tl" rotWithShape="0">
                        <a:schemeClr val="dk1">
                          <a:lumMod val="50000"/>
                          <a:alpha val="40000"/>
                        </a:schemeClr>
                      </a:outerShdw>
                    </a:effectLst>
                    <a:latin typeface="Arial Narrow" panose="020B0606020202030204" pitchFamily="34" charset="0"/>
                  </a:rPr>
                  <a:t>В каком веке вы живёте?   В каком веке родились?   В каком году века это было?   Какая дата вашего рождения?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48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00" decel="100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900" decel="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900" decel="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900" decel="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38" grpId="0" animBg="1"/>
      <p:bldP spid="2" grpId="0"/>
      <p:bldP spid="3" grpId="0"/>
      <p:bldP spid="4" grpId="0"/>
      <p:bldP spid="5" grpId="0"/>
      <p:bldP spid="6" grpId="0" animBg="1"/>
      <p:bldP spid="6" grpId="1" animBg="1"/>
      <p:bldP spid="239" grpId="0" animBg="1"/>
      <p:bldP spid="239" grpId="1" animBg="1"/>
      <p:bldP spid="240" grpId="0"/>
      <p:bldP spid="241" grpId="0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7" grpId="0" animBg="1"/>
      <p:bldP spid="249" grpId="0" animBg="1"/>
      <p:bldP spid="250" grpId="0"/>
      <p:bldP spid="251" grpId="0"/>
      <p:bldP spid="252" grpId="0" animBg="1"/>
      <p:bldP spid="253" grpId="0" animBg="1"/>
      <p:bldP spid="254" grpId="0"/>
      <p:bldP spid="255" grpId="0"/>
      <p:bldP spid="256" grpId="0" animBg="1"/>
      <p:bldP spid="257" grpId="0" animBg="1"/>
      <p:bldP spid="11" grpId="0"/>
      <p:bldP spid="258" grpId="0"/>
      <p:bldP spid="2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486" y="2801044"/>
            <a:ext cx="688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а)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Крокодилу 100 лет.   Выразите его возраст в веках.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нарисовала для М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о́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 и Мо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а́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ны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часть ленты времени.   Помогите им с помощью этого рисунка ответить на некоторые вопросы.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78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3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828000" y="540000"/>
            <a:ext cx="813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2000" y="3705605"/>
            <a:ext cx="871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б)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Секвойе,  которая  растёт  в  национальном  парке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Редвуд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в  США,    7 веков.   Выразите её возраст в годах.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701" y="4931272"/>
            <a:ext cx="871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в)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Мы живём в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XXI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веке.   За последние </a:t>
            </a:r>
            <a:r>
              <a:rPr lang="ru-RU" sz="2400" i="1" dirty="0" smtClean="0">
                <a:solidFill>
                  <a:srgbClr val="FF6699"/>
                </a:solidFill>
                <a:latin typeface="Arial Narrow" panose="020B0606020202030204" pitchFamily="34" charset="0"/>
              </a:rPr>
              <a:t>3 столетия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на Земле исчезли 36 видов млекопитающих и 94 вида птиц.   За сколько веков это произошло?   В </a:t>
            </a:r>
            <a:r>
              <a:rPr lang="ru-RU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каком веке они начали исчезать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96000" y="2029970"/>
            <a:ext cx="8532000" cy="702071"/>
            <a:chOff x="396000" y="1836000"/>
            <a:chExt cx="8532000" cy="702071"/>
          </a:xfrm>
        </p:grpSpPr>
        <p:grpSp>
          <p:nvGrpSpPr>
            <p:cNvPr id="196" name="Группа 195"/>
            <p:cNvGrpSpPr/>
            <p:nvPr/>
          </p:nvGrpSpPr>
          <p:grpSpPr>
            <a:xfrm>
              <a:off x="396000" y="1836000"/>
              <a:ext cx="8532000" cy="180000"/>
              <a:chOff x="396000" y="2124000"/>
              <a:chExt cx="8532000" cy="180000"/>
            </a:xfrm>
          </p:grpSpPr>
          <p:grpSp>
            <p:nvGrpSpPr>
              <p:cNvPr id="34" name="Группа 41"/>
              <p:cNvGrpSpPr/>
              <p:nvPr/>
            </p:nvGrpSpPr>
            <p:grpSpPr>
              <a:xfrm>
                <a:off x="809206" y="2124000"/>
                <a:ext cx="7561588" cy="180000"/>
                <a:chOff x="449206" y="1728795"/>
                <a:chExt cx="7561588" cy="144000"/>
              </a:xfrm>
            </p:grpSpPr>
            <p:cxnSp>
              <p:nvCxnSpPr>
                <p:cNvPr id="166" name="Прямая соединительная линия 165"/>
                <p:cNvCxnSpPr/>
                <p:nvPr/>
              </p:nvCxnSpPr>
              <p:spPr>
                <a:xfrm rot="5400000">
                  <a:off x="3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Прямая соединительная линия 166"/>
                <p:cNvCxnSpPr/>
                <p:nvPr/>
              </p:nvCxnSpPr>
              <p:spPr>
                <a:xfrm rot="5400000">
                  <a:off x="14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Прямая соединительная линия 168"/>
                <p:cNvCxnSpPr/>
                <p:nvPr/>
              </p:nvCxnSpPr>
              <p:spPr>
                <a:xfrm rot="5400000">
                  <a:off x="25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Прямая соединительная линия 170"/>
                <p:cNvCxnSpPr/>
                <p:nvPr/>
              </p:nvCxnSpPr>
              <p:spPr>
                <a:xfrm rot="5400000">
                  <a:off x="361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Прямая соединительная линия 172"/>
                <p:cNvCxnSpPr/>
                <p:nvPr/>
              </p:nvCxnSpPr>
              <p:spPr>
                <a:xfrm rot="5400000">
                  <a:off x="469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Прямая соединительная линия 175"/>
                <p:cNvCxnSpPr/>
                <p:nvPr/>
              </p:nvCxnSpPr>
              <p:spPr>
                <a:xfrm rot="5400000">
                  <a:off x="57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Прямая соединительная линия 176"/>
                <p:cNvCxnSpPr/>
                <p:nvPr/>
              </p:nvCxnSpPr>
              <p:spPr>
                <a:xfrm rot="5400000">
                  <a:off x="68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Прямая соединительная линия 178"/>
                <p:cNvCxnSpPr/>
                <p:nvPr/>
              </p:nvCxnSpPr>
              <p:spPr>
                <a:xfrm rot="5400000">
                  <a:off x="79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96000" y="2213206"/>
                <a:ext cx="85320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3" name="TextBox 192"/>
            <p:cNvSpPr txBox="1"/>
            <p:nvPr/>
          </p:nvSpPr>
          <p:spPr>
            <a:xfrm>
              <a:off x="6455373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7452909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973959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328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XIX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016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060000" y="2076406"/>
              <a:ext cx="9348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4140000" y="2076406"/>
              <a:ext cx="1005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80000" y="900000"/>
            <a:ext cx="878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2861" y="3248854"/>
            <a:ext cx="2213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100 лет  =  1 век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44716" y="4514104"/>
            <a:ext cx="2981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7 веков  =  700 лет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48000" y="2854110"/>
            <a:ext cx="2448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96000" y="2854110"/>
            <a:ext cx="378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48000" y="3781404"/>
            <a:ext cx="831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2000" y="4140000"/>
            <a:ext cx="111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48000" y="5004000"/>
            <a:ext cx="2772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2000" y="5364000"/>
            <a:ext cx="5652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420000" y="5004000"/>
            <a:ext cx="554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904000" y="5364000"/>
            <a:ext cx="306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872000" y="5724000"/>
            <a:ext cx="432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9" name="Скругленная прямоугольная выноска 48"/>
          <p:cNvSpPr/>
          <p:nvPr/>
        </p:nvSpPr>
        <p:spPr>
          <a:xfrm>
            <a:off x="6196044" y="1831813"/>
            <a:ext cx="1080000" cy="258019"/>
          </a:xfrm>
          <a:prstGeom prst="wedgeRoundRectCallout">
            <a:avLst>
              <a:gd name="adj1" fmla="val -8004"/>
              <a:gd name="adj2" fmla="val 153783"/>
              <a:gd name="adj3" fmla="val 16667"/>
            </a:avLst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Скругленная прямоугольная выноска 50"/>
          <p:cNvSpPr/>
          <p:nvPr/>
        </p:nvSpPr>
        <p:spPr>
          <a:xfrm>
            <a:off x="5113729" y="1831813"/>
            <a:ext cx="1080000" cy="258019"/>
          </a:xfrm>
          <a:prstGeom prst="wedgeRoundRectCallout">
            <a:avLst>
              <a:gd name="adj1" fmla="val 4824"/>
              <a:gd name="adj2" fmla="val 153782"/>
              <a:gd name="adj3" fmla="val 16667"/>
            </a:avLst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Скругленная прямоугольная выноска 51"/>
          <p:cNvSpPr/>
          <p:nvPr/>
        </p:nvSpPr>
        <p:spPr>
          <a:xfrm>
            <a:off x="4049632" y="1831813"/>
            <a:ext cx="1080000" cy="258019"/>
          </a:xfrm>
          <a:prstGeom prst="wedgeRoundRectCallout">
            <a:avLst>
              <a:gd name="adj1" fmla="val 6107"/>
              <a:gd name="adj2" fmla="val 148413"/>
              <a:gd name="adj3" fmla="val 16667"/>
            </a:avLst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Солнце 53"/>
          <p:cNvSpPr/>
          <p:nvPr/>
        </p:nvSpPr>
        <p:spPr>
          <a:xfrm>
            <a:off x="7165163" y="1807864"/>
            <a:ext cx="1368000" cy="1368000"/>
          </a:xfrm>
          <a:prstGeom prst="sun">
            <a:avLst/>
          </a:prstGeom>
          <a:solidFill>
            <a:srgbClr val="FFFF00">
              <a:alpha val="14902"/>
            </a:srgb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5" name="Правая фигурная скобка 54"/>
          <p:cNvSpPr/>
          <p:nvPr/>
        </p:nvSpPr>
        <p:spPr>
          <a:xfrm rot="16200000">
            <a:off x="5525131" y="185451"/>
            <a:ext cx="286066" cy="3240268"/>
          </a:xfrm>
          <a:prstGeom prst="rightBrace">
            <a:avLst>
              <a:gd name="adj1" fmla="val 65835"/>
              <a:gd name="adj2" fmla="val 50000"/>
            </a:avLst>
          </a:prstGeom>
          <a:noFill/>
          <a:ln w="28575">
            <a:solidFill>
              <a:srgbClr val="C4328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87320" y="1244258"/>
            <a:ext cx="1064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века</a:t>
            </a:r>
          </a:p>
        </p:txBody>
      </p:sp>
      <p:sp>
        <p:nvSpPr>
          <p:cNvPr id="57" name="Солнце 56"/>
          <p:cNvSpPr/>
          <p:nvPr/>
        </p:nvSpPr>
        <p:spPr>
          <a:xfrm>
            <a:off x="3825687" y="1807864"/>
            <a:ext cx="1368000" cy="1368000"/>
          </a:xfrm>
          <a:prstGeom prst="sun">
            <a:avLst/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i="1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2000" y="5724000"/>
            <a:ext cx="162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60315" y="4140000"/>
            <a:ext cx="3816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0" grpId="0" animBg="1"/>
      <p:bldP spid="25" grpId="0"/>
      <p:bldP spid="26" grpId="0"/>
      <p:bldP spid="28" grpId="0" animBg="1"/>
      <p:bldP spid="30" grpId="0"/>
      <p:bldP spid="31" grpId="0"/>
      <p:bldP spid="33" grpId="0" animBg="1"/>
      <p:bldP spid="35" grpId="0" animBg="1"/>
      <p:bldP spid="38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2" grpId="0" animBg="1"/>
      <p:bldP spid="54" grpId="0" animBg="1"/>
      <p:bldP spid="54" grpId="1" animBg="1"/>
      <p:bldP spid="55" grpId="0" animBg="1"/>
      <p:bldP spid="56" grpId="0"/>
      <p:bldP spid="57" grpId="0" animBg="1"/>
      <p:bldP spid="57" grpId="1" animBg="1"/>
      <p:bldP spid="42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000" y="2926577"/>
            <a:ext cx="87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г)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самом начале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XVII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века население островов Южного моря было в два раза меньше, чем в самом конце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XIX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века. За сколько лет население островов Южного моря увеличилось в два раза?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75999" y="2988000"/>
            <a:ext cx="8388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0000" y="3348000"/>
            <a:ext cx="662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804000" y="3348000"/>
            <a:ext cx="216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013477" y="1728000"/>
            <a:ext cx="200730" cy="432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66570" y="1728000"/>
            <a:ext cx="200729" cy="432000"/>
          </a:xfrm>
          <a:prstGeom prst="rect">
            <a:avLst/>
          </a:prstGeom>
        </p:spPr>
      </p:pic>
      <p:cxnSp>
        <p:nvCxnSpPr>
          <p:cNvPr id="47" name="Прямая со стрелкой 46"/>
          <p:cNvCxnSpPr/>
          <p:nvPr/>
        </p:nvCxnSpPr>
        <p:spPr>
          <a:xfrm rot="5400000" flipH="1" flipV="1">
            <a:off x="2518218" y="2558506"/>
            <a:ext cx="870281" cy="298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 flipH="1" flipV="1">
            <a:off x="5340853" y="2530461"/>
            <a:ext cx="1241104" cy="4567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авая фигурная скобка 52"/>
          <p:cNvSpPr/>
          <p:nvPr/>
        </p:nvSpPr>
        <p:spPr>
          <a:xfrm rot="16200000">
            <a:off x="4446000" y="306134"/>
            <a:ext cx="288000" cy="3204000"/>
          </a:xfrm>
          <a:prstGeom prst="rightBrace">
            <a:avLst>
              <a:gd name="adj1" fmla="val 65835"/>
              <a:gd name="adj2" fmla="val 50000"/>
            </a:avLst>
          </a:prstGeom>
          <a:noFill/>
          <a:ln w="28575">
            <a:solidFill>
              <a:srgbClr val="C4328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40000" y="1332000"/>
            <a:ext cx="93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века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6000" y="4104000"/>
            <a:ext cx="263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века  =  300 лет</a:t>
            </a:r>
          </a:p>
        </p:txBody>
      </p:sp>
      <p:grpSp>
        <p:nvGrpSpPr>
          <p:cNvPr id="42" name="Группа 41"/>
          <p:cNvGrpSpPr/>
          <p:nvPr/>
        </p:nvGrpSpPr>
        <p:grpSpPr>
          <a:xfrm>
            <a:off x="396000" y="2029970"/>
            <a:ext cx="8532000" cy="702071"/>
            <a:chOff x="396000" y="1836000"/>
            <a:chExt cx="8532000" cy="702071"/>
          </a:xfrm>
        </p:grpSpPr>
        <p:grpSp>
          <p:nvGrpSpPr>
            <p:cNvPr id="44" name="Группа 195"/>
            <p:cNvGrpSpPr/>
            <p:nvPr/>
          </p:nvGrpSpPr>
          <p:grpSpPr>
            <a:xfrm>
              <a:off x="396000" y="1836000"/>
              <a:ext cx="8532000" cy="180000"/>
              <a:chOff x="396000" y="2124000"/>
              <a:chExt cx="8532000" cy="180000"/>
            </a:xfrm>
          </p:grpSpPr>
          <p:grpSp>
            <p:nvGrpSpPr>
              <p:cNvPr id="57" name="Группа 41"/>
              <p:cNvGrpSpPr/>
              <p:nvPr/>
            </p:nvGrpSpPr>
            <p:grpSpPr>
              <a:xfrm>
                <a:off x="809206" y="2124000"/>
                <a:ext cx="7561588" cy="180000"/>
                <a:chOff x="449206" y="1728795"/>
                <a:chExt cx="7561588" cy="144000"/>
              </a:xfrm>
            </p:grpSpPr>
            <p:cxnSp>
              <p:nvCxnSpPr>
                <p:cNvPr id="59" name="Прямая соединительная линия 58"/>
                <p:cNvCxnSpPr/>
                <p:nvPr/>
              </p:nvCxnSpPr>
              <p:spPr>
                <a:xfrm rot="5400000">
                  <a:off x="3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 rot="5400000">
                  <a:off x="14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 rot="5400000">
                  <a:off x="25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 rot="5400000">
                  <a:off x="361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 rot="5400000">
                  <a:off x="469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 rot="5400000">
                  <a:off x="57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 rot="5400000">
                  <a:off x="68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 rot="5400000">
                  <a:off x="79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396000" y="2213206"/>
                <a:ext cx="85320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6455373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52909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73959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28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XIX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16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60000" y="2076406"/>
              <a:ext cx="9348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40000" y="2076406"/>
              <a:ext cx="1005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нарисовала для М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о́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 и Мо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а́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ны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часть ленты времени.   Помогите им с помощью этого рисунка ответить на некоторые вопросы. 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79512" y="378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3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828000" y="540000"/>
            <a:ext cx="813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80000" y="900000"/>
            <a:ext cx="878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80000" y="3708000"/>
            <a:ext cx="7272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0111E-6 L 0.2908 -0.40565 " pathEditMode="relative" rAng="0" ptsTypes="AA">
                                      <p:cBhvr>
                                        <p:cTn id="80" dur="2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9" grpId="0" animBg="1"/>
      <p:bldP spid="41" grpId="0" animBg="1"/>
      <p:bldP spid="43" grpId="0" animBg="1"/>
      <p:bldP spid="53" grpId="0" animBg="1"/>
      <p:bldP spid="54" grpId="0"/>
      <p:bldP spid="55" grpId="0"/>
      <p:bldP spid="55" grpId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000" y="2926577"/>
            <a:ext cx="87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г)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самом начале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XVII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века население островов Южного моря было в два раза меньше, чем в самом конце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XIX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века. За сколько лет население островов Южного моря увеличилось в два раза?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75999" y="2988000"/>
            <a:ext cx="8388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0000" y="3348000"/>
            <a:ext cx="662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804000" y="3348000"/>
            <a:ext cx="216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2966570" y="1332000"/>
            <a:ext cx="3247637" cy="828000"/>
            <a:chOff x="2966570" y="1332000"/>
            <a:chExt cx="3247637" cy="828000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6013477" y="1728000"/>
              <a:ext cx="200730" cy="432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66570" y="1728000"/>
              <a:ext cx="200729" cy="432000"/>
            </a:xfrm>
            <a:prstGeom prst="rect">
              <a:avLst/>
            </a:prstGeom>
          </p:spPr>
        </p:pic>
        <p:sp>
          <p:nvSpPr>
            <p:cNvPr id="53" name="Правая фигурная скобка 52"/>
            <p:cNvSpPr/>
            <p:nvPr/>
          </p:nvSpPr>
          <p:spPr>
            <a:xfrm rot="16200000">
              <a:off x="4446000" y="306134"/>
              <a:ext cx="288000" cy="3204000"/>
            </a:xfrm>
            <a:prstGeom prst="rightBrace">
              <a:avLst>
                <a:gd name="adj1" fmla="val 65835"/>
                <a:gd name="adj2" fmla="val 50000"/>
              </a:avLst>
            </a:prstGeom>
            <a:noFill/>
            <a:ln w="28575">
              <a:solidFill>
                <a:srgbClr val="C4328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7030A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140000" y="1332000"/>
              <a:ext cx="93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2400" i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3 века</a:t>
              </a: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96000" y="4104000"/>
            <a:ext cx="263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века  =  300 лет</a:t>
            </a:r>
          </a:p>
        </p:txBody>
      </p:sp>
      <p:grpSp>
        <p:nvGrpSpPr>
          <p:cNvPr id="2" name="Группа 41"/>
          <p:cNvGrpSpPr/>
          <p:nvPr/>
        </p:nvGrpSpPr>
        <p:grpSpPr>
          <a:xfrm>
            <a:off x="396000" y="2029970"/>
            <a:ext cx="8532000" cy="702071"/>
            <a:chOff x="396000" y="1836000"/>
            <a:chExt cx="8532000" cy="702071"/>
          </a:xfrm>
        </p:grpSpPr>
        <p:grpSp>
          <p:nvGrpSpPr>
            <p:cNvPr id="3" name="Группа 195"/>
            <p:cNvGrpSpPr/>
            <p:nvPr/>
          </p:nvGrpSpPr>
          <p:grpSpPr>
            <a:xfrm>
              <a:off x="396000" y="1836000"/>
              <a:ext cx="8532000" cy="180000"/>
              <a:chOff x="396000" y="2124000"/>
              <a:chExt cx="8532000" cy="180000"/>
            </a:xfrm>
          </p:grpSpPr>
          <p:grpSp>
            <p:nvGrpSpPr>
              <p:cNvPr id="4" name="Группа 41"/>
              <p:cNvGrpSpPr/>
              <p:nvPr/>
            </p:nvGrpSpPr>
            <p:grpSpPr>
              <a:xfrm>
                <a:off x="809206" y="2124000"/>
                <a:ext cx="7561588" cy="180000"/>
                <a:chOff x="449206" y="1728795"/>
                <a:chExt cx="7561588" cy="144000"/>
              </a:xfrm>
            </p:grpSpPr>
            <p:cxnSp>
              <p:nvCxnSpPr>
                <p:cNvPr id="59" name="Прямая соединительная линия 58"/>
                <p:cNvCxnSpPr/>
                <p:nvPr/>
              </p:nvCxnSpPr>
              <p:spPr>
                <a:xfrm rot="5400000">
                  <a:off x="3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 rot="5400000">
                  <a:off x="14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Прямая соединительная линия 60"/>
                <p:cNvCxnSpPr/>
                <p:nvPr/>
              </p:nvCxnSpPr>
              <p:spPr>
                <a:xfrm rot="5400000">
                  <a:off x="25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 rot="5400000">
                  <a:off x="361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 rot="5400000">
                  <a:off x="469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 rot="5400000">
                  <a:off x="57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 rot="5400000">
                  <a:off x="68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 rot="5400000">
                  <a:off x="79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396000" y="2213206"/>
                <a:ext cx="85320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6455373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52909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73959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328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XIX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16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60000" y="2076406"/>
              <a:ext cx="9348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40000" y="2076406"/>
              <a:ext cx="1005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нарисовала для М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о́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 и Мо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а́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ны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часть ленты времени.   Помогите им с помощью этого рисунка ответить на некоторые вопросы. 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79512" y="378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3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828000" y="540000"/>
            <a:ext cx="813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80000" y="900000"/>
            <a:ext cx="878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80000" y="3708000"/>
            <a:ext cx="7272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000" y="4644000"/>
            <a:ext cx="87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err="1" smtClean="0">
                <a:solidFill>
                  <a:srgbClr val="FF00FF"/>
                </a:solidFill>
                <a:latin typeface="Arial Narrow" panose="020B0606020202030204" pitchFamily="34" charset="0"/>
              </a:rPr>
              <a:t>д</a:t>
            </a:r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самом конце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XIX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 на островах Южного моря было в два раза больше деревьев, чем в самом начале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XXI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века.   За сколько лет уменьшилось в два раза число деревьев на островах Южного моря?</a:t>
            </a:r>
          </a:p>
        </p:txBody>
      </p:sp>
    </p:spTree>
    <p:extLst>
      <p:ext uri="{BB962C8B-B14F-4D97-AF65-F5344CB8AC3E}">
        <p14:creationId xmlns:p14="http://schemas.microsoft.com/office/powerpoint/2010/main" val="6348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33792" y="0"/>
            <a:ext cx="119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2.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496" y="44624"/>
            <a:ext cx="118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1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0000" y="4644000"/>
            <a:ext cx="87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err="1" smtClean="0">
                <a:solidFill>
                  <a:srgbClr val="FF00FF"/>
                </a:solidFill>
                <a:latin typeface="Arial Narrow" panose="020B0606020202030204" pitchFamily="34" charset="0"/>
              </a:rPr>
              <a:t>д</a:t>
            </a:r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самом конце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XIX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 на островах Южного моря было в два раза больше деревьев, чем в самом начале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XXI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века.   За сколько лет уменьшилось в два раза число деревьев на островах Южного моря?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2582" y="1551072"/>
            <a:ext cx="279201" cy="600877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576000" y="4716000"/>
            <a:ext cx="8291803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80000" y="5076000"/>
            <a:ext cx="6588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880339" y="2152357"/>
            <a:ext cx="3309446" cy="2577031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 flipH="1" flipV="1">
            <a:off x="4994033" y="2771338"/>
            <a:ext cx="2954214" cy="1659985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Рисунок 5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063490" y="1551072"/>
            <a:ext cx="279201" cy="600877"/>
          </a:xfrm>
          <a:prstGeom prst="rect">
            <a:avLst/>
          </a:prstGeom>
        </p:spPr>
      </p:pic>
      <p:sp>
        <p:nvSpPr>
          <p:cNvPr id="57" name="Правая фигурная скобка 56"/>
          <p:cNvSpPr/>
          <p:nvPr/>
        </p:nvSpPr>
        <p:spPr>
          <a:xfrm rot="16200000">
            <a:off x="6627658" y="1430282"/>
            <a:ext cx="252000" cy="1080000"/>
          </a:xfrm>
          <a:prstGeom prst="rightBrace">
            <a:avLst>
              <a:gd name="adj1" fmla="val 65835"/>
              <a:gd name="adj2" fmla="val 50000"/>
            </a:avLst>
          </a:prstGeom>
          <a:noFill/>
          <a:ln w="28575">
            <a:solidFill>
              <a:srgbClr val="C4328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36000" y="1420952"/>
            <a:ext cx="82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 век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96000" y="5868000"/>
            <a:ext cx="241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 век  =  100 лет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79512" y="468000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Arial Narrow" panose="020B0606020202030204" pitchFamily="34" charset="0"/>
                <a:sym typeface="Symbol"/>
              </a:rPr>
              <a:t>     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Анника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нарисовала для М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о́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 и Мо</a:t>
            </a:r>
            <a:r>
              <a:rPr lang="vi-VN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а́</a:t>
            </a:r>
            <a:r>
              <a:rPr lang="ru-RU" sz="2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ны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часть ленты времени.   Помогите им с помощью этого рисунка ответить на некоторые вопросы. 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79512" y="378000"/>
            <a:ext cx="32573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Narrow" panose="020B0606020202030204" pitchFamily="34" charset="0"/>
                <a:cs typeface="Arial" pitchFamily="34" charset="0"/>
              </a:rPr>
              <a:t>3</a:t>
            </a:r>
            <a:endParaRPr lang="ru-RU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828000" y="540000"/>
            <a:ext cx="8136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80000" y="900000"/>
            <a:ext cx="8784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0000" y="2926577"/>
            <a:ext cx="878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FF"/>
                </a:solidFill>
                <a:latin typeface="Arial Narrow" panose="020B0606020202030204" pitchFamily="34" charset="0"/>
              </a:rPr>
              <a:t>г)  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самом начале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XVII 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века население островов Южного моря было в два раза меньше, чем в самом конце </a:t>
            </a:r>
            <a:r>
              <a:rPr lang="en-US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XIX</a:t>
            </a:r>
            <a:r>
              <a:rPr lang="ru-RU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века. За сколько лет население островов Южного моря увеличилось в два раза?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75999" y="2988000"/>
            <a:ext cx="8388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0000" y="3348000"/>
            <a:ext cx="6624000" cy="360000"/>
          </a:xfrm>
          <a:prstGeom prst="rect">
            <a:avLst/>
          </a:prstGeom>
          <a:solidFill>
            <a:srgbClr val="00FFFF">
              <a:alpha val="14902"/>
            </a:srgbClr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804000" y="3348000"/>
            <a:ext cx="216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6000" y="4104000"/>
            <a:ext cx="263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века  =  300 лет</a:t>
            </a:r>
          </a:p>
        </p:txBody>
      </p:sp>
      <p:grpSp>
        <p:nvGrpSpPr>
          <p:cNvPr id="64" name="Группа 41"/>
          <p:cNvGrpSpPr/>
          <p:nvPr/>
        </p:nvGrpSpPr>
        <p:grpSpPr>
          <a:xfrm>
            <a:off x="396000" y="2029970"/>
            <a:ext cx="8532000" cy="702071"/>
            <a:chOff x="396000" y="1836000"/>
            <a:chExt cx="8532000" cy="702071"/>
          </a:xfrm>
        </p:grpSpPr>
        <p:grpSp>
          <p:nvGrpSpPr>
            <p:cNvPr id="65" name="Группа 195"/>
            <p:cNvGrpSpPr/>
            <p:nvPr/>
          </p:nvGrpSpPr>
          <p:grpSpPr>
            <a:xfrm>
              <a:off x="396000" y="1836000"/>
              <a:ext cx="8532000" cy="180000"/>
              <a:chOff x="396000" y="2124000"/>
              <a:chExt cx="8532000" cy="180000"/>
            </a:xfrm>
          </p:grpSpPr>
          <p:grpSp>
            <p:nvGrpSpPr>
              <p:cNvPr id="73" name="Группа 41"/>
              <p:cNvGrpSpPr/>
              <p:nvPr/>
            </p:nvGrpSpPr>
            <p:grpSpPr>
              <a:xfrm>
                <a:off x="809206" y="2124000"/>
                <a:ext cx="7561588" cy="180000"/>
                <a:chOff x="449206" y="1728795"/>
                <a:chExt cx="7561588" cy="144000"/>
              </a:xfrm>
            </p:grpSpPr>
            <p:cxnSp>
              <p:nvCxnSpPr>
                <p:cNvPr id="75" name="Прямая соединительная линия 74"/>
                <p:cNvCxnSpPr/>
                <p:nvPr/>
              </p:nvCxnSpPr>
              <p:spPr>
                <a:xfrm rot="5400000">
                  <a:off x="3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 rot="5400000">
                  <a:off x="14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Прямая соединительная линия 76"/>
                <p:cNvCxnSpPr/>
                <p:nvPr/>
              </p:nvCxnSpPr>
              <p:spPr>
                <a:xfrm rot="5400000">
                  <a:off x="25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 rot="5400000">
                  <a:off x="361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Прямая соединительная линия 78"/>
                <p:cNvCxnSpPr/>
                <p:nvPr/>
              </p:nvCxnSpPr>
              <p:spPr>
                <a:xfrm rot="5400000">
                  <a:off x="469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Прямая соединительная линия 79"/>
                <p:cNvCxnSpPr/>
                <p:nvPr/>
              </p:nvCxnSpPr>
              <p:spPr>
                <a:xfrm rot="5400000">
                  <a:off x="577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Прямая соединительная линия 80"/>
                <p:cNvCxnSpPr/>
                <p:nvPr/>
              </p:nvCxnSpPr>
              <p:spPr>
                <a:xfrm rot="5400000">
                  <a:off x="685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Прямая соединительная линия 81"/>
                <p:cNvCxnSpPr/>
                <p:nvPr/>
              </p:nvCxnSpPr>
              <p:spPr>
                <a:xfrm rot="5400000">
                  <a:off x="7938000" y="1800001"/>
                  <a:ext cx="144000" cy="158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396000" y="2213206"/>
                <a:ext cx="85320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65"/>
            <p:cNvSpPr txBox="1"/>
            <p:nvPr/>
          </p:nvSpPr>
          <p:spPr>
            <a:xfrm>
              <a:off x="6455373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52909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XXI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73959" y="2076406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328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XIX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16000" y="2076406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60000" y="2076406"/>
              <a:ext cx="9348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140000" y="2076406"/>
              <a:ext cx="1005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XVIII </a:t>
              </a:r>
              <a:r>
                <a:rPr lang="ru-RU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в</a:t>
              </a:r>
              <a:r>
                <a:rPr lang="en-US" sz="2400" i="1" dirty="0" smtClean="0">
                  <a:solidFill>
                    <a:srgbClr val="0000FF"/>
                  </a:solidFill>
                  <a:latin typeface="Arial Narrow" pitchFamily="34" charset="0"/>
                </a:rPr>
                <a:t>.</a:t>
              </a:r>
              <a:endParaRPr lang="ru-RU" sz="2400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sp>
        <p:nvSpPr>
          <p:cNvPr id="83" name="Прямоугольник 82"/>
          <p:cNvSpPr/>
          <p:nvPr/>
        </p:nvSpPr>
        <p:spPr>
          <a:xfrm>
            <a:off x="180000" y="3708000"/>
            <a:ext cx="7272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768000" y="5076000"/>
            <a:ext cx="2196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80000" y="5436000"/>
            <a:ext cx="8280000" cy="360000"/>
          </a:xfrm>
          <a:prstGeom prst="rect">
            <a:avLst/>
          </a:prstGeom>
          <a:solidFill>
            <a:srgbClr val="FF00FF">
              <a:alpha val="14902"/>
            </a:srgbClr>
          </a:solidFill>
          <a:ln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32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0.53577 -0.67986 " pathEditMode="relative" rAng="0" ptsTypes="AA">
                                      <p:cBhvr>
                                        <p:cTn id="77" dur="2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88" y="-3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57" grpId="0" animBg="1"/>
      <p:bldP spid="58" grpId="0"/>
      <p:bldP spid="60" grpId="0"/>
      <p:bldP spid="60" grpId="1"/>
      <p:bldP spid="48" grpId="0" animBg="1"/>
      <p:bldP spid="4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40978</TotalTime>
  <Words>914</Words>
  <Application>Microsoft Office PowerPoint</Application>
  <PresentationFormat>Экран (4:3)</PresentationFormat>
  <Paragraphs>240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Васильевна Татузова</dc:creator>
  <cp:lastModifiedBy>Ирина</cp:lastModifiedBy>
  <cp:revision>1120</cp:revision>
  <dcterms:created xsi:type="dcterms:W3CDTF">2014-09-01T10:02:18Z</dcterms:created>
  <dcterms:modified xsi:type="dcterms:W3CDTF">2020-04-10T06:29:13Z</dcterms:modified>
</cp:coreProperties>
</file>