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7" r:id="rId2"/>
    <p:sldId id="260" r:id="rId3"/>
    <p:sldId id="263" r:id="rId4"/>
    <p:sldId id="264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80" r:id="rId13"/>
    <p:sldId id="275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97766-4693-44F7-9C1C-0E5D23ABD7A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78613-08B8-4F9C-85BC-C797CB59A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31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8A3850-8260-4965-83C5-89FDB30B3F14}" type="slidenum">
              <a:rPr lang="ru-RU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82C38E1-324C-4AAE-ACA8-2B1818F392F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90CF93A-D619-4749-AE8F-A163BDD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hyperlink" Target="http://best2000.tomsk.ru/catalog/6/7000000/7060000/item%5b7060001%5d.x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2225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Чертежные инструменты, материалы, принадлежности и правила работы чертежными инструментами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7467600" cy="155415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6000" dirty="0" smtClean="0"/>
              <a:t>Урок № </a:t>
            </a:r>
            <a:r>
              <a:rPr lang="ru-RU" sz="6000" dirty="0" smtClean="0"/>
              <a:t>2</a:t>
            </a:r>
            <a:endParaRPr lang="ru-RU" sz="6000" dirty="0" smtClean="0"/>
          </a:p>
          <a:p>
            <a:pPr>
              <a:buNone/>
            </a:pPr>
            <a:r>
              <a:rPr lang="ru-RU" sz="3200" dirty="0" smtClean="0"/>
              <a:t>Подготовила </a:t>
            </a:r>
          </a:p>
          <a:p>
            <a:pPr>
              <a:buNone/>
            </a:pPr>
            <a:r>
              <a:rPr lang="ru-RU" sz="3200" dirty="0" smtClean="0"/>
              <a:t>«Учитель черчения и ИЗО» </a:t>
            </a:r>
          </a:p>
          <a:p>
            <a:pPr>
              <a:buNone/>
            </a:pPr>
            <a:r>
              <a:rPr lang="ru-RU" sz="3200" dirty="0" smtClean="0"/>
              <a:t>Вервейко М.В.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067944" y="2924944"/>
            <a:ext cx="4739744" cy="2286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/>
              </a:rPr>
              <a:t>Линейки</a:t>
            </a:r>
            <a:endParaRPr lang="ru-RU" b="1" dirty="0">
              <a:effectLst/>
            </a:endParaRPr>
          </a:p>
        </p:txBody>
      </p:sp>
      <p:pic>
        <p:nvPicPr>
          <p:cNvPr id="83971" name="Picture 2" descr="E:\DCIM\101MSDCF\DSC07671.JPG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 l="7700" r="4655"/>
          <a:stretch>
            <a:fillRect/>
          </a:stretch>
        </p:blipFill>
        <p:spPr bwMode="auto">
          <a:xfrm rot="-1747554">
            <a:off x="2146300" y="1677988"/>
            <a:ext cx="3959225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 flipH="1">
            <a:off x="571500" y="1143000"/>
            <a:ext cx="3214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Линейка деревянная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15073" y="1643063"/>
            <a:ext cx="2597139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/>
              <a:t>2 угольника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4357688"/>
            <a:ext cx="26654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200" dirty="0"/>
              <a:t>Роликовая рейсшина</a:t>
            </a:r>
          </a:p>
          <a:p>
            <a:pPr>
              <a:defRPr/>
            </a:pPr>
            <a:r>
              <a:rPr lang="ru-RU" sz="2200" dirty="0"/>
              <a:t>(позволяет вычерчивать параллельные линии)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15063" y="4643438"/>
            <a:ext cx="2319337" cy="14462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Линейка-трафарет </a:t>
            </a:r>
          </a:p>
          <a:p>
            <a:pPr>
              <a:defRPr/>
            </a:pP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с круглыми отверстиями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143504" y="5429264"/>
            <a:ext cx="34559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i="0" dirty="0"/>
              <a:t>Трафарет – служит для вычерчивания мелких элементов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071938" y="285750"/>
            <a:ext cx="42497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i="0" dirty="0"/>
              <a:t>Лекало – предназначено для вычерчивания кривых линий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85750" y="2428875"/>
            <a:ext cx="37433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i="0" dirty="0"/>
              <a:t>Транспортир и угольники применяются для построения и измерения углов</a:t>
            </a:r>
          </a:p>
        </p:txBody>
      </p:sp>
      <p:pic>
        <p:nvPicPr>
          <p:cNvPr id="84997" name="Picture 13" descr="C:\Documents and Settings\1\Рабочий стол\Рисунок9.jpg"/>
          <p:cNvPicPr>
            <a:picLocks noChangeAspect="1" noChangeArrowheads="1"/>
          </p:cNvPicPr>
          <p:nvPr/>
        </p:nvPicPr>
        <p:blipFill>
          <a:blip r:embed="rId2"/>
          <a:srcRect l="2885" t="5618" r="3291" b="5415"/>
          <a:stretch>
            <a:fillRect/>
          </a:stretch>
        </p:blipFill>
        <p:spPr bwMode="auto">
          <a:xfrm>
            <a:off x="1785938" y="4572000"/>
            <a:ext cx="3143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14" descr="C:\Documents and Settings\1\Рабочий стол\Рисунок8.jpg"/>
          <p:cNvPicPr>
            <a:picLocks noChangeAspect="1" noChangeArrowheads="1"/>
          </p:cNvPicPr>
          <p:nvPr/>
        </p:nvPicPr>
        <p:blipFill>
          <a:blip r:embed="rId3"/>
          <a:srcRect l="8861" t="4478" r="6471" b="8481"/>
          <a:stretch>
            <a:fillRect/>
          </a:stretch>
        </p:blipFill>
        <p:spPr bwMode="auto">
          <a:xfrm rot="1807526">
            <a:off x="6313488" y="3371850"/>
            <a:ext cx="2352675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9" name="Picture 15" descr="C:\Documents and Settings\1\Рабочий стол\Рисунок7.jpg"/>
          <p:cNvPicPr>
            <a:picLocks noChangeAspect="1" noChangeArrowheads="1"/>
          </p:cNvPicPr>
          <p:nvPr/>
        </p:nvPicPr>
        <p:blipFill>
          <a:blip r:embed="rId4"/>
          <a:srcRect l="6523" t="11102" r="7280" b="7147"/>
          <a:stretch>
            <a:fillRect/>
          </a:stretch>
        </p:blipFill>
        <p:spPr bwMode="auto">
          <a:xfrm>
            <a:off x="268288" y="214313"/>
            <a:ext cx="34147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1643050"/>
            <a:ext cx="28305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/>
      <p:bldP spid="29707" grpId="0"/>
      <p:bldP spid="297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4248150" cy="554513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ru-RU" dirty="0" smtClean="0">
                <a:effectLst/>
              </a:rPr>
              <a:t>	</a:t>
            </a:r>
            <a:r>
              <a:rPr lang="ru-RU" b="1" dirty="0" smtClean="0">
                <a:effectLst/>
              </a:rPr>
              <a:t>Вначале </a:t>
            </a:r>
            <a:r>
              <a:rPr lang="en-US" b="1" dirty="0" smtClean="0">
                <a:effectLst/>
              </a:rPr>
              <a:t>XX</a:t>
            </a:r>
            <a:r>
              <a:rPr lang="ru-RU" b="1" dirty="0" smtClean="0">
                <a:effectLst/>
              </a:rPr>
              <a:t> века была начата работа по механизации рабочего места конструктора.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effectLst/>
              </a:rPr>
              <a:t>		В результате её появились чертежные машины, чертёжные и пишущие приборы различных систем, что позволило ускорить процесс выполнения чертежей.</a:t>
            </a:r>
            <a:endParaRPr lang="ru-RU" b="1" dirty="0">
              <a:effectLst/>
            </a:endParaRPr>
          </a:p>
        </p:txBody>
      </p:sp>
      <p:pic>
        <p:nvPicPr>
          <p:cNvPr id="686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5" y="571500"/>
            <a:ext cx="3749675" cy="58483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effectLst/>
              </a:rPr>
              <a:t>Контрольные вопросы: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472487" cy="453072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/>
              </a:rPr>
              <a:t>Что такое «ВАТМАН»?</a:t>
            </a:r>
          </a:p>
          <a:p>
            <a:pPr>
              <a:defRPr/>
            </a:pPr>
            <a:r>
              <a:rPr lang="ru-RU" sz="2800" dirty="0" smtClean="0">
                <a:effectLst/>
              </a:rPr>
              <a:t> Что такое «ГОТОВАЛЬНЯ»?</a:t>
            </a:r>
          </a:p>
          <a:p>
            <a:pPr>
              <a:defRPr/>
            </a:pPr>
            <a:r>
              <a:rPr lang="ru-RU" sz="2800" dirty="0" smtClean="0">
                <a:effectLst/>
              </a:rPr>
              <a:t> Для чего применяют «ЦИРКУЛЬ»?</a:t>
            </a:r>
          </a:p>
          <a:p>
            <a:pPr>
              <a:defRPr/>
            </a:pPr>
            <a:r>
              <a:rPr lang="ru-RU" sz="2800" dirty="0" smtClean="0">
                <a:effectLst/>
              </a:rPr>
              <a:t> Как подготовить циркуль к работе?</a:t>
            </a:r>
          </a:p>
          <a:p>
            <a:pPr>
              <a:defRPr/>
            </a:pPr>
            <a:r>
              <a:rPr lang="ru-RU" sz="2800" dirty="0" smtClean="0">
                <a:effectLst/>
              </a:rPr>
              <a:t> Для чего применяют «ТРАНСПОРТИР»?</a:t>
            </a:r>
          </a:p>
          <a:p>
            <a:pPr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35292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4000" b="1" dirty="0" smtClean="0">
                <a:effectLst/>
              </a:rPr>
              <a:t>ПРАКТИЧЕСКАЯ ЧАСТЬ</a:t>
            </a:r>
            <a:br>
              <a:rPr lang="ru-RU" altLang="ru-RU" sz="4000" b="1" dirty="0" smtClean="0">
                <a:effectLst/>
              </a:rPr>
            </a:br>
            <a:r>
              <a:rPr lang="ru-RU" altLang="ru-RU" sz="3100" dirty="0" smtClean="0">
                <a:effectLst/>
              </a:rPr>
              <a:t>Приемы </a:t>
            </a:r>
            <a:r>
              <a:rPr lang="ru-RU" altLang="ru-RU" sz="3100" dirty="0" smtClean="0">
                <a:effectLst/>
              </a:rPr>
              <a:t>работы чертежными инструментами</a:t>
            </a:r>
          </a:p>
        </p:txBody>
      </p:sp>
      <p:pic>
        <p:nvPicPr>
          <p:cNvPr id="89091" name="Picture 8" descr="C:\Documents and Settings\1\Рабочий стол\Рисунок3.jpg"/>
          <p:cNvPicPr>
            <a:picLocks noChangeAspect="1" noChangeArrowheads="1"/>
          </p:cNvPicPr>
          <p:nvPr/>
        </p:nvPicPr>
        <p:blipFill>
          <a:blip r:embed="rId2"/>
          <a:srcRect l="1881" t="3072" r="2341" b="6293"/>
          <a:stretch>
            <a:fillRect/>
          </a:stretch>
        </p:blipFill>
        <p:spPr bwMode="auto">
          <a:xfrm>
            <a:off x="1475656" y="1844824"/>
            <a:ext cx="6585156" cy="4298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Текст 2"/>
          <p:cNvSpPr>
            <a:spLocks noGrp="1"/>
          </p:cNvSpPr>
          <p:nvPr>
            <p:ph type="body" idx="1"/>
          </p:nvPr>
        </p:nvSpPr>
        <p:spPr>
          <a:xfrm>
            <a:off x="0" y="214313"/>
            <a:ext cx="9144000" cy="3286125"/>
          </a:xfrm>
        </p:spPr>
        <p:txBody>
          <a:bodyPr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ВЫПОЛНЕНИЕ ЛИНИЙ РАЗЛИЧНЫМИ СПОСОБАМИ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Упражнение: 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</a:rPr>
              <a:t>1) пользуясь  линейкой, проведите 10 горизонтальных линии на расстоянии 10 мм друг от друга (рис. А);</a:t>
            </a:r>
          </a:p>
          <a:p>
            <a:pPr algn="ctr">
              <a:defRPr/>
            </a:pPr>
            <a:r>
              <a:rPr lang="ru-RU" sz="1800" dirty="0" smtClean="0">
                <a:solidFill>
                  <a:schemeClr val="tx1"/>
                </a:solidFill>
                <a:effectLst/>
              </a:rPr>
              <a:t> </a:t>
            </a:r>
          </a:p>
          <a:p>
            <a:pPr algn="ctr">
              <a:defRPr/>
            </a:pPr>
            <a:r>
              <a:rPr lang="ru-RU" sz="1800" dirty="0" smtClean="0">
                <a:solidFill>
                  <a:schemeClr val="tx1"/>
                </a:solidFill>
                <a:effectLst/>
              </a:rPr>
              <a:t>2) пользуясь  линейкой и угольником, проведите 10 вертикальных линий на расстоянии 10 мм друг от друга (рис. Б);</a:t>
            </a:r>
          </a:p>
          <a:p>
            <a:pPr algn="ctr">
              <a:defRPr/>
            </a:pPr>
            <a:endParaRPr lang="ru-RU" sz="1800" dirty="0" smtClean="0">
              <a:solidFill>
                <a:schemeClr val="tx1"/>
              </a:solidFill>
              <a:effectLst/>
            </a:endParaRPr>
          </a:p>
          <a:p>
            <a:pPr algn="ctr">
              <a:defRPr/>
            </a:pPr>
            <a:r>
              <a:rPr lang="ru-RU" sz="1800" dirty="0" smtClean="0">
                <a:solidFill>
                  <a:schemeClr val="tx1"/>
                </a:solidFill>
                <a:effectLst/>
              </a:rPr>
              <a:t>3) пользуясь  линейкой и угольником, проведите 10 наклонных линий на расстоянии 10 мм друг от друга (рис. В);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88" y="5500688"/>
            <a:ext cx="3240087" cy="1143000"/>
          </a:xfrm>
        </p:spPr>
        <p:txBody>
          <a:bodyPr>
            <a:normAutofit/>
          </a:bodyPr>
          <a:lstStyle/>
          <a:p>
            <a:pPr>
              <a:defRPr/>
            </a:pPr>
            <a:endParaRPr lang="ru-RU" dirty="0" smtClean="0">
              <a:solidFill>
                <a:srgbClr val="00B050"/>
              </a:solidFill>
            </a:endParaRPr>
          </a:p>
        </p:txBody>
      </p:sp>
      <p:pic>
        <p:nvPicPr>
          <p:cNvPr id="9011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3643314"/>
            <a:ext cx="6851650" cy="29289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57167"/>
            <a:ext cx="8715375" cy="635798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400" b="1" dirty="0" smtClean="0">
                <a:effectLst/>
                <a:latin typeface="+mn-lt"/>
              </a:rPr>
              <a:t>ТЕХНИКА РАБОТЫ ЦИРКУЛЕМ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dirty="0" smtClean="0">
                <a:effectLst/>
                <a:latin typeface="+mn-lt"/>
              </a:rPr>
              <a:t>Упражнение: пользуясь циркулем, выполните: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en-US" sz="2400" b="1" i="1" dirty="0" smtClean="0">
                <a:effectLst/>
                <a:latin typeface="+mn-lt"/>
              </a:rPr>
              <a:t> </a:t>
            </a:r>
            <a:r>
              <a:rPr lang="ru-RU" sz="1800" b="1" dirty="0" smtClean="0">
                <a:effectLst/>
                <a:latin typeface="+mn-lt"/>
              </a:rPr>
              <a:t>-  три окружности диаметром 40 мм (</a:t>
            </a:r>
            <a:r>
              <a:rPr lang="en-US" sz="1800" b="1" dirty="0" smtClean="0">
                <a:effectLst/>
                <a:latin typeface="+mn-lt"/>
              </a:rPr>
              <a:t>R 20)</a:t>
            </a:r>
            <a:r>
              <a:rPr lang="ru-RU" sz="1800" b="1" dirty="0" smtClean="0">
                <a:effectLst/>
                <a:latin typeface="+mn-lt"/>
              </a:rPr>
              <a:t>, </a:t>
            </a:r>
            <a:r>
              <a:rPr lang="en-US" sz="1800" b="1" dirty="0" smtClean="0">
                <a:effectLst/>
                <a:latin typeface="+mn-lt"/>
              </a:rPr>
              <a:t/>
            </a:r>
            <a:br>
              <a:rPr lang="en-US" sz="1800" b="1" dirty="0" smtClean="0">
                <a:effectLst/>
                <a:latin typeface="+mn-lt"/>
              </a:rPr>
            </a:br>
            <a:r>
              <a:rPr lang="en-US" sz="1800" b="1" dirty="0" smtClean="0">
                <a:effectLst/>
                <a:latin typeface="+mn-lt"/>
              </a:rPr>
              <a:t> </a:t>
            </a:r>
            <a:r>
              <a:rPr lang="ru-RU" sz="1800" b="1" dirty="0" smtClean="0">
                <a:effectLst/>
                <a:latin typeface="+mn-lt"/>
              </a:rPr>
              <a:t>- три окружности диаметром 60 мм</a:t>
            </a:r>
            <a:r>
              <a:rPr lang="ru-RU" sz="1800" b="1" dirty="0" smtClean="0">
                <a:effectLst/>
              </a:rPr>
              <a:t> </a:t>
            </a:r>
            <a:r>
              <a:rPr lang="en-US" sz="1800" b="1" dirty="0" smtClean="0">
                <a:effectLst/>
              </a:rPr>
              <a:t> </a:t>
            </a:r>
            <a:r>
              <a:rPr lang="ru-RU" sz="1800" b="1" dirty="0" smtClean="0">
                <a:effectLst/>
              </a:rPr>
              <a:t>(</a:t>
            </a:r>
            <a:r>
              <a:rPr lang="en-US" sz="1800" b="1" dirty="0" smtClean="0">
                <a:effectLst/>
              </a:rPr>
              <a:t>R 30)</a:t>
            </a:r>
            <a:r>
              <a:rPr lang="ru-RU" sz="1800" b="1" dirty="0" smtClean="0">
                <a:effectLst/>
                <a:latin typeface="+mn-lt"/>
              </a:rPr>
              <a:t>;</a:t>
            </a:r>
            <a:br>
              <a:rPr lang="ru-RU" sz="1800" b="1" dirty="0" smtClean="0">
                <a:effectLst/>
                <a:latin typeface="+mn-lt"/>
              </a:rPr>
            </a:br>
            <a:r>
              <a:rPr lang="en-US" sz="1800" b="1" dirty="0" smtClean="0">
                <a:effectLst/>
                <a:latin typeface="+mn-lt"/>
              </a:rPr>
              <a:t> </a:t>
            </a:r>
            <a:r>
              <a:rPr lang="ru-RU" sz="1800" b="1" dirty="0" smtClean="0">
                <a:effectLst/>
                <a:latin typeface="+mn-lt"/>
              </a:rPr>
              <a:t>- три окружности диаметром 20 мм</a:t>
            </a:r>
            <a:r>
              <a:rPr lang="ru-RU" sz="1800" b="1" dirty="0" smtClean="0">
                <a:effectLst/>
              </a:rPr>
              <a:t> </a:t>
            </a:r>
            <a:r>
              <a:rPr lang="en-US" sz="1800" b="1" dirty="0" smtClean="0">
                <a:effectLst/>
              </a:rPr>
              <a:t> </a:t>
            </a:r>
            <a:r>
              <a:rPr lang="ru-RU" sz="1800" b="1" dirty="0" smtClean="0">
                <a:effectLst/>
              </a:rPr>
              <a:t>(</a:t>
            </a:r>
            <a:r>
              <a:rPr lang="en-US" sz="1800" b="1" dirty="0" smtClean="0">
                <a:effectLst/>
              </a:rPr>
              <a:t>R 10)</a:t>
            </a:r>
            <a:r>
              <a:rPr lang="ru-RU" sz="1800" b="1" dirty="0" smtClean="0">
                <a:effectLst/>
                <a:latin typeface="+mn-lt"/>
              </a:rPr>
              <a:t>;</a:t>
            </a:r>
            <a:br>
              <a:rPr lang="ru-RU" sz="1800" b="1" dirty="0" smtClean="0">
                <a:effectLst/>
                <a:latin typeface="+mn-lt"/>
              </a:rPr>
            </a:br>
            <a:r>
              <a:rPr lang="en-US" sz="1800" b="1" dirty="0" smtClean="0">
                <a:effectLst/>
                <a:latin typeface="+mn-lt"/>
              </a:rPr>
              <a:t> </a:t>
            </a:r>
            <a:r>
              <a:rPr lang="ru-RU" sz="1800" b="1" dirty="0" smtClean="0">
                <a:effectLst/>
                <a:latin typeface="+mn-lt"/>
              </a:rPr>
              <a:t>-  три окружности диаметром 30 мм</a:t>
            </a:r>
            <a:r>
              <a:rPr lang="ru-RU" sz="1800" b="1" dirty="0" smtClean="0">
                <a:effectLst/>
              </a:rPr>
              <a:t> </a:t>
            </a:r>
            <a:r>
              <a:rPr lang="en-US" sz="1800" b="1" dirty="0" smtClean="0">
                <a:effectLst/>
              </a:rPr>
              <a:t> </a:t>
            </a:r>
            <a:r>
              <a:rPr lang="ru-RU" sz="1800" b="1" dirty="0" smtClean="0">
                <a:effectLst/>
              </a:rPr>
              <a:t>(</a:t>
            </a:r>
            <a:r>
              <a:rPr lang="en-US" sz="1800" b="1" dirty="0" smtClean="0">
                <a:effectLst/>
              </a:rPr>
              <a:t>R 15)</a:t>
            </a:r>
            <a:r>
              <a:rPr lang="ru-RU" sz="1800" b="1" dirty="0" smtClean="0">
                <a:effectLst/>
                <a:latin typeface="+mn-lt"/>
              </a:rPr>
              <a:t/>
            </a:r>
            <a:br>
              <a:rPr lang="ru-RU" sz="1800" b="1" dirty="0" smtClean="0">
                <a:effectLst/>
                <a:latin typeface="+mn-lt"/>
              </a:rPr>
            </a:br>
            <a:r>
              <a:rPr lang="ru-RU" sz="1800" b="1" dirty="0" smtClean="0">
                <a:effectLst/>
                <a:latin typeface="+mn-lt"/>
              </a:rPr>
              <a:t>-   три окружности диаметром 50 мм</a:t>
            </a:r>
            <a:r>
              <a:rPr lang="ru-RU" sz="1800" b="1" dirty="0" smtClean="0">
                <a:effectLst/>
              </a:rPr>
              <a:t> </a:t>
            </a:r>
            <a:r>
              <a:rPr lang="en-US" sz="1800" b="1" dirty="0" smtClean="0">
                <a:effectLst/>
              </a:rPr>
              <a:t> </a:t>
            </a:r>
            <a:r>
              <a:rPr lang="ru-RU" sz="1800" b="1" dirty="0" smtClean="0">
                <a:effectLst/>
              </a:rPr>
              <a:t>(</a:t>
            </a:r>
            <a:r>
              <a:rPr lang="en-US" sz="1800" b="1" dirty="0" smtClean="0">
                <a:effectLst/>
              </a:rPr>
              <a:t>R 2</a:t>
            </a:r>
            <a:r>
              <a:rPr lang="ru-RU" sz="1800" b="1" dirty="0" smtClean="0">
                <a:effectLst/>
              </a:rPr>
              <a:t>5</a:t>
            </a:r>
            <a:r>
              <a:rPr lang="en-US" sz="1800" b="1" dirty="0" smtClean="0">
                <a:effectLst/>
              </a:rPr>
              <a:t>)</a:t>
            </a:r>
            <a:r>
              <a:rPr lang="ru-RU" sz="1800" b="1" dirty="0" smtClean="0">
                <a:effectLst/>
                <a:latin typeface="+mn-lt"/>
              </a:rPr>
              <a:t>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1139" name="Picture 10" descr="C:\Documents and Settings\1\Рабочий стол\Рисунок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9486" t="4315" r="7809" b="10326"/>
          <a:stretch>
            <a:fillRect/>
          </a:stretch>
        </p:blipFill>
        <p:spPr>
          <a:xfrm rot="1353631">
            <a:off x="5697675" y="4144776"/>
            <a:ext cx="3013075" cy="2000250"/>
          </a:xfrm>
          <a:noFill/>
        </p:spPr>
      </p:pic>
      <p:pic>
        <p:nvPicPr>
          <p:cNvPr id="91140" name="Picture 9" descr="C:\Documents and Settings\1\Рабочий стол\Рисунок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l="5779" t="10992" r="4008" b="7446"/>
          <a:stretch>
            <a:fillRect/>
          </a:stretch>
        </p:blipFill>
        <p:spPr>
          <a:xfrm>
            <a:off x="1714480" y="1857364"/>
            <a:ext cx="3837551" cy="2635259"/>
          </a:xfr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61331" y="332656"/>
            <a:ext cx="5764910" cy="44307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/>
              <a:t>Для работы вам понадобятся:</a:t>
            </a:r>
          </a:p>
        </p:txBody>
      </p:sp>
      <p:pic>
        <p:nvPicPr>
          <p:cNvPr id="69635" name="Picture 2" descr="E:\DCIM\101MSDCF\DSC07666.JPG"/>
          <p:cNvPicPr>
            <a:picLocks noChangeAspect="1" noChangeArrowheads="1"/>
          </p:cNvPicPr>
          <p:nvPr/>
        </p:nvPicPr>
        <p:blipFill>
          <a:blip r:embed="rId2"/>
          <a:srcRect l="9332" r="6377"/>
          <a:stretch>
            <a:fillRect/>
          </a:stretch>
        </p:blipFill>
        <p:spPr bwMode="auto">
          <a:xfrm>
            <a:off x="5364088" y="4680732"/>
            <a:ext cx="1639160" cy="133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http://uka-thebest.ru/d/43480/d/995941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4615" y="2346916"/>
            <a:ext cx="1557345" cy="22143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90209" y="6021288"/>
            <a:ext cx="5072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0" i="0" dirty="0"/>
              <a:t>Тетрадь </a:t>
            </a:r>
            <a:r>
              <a:rPr lang="ru-RU" sz="2400" dirty="0" smtClean="0"/>
              <a:t>24 листа</a:t>
            </a:r>
            <a:r>
              <a:rPr lang="ru-RU" sz="2400" b="0" i="0" dirty="0" smtClean="0"/>
              <a:t> </a:t>
            </a:r>
            <a:r>
              <a:rPr lang="ru-RU" sz="2400" b="0" i="0" dirty="0"/>
              <a:t>в клетку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505" y="1108055"/>
            <a:ext cx="48245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0" i="0" dirty="0"/>
              <a:t>Папка с </a:t>
            </a:r>
            <a:r>
              <a:rPr lang="ru-RU" sz="2400" b="0" i="0" dirty="0" smtClean="0"/>
              <a:t>бумагой для </a:t>
            </a:r>
            <a:r>
              <a:rPr lang="ru-RU" sz="2400" b="0" i="0" dirty="0"/>
              <a:t>черчения,</a:t>
            </a:r>
          </a:p>
          <a:p>
            <a:r>
              <a:rPr lang="ru-RU" sz="2400" b="0" i="0" dirty="0"/>
              <a:t>формат А4 без штампа основной надписи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22102" y="1247289"/>
            <a:ext cx="34194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Пластиковая п</a:t>
            </a:r>
            <a:r>
              <a:rPr lang="ru-RU" b="0" i="0" dirty="0" smtClean="0"/>
              <a:t>апка с кнопкой формат А4 для хранения тетради, инструментов и материалов</a:t>
            </a:r>
            <a:endParaRPr lang="ru-RU" b="0" i="0" dirty="0"/>
          </a:p>
        </p:txBody>
      </p:sp>
      <p:sp>
        <p:nvSpPr>
          <p:cNvPr id="12" name="Заголовок 2"/>
          <p:cNvSpPr>
            <a:spLocks noGrp="1"/>
          </p:cNvSpPr>
          <p:nvPr>
            <p:ph type="ctrTitle"/>
          </p:nvPr>
        </p:nvSpPr>
        <p:spPr>
          <a:xfrm>
            <a:off x="403042" y="4869160"/>
            <a:ext cx="3960440" cy="1489720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altLang="ru-RU" sz="1300" b="0" cap="none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ISOCP" pitchFamily="2" charset="0"/>
                <a:cs typeface="ISOCP" pitchFamily="2" charset="0"/>
              </a:rPr>
              <a:t>Бумага чертежная  - ВАТМАН – специальная плотная бумага, предназначенная для выполнения чертежей.</a:t>
            </a:r>
            <a:br>
              <a:rPr lang="ru-RU" altLang="ru-RU" sz="1300" b="0" cap="none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ISOCP" pitchFamily="2" charset="0"/>
                <a:cs typeface="ISOCP" pitchFamily="2" charset="0"/>
              </a:rPr>
            </a:br>
            <a:r>
              <a:rPr lang="ru-RU" altLang="ru-RU" sz="1300" b="0" cap="none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ISOCP" pitchFamily="2" charset="0"/>
                <a:cs typeface="ISOCP" pitchFamily="2" charset="0"/>
              </a:rPr>
              <a:t> Бумага должна быть белой, плотной, гладкой и при черчении карандашом должна выдерживать стирание резинкой и при этом не лохматиться. Лучшая бумага – ГОЗНАК.</a:t>
            </a:r>
            <a:r>
              <a:rPr lang="ru-RU" altLang="ru-RU" sz="2000" b="0" cap="none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ISOCP" pitchFamily="2" charset="0"/>
                <a:cs typeface="ISOCP" pitchFamily="2" charset="0"/>
              </a:rPr>
              <a:t/>
            </a:r>
            <a:br>
              <a:rPr lang="ru-RU" altLang="ru-RU" sz="2000" b="0" cap="none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ISOCP" pitchFamily="2" charset="0"/>
                <a:cs typeface="ISOCP" pitchFamily="2" charset="0"/>
              </a:rPr>
            </a:br>
            <a:endParaRPr lang="ru-RU" dirty="0"/>
          </a:p>
        </p:txBody>
      </p:sp>
      <p:pic>
        <p:nvPicPr>
          <p:cNvPr id="13" name="Picture 4" descr="Изображение 16428855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085623">
            <a:off x="623068" y="2647493"/>
            <a:ext cx="1295454" cy="187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www.kanz.leflash.ru/_upload/m_catalog/b_16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0796" y="2641902"/>
            <a:ext cx="2521581" cy="151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827584" y="24742"/>
            <a:ext cx="7776989" cy="1143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effectLst/>
              </a:rPr>
              <a:t>Учебники для студентов средних профессиональных учебных заведений</a:t>
            </a:r>
          </a:p>
        </p:txBody>
      </p:sp>
      <p:pic>
        <p:nvPicPr>
          <p:cNvPr id="73731" name="Picture 4" descr="E:\Приеаная\Scan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9" y="1628775"/>
            <a:ext cx="1224508" cy="1821468"/>
          </a:xfrm>
        </p:spPr>
      </p:pic>
      <p:pic>
        <p:nvPicPr>
          <p:cNvPr id="73732" name="Picture 5" descr="E:\Приеаная\Scan1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5824" y="1053448"/>
            <a:ext cx="120973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6" descr="E:\Приеаная\Scan10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601" y="1318361"/>
            <a:ext cx="1368152" cy="203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7" descr="E:\Приеаная\Scan100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0799" y="1035276"/>
            <a:ext cx="1324363" cy="187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189" y="386179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«ЛАСТИК»</a:t>
            </a:r>
          </a:p>
          <a:p>
            <a:pPr algn="ctr">
              <a:defRPr/>
            </a:pPr>
            <a:r>
              <a:rPr lang="ru-RU" dirty="0"/>
              <a:t> Это слово произошло от сокращенного слова «</a:t>
            </a:r>
            <a:r>
              <a:rPr lang="ru-RU" dirty="0" err="1"/>
              <a:t>гуммиэластик</a:t>
            </a:r>
            <a:r>
              <a:rPr lang="ru-RU" dirty="0"/>
              <a:t>», </a:t>
            </a:r>
          </a:p>
          <a:p>
            <a:pPr algn="ctr">
              <a:defRPr/>
            </a:pPr>
            <a:r>
              <a:rPr lang="ru-RU" dirty="0"/>
              <a:t>что в переводе означает – «</a:t>
            </a:r>
            <a:r>
              <a:rPr lang="ru-RU" dirty="0" smtClean="0"/>
              <a:t>КАУЧУК»</a:t>
            </a:r>
            <a:endParaRPr lang="ru-RU" dirty="0"/>
          </a:p>
        </p:txBody>
      </p:sp>
      <p:pic>
        <p:nvPicPr>
          <p:cNvPr id="10" name="Picture 4" descr="C:\Documents and Settings\admin\Рабочий стол\kants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455842" y="4077072"/>
            <a:ext cx="1613446" cy="1048740"/>
          </a:xfrm>
          <a:prstGeom prst="rect">
            <a:avLst/>
          </a:prstGeom>
        </p:spPr>
      </p:pic>
      <p:pic>
        <p:nvPicPr>
          <p:cNvPr id="11" name="Picture 18" descr="Ластик 0300/12 (Чехия) белый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1767867">
            <a:off x="4493281" y="5666326"/>
            <a:ext cx="1169639" cy="86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6" descr="http://www.uchebnik.com/linkpics/47707b.jpg"/>
          <p:cNvPicPr>
            <a:picLocks noChangeAspect="1" noChangeArrowheads="1"/>
          </p:cNvPicPr>
          <p:nvPr/>
        </p:nvPicPr>
        <p:blipFill>
          <a:blip r:embed="rId9"/>
          <a:srcRect l="26480" t="63197" r="9261" b="11519"/>
          <a:stretch>
            <a:fillRect/>
          </a:stretch>
        </p:blipFill>
        <p:spPr bwMode="auto">
          <a:xfrm rot="1795229">
            <a:off x="6133048" y="5474727"/>
            <a:ext cx="1507651" cy="887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3876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Ластик  рекомендуется разрезать по диагонали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092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dirty="0"/>
              <a:t>Готовальня – это футляр для хранения набора чертежных инструментов</a:t>
            </a:r>
            <a:endParaRPr lang="ru-RU" altLang="ru-RU" dirty="0"/>
          </a:p>
        </p:txBody>
      </p:sp>
      <p:pic>
        <p:nvPicPr>
          <p:cNvPr id="8" name="Picture 3" descr="Изображение 8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1552" y="446613"/>
            <a:ext cx="3672408" cy="229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E:\DCIM\101MSDCF\DSC07669.JPG"/>
          <p:cNvPicPr>
            <a:picLocks noChangeAspect="1" noChangeArrowheads="1"/>
          </p:cNvPicPr>
          <p:nvPr/>
        </p:nvPicPr>
        <p:blipFill>
          <a:blip r:embed="rId3"/>
          <a:srcRect l="4295" t="6236" r="9773" b="4561"/>
          <a:stretch>
            <a:fillRect/>
          </a:stretch>
        </p:blipFill>
        <p:spPr bwMode="auto">
          <a:xfrm>
            <a:off x="4748159" y="3223085"/>
            <a:ext cx="4156323" cy="199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68714" y="29977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Наименование инструментов из готовальни: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23" y="39036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Georgia" pitchFamily="18" charset="0"/>
              </a:rPr>
              <a:t>1. </a:t>
            </a:r>
          </a:p>
          <a:p>
            <a:pPr algn="ctr"/>
            <a:r>
              <a:rPr lang="ru-RU" dirty="0">
                <a:latin typeface="Georgia" pitchFamily="18" charset="0"/>
              </a:rPr>
              <a:t>Циркуль-</a:t>
            </a:r>
            <a:r>
              <a:rPr lang="ru-RU" altLang="ru-RU" dirty="0">
                <a:latin typeface="Georgia" pitchFamily="18" charset="0"/>
              </a:rPr>
              <a:t> применяется для вычерчивания окружностей. </a:t>
            </a:r>
            <a:endParaRPr lang="ru-RU" dirty="0">
              <a:latin typeface="Georgia" pitchFamily="18" charset="0"/>
            </a:endParaRPr>
          </a:p>
          <a:p>
            <a:pPr algn="ctr"/>
            <a:r>
              <a:rPr lang="ru-RU" dirty="0">
                <a:latin typeface="Georgia" pitchFamily="18" charset="0"/>
              </a:rPr>
              <a:t>Чем меньше пластиковых деталей, тем прочнее.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785" y="549924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/>
            <a:r>
              <a:rPr lang="ru-RU" dirty="0">
                <a:latin typeface="Georgia" pitchFamily="18" charset="0"/>
              </a:rPr>
              <a:t>2. Кронциркуль </a:t>
            </a:r>
            <a:r>
              <a:rPr lang="ru-RU" dirty="0" smtClean="0">
                <a:latin typeface="Georgia" pitchFamily="18" charset="0"/>
              </a:rPr>
              <a:t>(</a:t>
            </a:r>
            <a:r>
              <a:rPr lang="ru-RU" dirty="0">
                <a:latin typeface="Georgia" pitchFamily="18" charset="0"/>
              </a:rPr>
              <a:t>балеринка)</a:t>
            </a:r>
          </a:p>
          <a:p>
            <a:pPr marL="457200" indent="-457200" algn="ctr"/>
            <a:r>
              <a:rPr lang="ru-RU" dirty="0">
                <a:latin typeface="Georgia" pitchFamily="18" charset="0"/>
              </a:rPr>
              <a:t> </a:t>
            </a:r>
          </a:p>
          <a:p>
            <a:pPr marL="457200" indent="-457200" algn="ctr"/>
            <a:r>
              <a:rPr lang="ru-RU" dirty="0">
                <a:latin typeface="Georgia" pitchFamily="18" charset="0"/>
              </a:rPr>
              <a:t>3. Измеритель.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5330558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1.                            </a:t>
            </a:r>
            <a:r>
              <a:rPr lang="ru-RU" dirty="0" smtClean="0">
                <a:solidFill>
                  <a:srgbClr val="000000"/>
                </a:solidFill>
              </a:rPr>
              <a:t>        </a:t>
            </a:r>
            <a:r>
              <a:rPr lang="ru-RU" dirty="0">
                <a:solidFill>
                  <a:srgbClr val="000000"/>
                </a:solidFill>
              </a:rPr>
              <a:t>2.       3.  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357166"/>
            <a:ext cx="3462338" cy="59547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   Железный циркуль был найден на территории Франции в Галльском кургане 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I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 века нашей эры.</a:t>
            </a:r>
          </a:p>
          <a:p>
            <a:pPr>
              <a:defRPr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  В пепле, засыпавшем Помпею девятнадцать веков назад, археологи также обнаружили много бронзовых циркулей. 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284663" y="428625"/>
            <a:ext cx="4608512" cy="249555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	В Древней Руси был распространён циркульный орнамент из мелких правильных кружков. </a:t>
            </a:r>
          </a:p>
          <a:p>
            <a:pPr>
              <a:defRPr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	Стальной циркульный резец был найден в Великом Новгороде при раскопках.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7885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3071813"/>
            <a:ext cx="3303588" cy="33115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7813"/>
            <a:ext cx="6357952" cy="17224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effectLst/>
              </a:rPr>
              <a:t>Подготовка циркуля к работе</a:t>
            </a:r>
            <a:r>
              <a:rPr lang="ru-RU" dirty="0" smtClean="0">
                <a:solidFill>
                  <a:srgbClr val="375439"/>
                </a:solidFill>
              </a:rPr>
              <a:t/>
            </a:r>
            <a:br>
              <a:rPr lang="ru-RU" dirty="0" smtClean="0">
                <a:solidFill>
                  <a:srgbClr val="375439"/>
                </a:solidFill>
              </a:rPr>
            </a:br>
            <a:endParaRPr lang="ru-RU" dirty="0"/>
          </a:p>
        </p:txBody>
      </p:sp>
      <p:pic>
        <p:nvPicPr>
          <p:cNvPr id="8" name="Picture 4" descr="http://www.bestreferat.ru/images/paper/26/51/2985126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1346" t="45566" b="13010"/>
          <a:stretch>
            <a:fillRect/>
          </a:stretch>
        </p:blipFill>
        <p:spPr>
          <a:xfrm>
            <a:off x="357188" y="1571625"/>
            <a:ext cx="8302625" cy="44402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5001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effectLst/>
              </a:rPr>
              <a:t>Карандаши чернографитные</a:t>
            </a:r>
            <a:br>
              <a:rPr lang="ru-RU" sz="3600" b="1" dirty="0" smtClean="0">
                <a:effectLst/>
              </a:rPr>
            </a:br>
            <a:r>
              <a:rPr lang="ru-RU" sz="3600" b="1" dirty="0" smtClean="0">
                <a:effectLst/>
              </a:rPr>
              <a:t> деревянные или  автоматические</a:t>
            </a: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endParaRPr lang="ru-RU" dirty="0">
              <a:solidFill>
                <a:schemeClr val="tx1">
                  <a:lumMod val="25000"/>
                </a:schemeClr>
              </a:solidFill>
              <a:effectLst/>
            </a:endParaRPr>
          </a:p>
        </p:txBody>
      </p:sp>
      <p:pic>
        <p:nvPicPr>
          <p:cNvPr id="80899" name="Picture 2" descr="E:\DCIM\101MSDCF\DSC07675.JPG"/>
          <p:cNvPicPr>
            <a:picLocks noChangeAspect="1" noChangeArrowheads="1"/>
          </p:cNvPicPr>
          <p:nvPr/>
        </p:nvPicPr>
        <p:blipFill>
          <a:blip r:embed="rId3"/>
          <a:srcRect l="3391" r="6781"/>
          <a:stretch>
            <a:fillRect/>
          </a:stretch>
        </p:blipFill>
        <p:spPr bwMode="auto">
          <a:xfrm>
            <a:off x="1571625" y="3786188"/>
            <a:ext cx="6786563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0" name="Picture 4" descr="http://www.penac.ru/novosti/UM-50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1785938"/>
            <a:ext cx="4000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1" name="AutoShape 6" descr="data:image/jpg;base64,/9j/4AAQSkZJRgABAQAAAQABAAD/2wCEAAkGBhQSEBQUEhIVFRQVFRQUFBgWFBcUFhgUFxQVFRQUFBYXHCYeGBojGRQUHy8gJScpLCwsFR4xNTAqNSYrLCkBCQoKDgwOGg8PGiwlHyQsLCwqKS8pKSwpKiwpLCwsKSksLCwpLCwqLCwsLCwpKSwpKSksLCwsKSwpKSkpLCwpLP/AABEIALcBEwMBIgACEQEDEQH/xAAbAAABBQEBAAAAAAAAAAAAAAAAAQIEBQYDB//EAD4QAAECAwYDBAkCBQMFAAAAAAEAAgMEEQUSITFBUQZhcSIygZETQlKhscHR4fAjYgcUcoLxFSSiM1NjstL/xAAaAQACAwEBAAAAAAAAAAAAAAAAAQIDBAUG/8QAJxEAAgICAgEFAAIDAQAAAAAAAAECAxEhEjEEEyJBUWEygXGR4VL/2gAMAwEAAhEDEQA/AKDgyXD33gOyMiczzXoMJjaULVlbHs18sAALzR50WklJxrtae5eZss9SbbPTRq9OKUR8awocTFuDtxgfuodyNAwcPSM3HeHUK5Bou4jgjtY81Xx+ixSfyVUrGY8VafD6hdmPLcsE6asdjzeZ2XbtwPjuo4ixIeERt5vtNGPiFHaJafRP9IHYOFPzULn/ACZbiw06Yt8tEyG9rxVhB8V0hRSFPOeyGMdCw5qmEQU56KQGajELnfa8UIp+armZVzMYZw2zH2Sx9bAsYM05uWI2KsZO1B0Kz0OfFaPBad9PNSyfEK2Fko9FFlUZdmtg2kDmpbXg5LFwpwt1wVhK2wK50PuXQq874kc63wmtxNMhQYFpg5+YUxjwciulCyM+mYZQcexyEIUyAIQhAAhCEACEIQAIQhAAhCEACEIQAIQhAAhCEANohOQnkWDyeDMUwIXSJIsiiowO4wKhSlow4uRodjgaqWBTLzHzXmGep2mMY+JCweL7d9fFWEvNNeKgpjJnDtCo3TYtmtdiw0O4w81XxfwTyn2WUiB6QVyOCuv5Np0Cy0rHdDoHgn932V5KWyKYkEbhbaUuOzn+Q3nRQcT2G+FWPKgmmMSGNRq5o+SqbK4sZEADqDnz5jRejw47X5ELz3jz+H7yTMyYpEzfDGAfuW6B3xROhS2h1eTj2yLdrmuxYapYURzTgvMrI4qcx1DVjxg4EUx2IK2VncTtdQRMK5HTz0WSUHB70btNaNHVr+ycz5Jhs2JDPYwB0OLfqEyC4Oxaa6ii0sN1Qrq61PszW2OHRmWT7S8seLjxmDqNxuFIuqXbnDrI8OmThixw7zT8xyWBNux5KN6GZFfZd6rm7tPySsqcf0K7VP8AybiDMObkcla2fPl2WBCy1nW3Djd0iu2qvJAAmodt18VKjOdEL1HGzTS02T3lLVHCiqwl5vQrrVXfEjk2V/KJiEgKVazOCEIQAIQhAAhCEACEIQAIQhAAhCEACEIQAIQhAHlk5YsKN2h2H6ObgfHdVsQxpf8A6rb7PbaNP3DMKbDDmZGo2/MlZS8+HYEU5FeX5Jnqtr9RBlZljxVjgfzZd4bqZYfBcZzhppJfAPo354d09W/MKI20XwjcmWXdnjFp8VJ/osZ/iXcOOD3gmx7PBxY6h93kuUIgirSD4pWEg4GnI5FNPBBpPsr49txJU1itN3/uNqW/3bK5s/jeE9tS9rhmaHGnROY8P7JHUUwWYt7+HMOITEgEwImfYqGE/uaPktVU89mW2mK60Zvim0pWcjOdDhXHAkX2nB4BzI3VZBl4kPum833qBPWJGgxS2IC14OY157EK1skxAaOcCDnUUP0TvcMa7+iXjqyOntfZpeFuJ/R/puAAO41+i3Erao3WA/0sOxGB0IXVkvMsxhvDuTh8wqKrklhlttDk8o9PhzYcM1Atnh+HNQiyM0HVpGbTuDoV50OMJiCf1oDqbsNfiruzP4mwXChcWHZ4LffktakpGOVU4mNtSSjWdGDYtbhP6cUVunk72XclqrJ4kLwDeBw0zWdnOKzEe6HNEhriaVPpITm1wP3GIVNMcOgOrDdQHEFpw8CFKVah7kEJq32S0z12U4j9rzVxAtdpyK8WlHTUPARS4bOx96v5G2ImAeAOizu2P2Wy8WSPWxbbIbS57gGDEk6DdWclPMjMD4T2vaci01C8jnokWNBMNrhjShOIzrQ8lT2Vb8zZkUOfDdDa7vVBMGIOR0PPRdDxrMrGTm+RU4vo97QqfhriiDOw78I4gC+2oJbXpmM6FXC2GUEIQgAQhCABCEIAEIQgAQhCABCEIAEIQgDxOyuJoUYUrddqDhirqgIVVa/CkKMbwBhxNHt+Y1VM20ZiTcGxhfhaPaKj+4aLzDhnr/R6xYfRs4U2WcwN/kVPZGZFaWuAcDmCPkqCz7ZZGb2SDv8A4U8U9X4/BJNog4/ZzmeGyw35V9P/ABu7vgdPeo0ta4vejjNMN+ztebTqrSFOFp7QPX8zUuYlocZlIjA4Zg0y5g6FSWH0DbSxIZJOob1aj5K2hPDhgarO2hKxJZvpWVfCzcAO00b09Ye9LZvEMKMLzHNJ5HHxBW2C4o51j5Mm23YLJhtCO0O6dQefIrCx7DuPLCKOGmnUbheiQZ0HvHoRoudp2QyO3HAjuuGY+3JV21c1ldllNzreH0YSA58PDMK1lZ1p5HYrnGhuhuuRRXYjUbgpr5EOxaarnNNPDOllNZLV0s14oQD4KltLg6G+paF3gzD4eHeGxz8CrWWtNr8MjscPLdNMW0YOPwkW4ECmy4QuHXM7lR+2tB4aL0uJDaRiojpMVy92KtU7V0Vy9N9pGTldnCh5qygwGlXL5BjhRza/FQotjPbjDN4bHPwKhwb2T9SK0PloVMirmTmy0FuBac2uF5p6tOCz0OYINDgRoRRT4E4nGc62RlGM0bCxHy0NznMgQ4L30D3MYGh1K0rTqVoWvBFQarBy82N1ZSs85uLTTlofBdOnzviRyrvB+YGsQqyVtoHB4unfMfZWTXA4g1XThZGazFnNnXKDxJCoQhWEAQhCABCEIAEIQgAQhCABCEIA8ogzmjvPRTHQGPbkDXDfz3Vax4P5+VXaHVmWWy8ttHqNP8ZS2jwddd6SVd6J+dK1Y7w9VcZTih0J3o5uGYbtHeqehWrlZwHA5pLRsuHGZdewOB3y8Nipcs9/9J8viQ2DMhzQWkOadldWVMdmldcivPYnD8eVdelXF7MzDccaftctTY3EcOKKYw3DvMcKEHmFdUt5yUeQvbo1LHUyy12ovOOPP4fxGOdNyDnN9aLCGXN7B8Qt5AnuhHIqYyZByWyMjnYaZ4hZ3F83DoHgPb5FayyOPwe80tKncWcIjtR5dm5iMHvc0fJZSWk2OFfsss7XF7RuhXXZHKEtTiC9MvvG7V1RgQ0jQivLVWlnTt7EGq4RLKvNo9oiM55jouUrYvo3XoJLm6trRwG1Dg73FK2yu2O1hr5Cmqyl4Tyvo0kGKHZ49M/FLFkARVq4yD2RBgaOGhwI6gqxDThX3LHGOWapS4kKDMvZn2gFaS061+Rx2K5mECPt8QosWQpiM9FPbeEQykm32W90eKc00VQyYe04i8OWf3UuBNhwBBqCrfTXwVeo/klzEmyK3tCp0Oo6Klj2G9vahm+NWnveG6tzXMHFPbNYYjHf6qKw/bIk8x90TOQZkg0NQRmDh7irKVtUZH88VcTUjCjtF4AnQjAjxCoZ7h6JDxZ+o3/kPqq3BraLFbGWmXcKbBU6VnHNPYdTlmPJYmBNlpoMxm04UVtK2sMnYKULJRZCdUZI3EtbIODxdO+Y+ysWuBFQsTBnAdaqZLTjmdx1OWY8l06vNfUjmW+F/wCTVoUCStUPHaFD5hTgV0oTU1lHOlFxeGKhCFMiCEIQAIQhAAhIhAsnhENz4WVXN21HQq4k59r8sDqDn4qMG0wIpyPyKa6zw7FpIcPAj6ry212eqeGW7qEY/nRObFczWoVPCtF0M0iio9oD/wBh81aQ5gEVBBByIyQ8PaFlrT6J8GYa8b8lGnrFZG7wLSMnNweOhGaZ6EVqMCpUGaI73mhNp7HhNaMjPmfk6ub/ALiCNRhEaObdfBSrG/ilDNBFDmHWoWwBDsjzrhlss3bvB8KKS66GO3aKAn9wHxWpXYW1/ZndCb0TeIOJC+Vc+Uii8KF13vXNS0bj4LCwrXLzeJFTiS0UrzIGu9Au54fdBdQ1bsRkelE13CwJvNc5hOZGLa82n5KxW1Tjxmv7KXRbXPnW/wCi2lZ7cgdCrKG4OOOB0cMPMLMNlYsE0it7JOD24tOxPslXkhhiCHALDKPF4OhF8o5xhlnFkb2LhiMntwcOtMx1Q2ZfDpf7bB6zRjT9zfmF0hxj6podinRIgvD1He5OK2Rk9EuXjNeKtcCDskmGEZaeSgxZUB1RWG/2m9139TdVIlZ1w7MYCmjgatP/AMnkVKD2QsSxksILWEA0AVFa8hEY4xJbvDFzNHjloHfFXcMw9DQbDJTpeLDpTff6roYTXRzU2pZyY2xeN4UbsvrDeMCDhQ89lfuigtwoeYVJxnwEI1Y8thGAqaYCJTfZ1NVlLIt2NBJY8EUzByw5LP6DTzHo1q6Mlvs9LhxCDgcfirKTmL42OoWYs63GRQdCNNPAqwlZ4NyOZ/BzUa63nojbNY7JduWC2MKsN2KO6d+TuXPRZATd2IYcUXIjcwfiDqOa3stOtdSpod1Ct6wocy2jxR47jxn5/JTnUpdEKr3HT6M7CmCO6fBWMraJxwxGlc1l48nGln3XYjTmNwdVLlZr0h1afJZ/ScZbRqc045TNpZVogn4rQyk3Tpt9F57Bc5hrWvMfRXkhbNMK1+K6UMw6OVP3/wAjcNdUVCVU0jaIOLTXkrWFGDhgt0LFIxyg4nRCEK0gCEJCgAQkQmIxtqcOB2gPuKzc5ZUSHmCQNdR9V6a6HVQ5mzwdFhs8WMzfX5EoHnF8OHaFRuBiORChxbOdDN6Eeo9U9QtfaXDuJc3AqjfBczBwod9CuVb48qzp1eRGZAgWmCQ14uO2OR6H5K4hRsMVXzMk2IKEAH3HmFDcYkHDvs2OY/pKpT+y+Uc9F04lpqw05aKTKzd40cKFVEpPh/dOWYPeHUK4s6MA7rh8wmoe7QpTaW0ToEi2I7tNBbqCMPeuM5w2G1dCrzbn5FTXkjIqRLTOhWxVRxhmCV0m8ozsoGPBGGxafgQo0fhm6b8ubh1Ye4eQ9n8wVtbdhlx9LBNHjMaP+6hSFvA9l4uuyodws04cXhmuFnJZRUQ5stcWRWmG/wBWuR3uuyI6KZEh657V2V5MSUOMy69oc06H5HdZ2fsqLL4wXGJDJxY7vD+l2vx6pRTT0TlJSW9HdsSI0Gjat2Jr5LmwF3dBB2K5S06YjnBr7hGbHijh1BC63nObXAY0JVq+4lUvqRyiSbx3Ksdt6p8NOoUSJbr4JAjsLK5OzYejslZCafDIDiHtOmo6JzXGLfaCC3ItcBiMdKK2M2uyqUEx8hxGKVBDhTFZm1Lflpl5o3HVwzP9uZ6qebCYLxYAC04txp4HMKuP8OWRjfZEdCecd21OtNPNbaUnsw3Zj0cf9KcKPhOvNOIopkvazm0D2kU5YKXZ3Dc5Ku7omIZ7wYQ13UNd61OeK00XhwOFbuY1GPirHUmQVrfZTylsNdkaK2lrYpgcR+ZbKFG4Zp6q5Nsgt3UHUPmX8Z0KOy47Eabg7hZeas8Q4hY2I1xGNAQTT9w0U91mOe0tZEMNxBANL1DusnG4PtKDEMUf7g1rehu7e1bjqHLaqcKmuxSsZoYMJynMlnH1a9M1x4dtuHGcIMdpgzGV17TDvH9odryWobZhap+kiPqMoBMOYcyOuB81dWdxIK0dVrueAPVTGwNxXrimvsWC/Nt07tw9yXpNbQc0TLF4phzD3wqhsZhILDmW6PZ7TSMVdVXldp/wsmBGMeUnBfrea17Syh0uvaTTyWt4atqaqIM9LOZEybFYL8J9N3NwY7rSvLJaVn5M7NPVJVJVImICUJKoTAbRIQnBKokkzhEgAqrnrJDgahXdE1zVBrJNSwYKasUw63RUbKA5ulK8tfBehR5MFUVo2GHaY8lz7vDT3E6FXlNakYuasoON5lWuG2BC4wrUdCNIzSR7bc/7gruZk3MParTQj5qPFghw7QHXXxXPxKp7Rv5Rsj+FhJW5Dfk9rvEA+I+ysGxQcli5qw2nHDkR+YKIwx4ODIrgBo7tD35K9eTF/wAkZ5eM1/FnosGbLc1WW3YYjfqQqCJqMg76Hms5LcWRWkCJDaa6twr4FU/EEZ7nmLBdEId3m1Icw/tAzHmr4qFmmyiXOr3JF/Z9rOYSMag0c094HZXMa0mva3e8M15tLWgS6rnOJpQEntDbHULRS852QXY7OAw8arNZTKmX2jRC2N0f0vLQs+FHe70rrt3Bpbg7bP6qti34DaOpFgE95tbw/qGfiKjorGUnBqAedPjsriXexwALRvlgoOSZYsx/TKvjQ3uY6A6pJFRml/l6vfiQWnTXPVWto8KtcS+AfQxNwOyf6m/MUKrnTL4XZjtun2h3XdHfWimpCaXZIlf+k4nGhGeef+VPhWY0hrwXZA5/bJR5WdZkWj3Y/VWkvGByIpstMZ46MUoZ7LeTNQFPZCCpZaaukUy1CvJd4c2rSt8JqaMc4uI10sCo8SzQdFPuoVmCGSnfZOyfBgub0VsAl9GEBkgxpFkVtIjGvGzmh3xyUpkMUptguwgp3o0xHH0ISGVC7XEVQLJzhsIUhpTQ9PBCkIVIlTSgTEQkQpCFSpEqiMEIQkSQlFzfCBXVIlgkVc3ZwIyWdnrGIxbh8PFbUhR48qCqp1xmsMtha4vKPPXw6Yd0+4ri+HoRQ7aeC18/ZAdos9NyDmaXm7a+C5d3iOO1tHTq8pS09Mp4sgNq7gj3rg6UJBuk1zA1qPirKnjyxqEkJgLhU4VxpmFh4tPRr5L5KaZ4bhzOBJhxNHNwIOfaGRCqosvMWef9x+pL1A9IzIbX25j4L0eXlGA11rg7X7qZGkmxGuY4BzSCC05EEYroV548ZGGc1z5RRjLPmQ8B8JzSNdj4K2lZ0GgPYdny8CsJxDwzHsyMYkuXGXccs7lfVcNRsVOsrilr20iCjshqPzqq51uO+0XRmp9dm/hzZGByUh7WRBRwBBzBxBWal5stADSXtpXwU+XmwT2T4ZFV4JZ+yLaHCr21dLPu63Hd09DoqyBPxGOLYkNzXDMZjqOXRbWBHqM/8rpaFmsjtFRRwHZK01xXTMlkvoz0pauGOXv96upG1C01Bw1+4+agQrPLTRwy8V2i8Ow4rSL0SET60N10joDULUqWtxZmlanpo1VnWnDjNJhuBpgQDiDsVLurzCU4FnpKL6WTmGxtS2J+m5wzo6lWu9y9DsefdGh1iQnwXjB7HaH9rhg5uxWtGUm3UoalATwE8ANCchCYhCEhCcmlMQ2iVCagQ6qSqSqQlMBaoTaoQB1qgJEApsSHIQhRJZBIlSJDyCEISGMfDBUCakAQrFBUWiSZjrQsSuIwKopiTcDQtx0cPmvR40sCqmcsuuiy2+PGezTX5EomZk50jBxroraBH+yizdkO2qozaszBHwVbpceiXqJl5FhtiNLXgEHA1GfVYC3+BRCcXQ+6cjtyK18Gb51Un+abdN7FutdERbjpoH9o8zl3RIBoa0/4/ZWsGda+lBR/lTbLMK7mJWC9xbDiMf8AtDgSOVM1VTNhFuLPL6In46luJOHkvqRbSMy4ABxBpqMPcVcSs+KZ4LIQJhzcHYU0P5RWDJipFfA1oo8WhOWWa1oDsTipEKWByWXgWm5h9oe/6FXUnbTKXrwG4y+Kurs4vDKrIZWS6gsIUtjVAsu1IUdl+E8OblUaEZg7FWDSthkHoQChSAQlFUhSIELVIUJKoARBQSkJQISqS8kJTSUAOqhMqhMRIqlTQUtUxCpQUiKpDHIokBRVAxaJKJapEh5ApEqEsBkaU0tTykolgeTg+WBUOYssHRWJCRLAZMzNWCNAqG2eGzGZdc54G7TQ9DoR1XoTguESVBS4olyPG4vAMww1gvESmIBPo3+BrQnyWk4cthxIgTjHQ4uTHOFA/lXK90zW2fZ+yc2XB7wBpiKiuO6Yimj2CDooESwKZCi2TWJHQQUmh8jFf6UcsVEn+HnRIb2VHaBAORB0PNbt0kFyMgoenHOSXqPB4xZFqTllx6vhPDKgPBB9G8bh2Vea9osC3oU3CESC6oycPWa72XBObAwo4AjUEVHkVykOG4EKL6WCz0bjg64S1rh+5mRVxUW4KdVNCVMQISVSEpgLVNqglNSAWqSqRJVMQFNKCU1xQAlULneQgCW0p1UITEKClBQhAC1QhCAAJUIQMEIQkMQoQhPAhEEIQlgY0tTC1CEgGpwCEIwAXUhahCQCIBSoTAdQFOa1CEAOqiqEKQhpKQlCEgEqkqhCYDSUhKEIAaSub3IQgRxLkIQgD//Z"/>
          <p:cNvSpPr>
            <a:spLocks noChangeAspect="1" noChangeArrowheads="1"/>
          </p:cNvSpPr>
          <p:nvPr/>
        </p:nvSpPr>
        <p:spPr bwMode="auto">
          <a:xfrm>
            <a:off x="120650" y="-795338"/>
            <a:ext cx="2019300" cy="13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0902" name="AutoShape 8" descr="data:image/jpg;base64,/9j/4AAQSkZJRgABAQAAAQABAAD/2wCEAAkGBhQSEBQUEhIVFRQVFRQUFBgWFBcUFhgUFxQVFRQUFBYXHCYeGBojGRQUHy8gJScpLCwsFR4xNTAqNSYrLCkBCQoKDgwOGg8PGiwlHyQsLCwqKS8pKSwpKiwpLCwsKSksLCwpLCwqLCwsLCwpKSwpKSksLCwsKSwpKSkpLCwpLP/AABEIALcBEwMBIgACEQEDEQH/xAAbAAABBQEBAAAAAAAAAAAAAAAAAQIEBQYDB//EAD4QAAECAwYDBAkCBQMFAAAAAAEAAgMEEQUSITFBUQZhcSIygZETQlKhscHR4fAjYgcUcoLxFSSiM1NjstL/xAAaAQACAwEBAAAAAAAAAAAAAAAAAQIDBAUG/8QAJxEAAgICAgEFAAIDAQAAAAAAAAECAxEhEjEEEyJBUWEygXGR4VL/2gAMAwEAAhEDEQA/AKDgyXD33gOyMiczzXoMJjaULVlbHs18sAALzR50WklJxrtae5eZss9SbbPTRq9OKUR8awocTFuDtxgfuodyNAwcPSM3HeHUK5Bou4jgjtY81Xx+ixSfyVUrGY8VafD6hdmPLcsE6asdjzeZ2XbtwPjuo4ixIeERt5vtNGPiFHaJafRP9IHYOFPzULn/ACZbiw06Yt8tEyG9rxVhB8V0hRSFPOeyGMdCw5qmEQU56KQGajELnfa8UIp+armZVzMYZw2zH2Sx9bAsYM05uWI2KsZO1B0Kz0OfFaPBad9PNSyfEK2Fko9FFlUZdmtg2kDmpbXg5LFwpwt1wVhK2wK50PuXQq874kc63wmtxNMhQYFpg5+YUxjwciulCyM+mYZQcexyEIUyAIQhAAhCEACEIQAIQhAAhCEACEIQAIQhAAhCEANohOQnkWDyeDMUwIXSJIsiiowO4wKhSlow4uRodjgaqWBTLzHzXmGep2mMY+JCweL7d9fFWEvNNeKgpjJnDtCo3TYtmtdiw0O4w81XxfwTyn2WUiB6QVyOCuv5Np0Cy0rHdDoHgn932V5KWyKYkEbhbaUuOzn+Q3nRQcT2G+FWPKgmmMSGNRq5o+SqbK4sZEADqDnz5jRejw47X5ELz3jz+H7yTMyYpEzfDGAfuW6B3xROhS2h1eTj2yLdrmuxYapYURzTgvMrI4qcx1DVjxg4EUx2IK2VncTtdQRMK5HTz0WSUHB70btNaNHVr+ycz5Jhs2JDPYwB0OLfqEyC4Oxaa6ii0sN1Qrq61PszW2OHRmWT7S8seLjxmDqNxuFIuqXbnDrI8OmThixw7zT8xyWBNux5KN6GZFfZd6rm7tPySsqcf0K7VP8AybiDMObkcla2fPl2WBCy1nW3Djd0iu2qvJAAmodt18VKjOdEL1HGzTS02T3lLVHCiqwl5vQrrVXfEjk2V/KJiEgKVazOCEIQAIQhAAhCEACEIQAIQhAAhCEACEIQAIQhAHlk5YsKN2h2H6ObgfHdVsQxpf8A6rb7PbaNP3DMKbDDmZGo2/MlZS8+HYEU5FeX5Jnqtr9RBlZljxVjgfzZd4bqZYfBcZzhppJfAPo354d09W/MKI20XwjcmWXdnjFp8VJ/osZ/iXcOOD3gmx7PBxY6h93kuUIgirSD4pWEg4GnI5FNPBBpPsr49txJU1itN3/uNqW/3bK5s/jeE9tS9rhmaHGnROY8P7JHUUwWYt7+HMOITEgEwImfYqGE/uaPktVU89mW2mK60Zvim0pWcjOdDhXHAkX2nB4BzI3VZBl4kPum833qBPWJGgxS2IC14OY157EK1skxAaOcCDnUUP0TvcMa7+iXjqyOntfZpeFuJ/R/puAAO41+i3Erao3WA/0sOxGB0IXVkvMsxhvDuTh8wqKrklhlttDk8o9PhzYcM1Atnh+HNQiyM0HVpGbTuDoV50OMJiCf1oDqbsNfiruzP4mwXChcWHZ4LffktakpGOVU4mNtSSjWdGDYtbhP6cUVunk72XclqrJ4kLwDeBw0zWdnOKzEe6HNEhriaVPpITm1wP3GIVNMcOgOrDdQHEFpw8CFKVah7kEJq32S0z12U4j9rzVxAtdpyK8WlHTUPARS4bOx96v5G2ImAeAOizu2P2Wy8WSPWxbbIbS57gGDEk6DdWclPMjMD4T2vaci01C8jnokWNBMNrhjShOIzrQ8lT2Vb8zZkUOfDdDa7vVBMGIOR0PPRdDxrMrGTm+RU4vo97QqfhriiDOw78I4gC+2oJbXpmM6FXC2GUEIQgAQhCABCEIAEIQgAQhCABCEIAEIQgDxOyuJoUYUrddqDhirqgIVVa/CkKMbwBhxNHt+Y1VM20ZiTcGxhfhaPaKj+4aLzDhnr/R6xYfRs4U2WcwN/kVPZGZFaWuAcDmCPkqCz7ZZGb2SDv8A4U8U9X4/BJNog4/ZzmeGyw35V9P/ABu7vgdPeo0ta4vejjNMN+ztebTqrSFOFp7QPX8zUuYlocZlIjA4Zg0y5g6FSWH0DbSxIZJOob1aj5K2hPDhgarO2hKxJZvpWVfCzcAO00b09Ye9LZvEMKMLzHNJ5HHxBW2C4o51j5Mm23YLJhtCO0O6dQefIrCx7DuPLCKOGmnUbheiQZ0HvHoRoudp2QyO3HAjuuGY+3JV21c1ldllNzreH0YSA58PDMK1lZ1p5HYrnGhuhuuRRXYjUbgpr5EOxaarnNNPDOllNZLV0s14oQD4KltLg6G+paF3gzD4eHeGxz8CrWWtNr8MjscPLdNMW0YOPwkW4ECmy4QuHXM7lR+2tB4aL0uJDaRiojpMVy92KtU7V0Vy9N9pGTldnCh5qygwGlXL5BjhRza/FQotjPbjDN4bHPwKhwb2T9SK0PloVMirmTmy0FuBac2uF5p6tOCz0OYINDgRoRRT4E4nGc62RlGM0bCxHy0NznMgQ4L30D3MYGh1K0rTqVoWvBFQarBy82N1ZSs85uLTTlofBdOnzviRyrvB+YGsQqyVtoHB4unfMfZWTXA4g1XThZGazFnNnXKDxJCoQhWEAQhCABCEIAEIQgAQhCABCEIA8ogzmjvPRTHQGPbkDXDfz3Vax4P5+VXaHVmWWy8ttHqNP8ZS2jwddd6SVd6J+dK1Y7w9VcZTih0J3o5uGYbtHeqehWrlZwHA5pLRsuHGZdewOB3y8Nipcs9/9J8viQ2DMhzQWkOadldWVMdmldcivPYnD8eVdelXF7MzDccaftctTY3EcOKKYw3DvMcKEHmFdUt5yUeQvbo1LHUyy12ovOOPP4fxGOdNyDnN9aLCGXN7B8Qt5AnuhHIqYyZByWyMjnYaZ4hZ3F83DoHgPb5FayyOPwe80tKncWcIjtR5dm5iMHvc0fJZSWk2OFfsss7XF7RuhXXZHKEtTiC9MvvG7V1RgQ0jQivLVWlnTt7EGq4RLKvNo9oiM55jouUrYvo3XoJLm6trRwG1Dg73FK2yu2O1hr5Cmqyl4Tyvo0kGKHZ49M/FLFkARVq4yD2RBgaOGhwI6gqxDThX3LHGOWapS4kKDMvZn2gFaS061+Rx2K5mECPt8QosWQpiM9FPbeEQykm32W90eKc00VQyYe04i8OWf3UuBNhwBBqCrfTXwVeo/klzEmyK3tCp0Oo6Klj2G9vahm+NWnveG6tzXMHFPbNYYjHf6qKw/bIk8x90TOQZkg0NQRmDh7irKVtUZH88VcTUjCjtF4AnQjAjxCoZ7h6JDxZ+o3/kPqq3BraLFbGWmXcKbBU6VnHNPYdTlmPJYmBNlpoMxm04UVtK2sMnYKULJRZCdUZI3EtbIODxdO+Y+ysWuBFQsTBnAdaqZLTjmdx1OWY8l06vNfUjmW+F/wCTVoUCStUPHaFD5hTgV0oTU1lHOlFxeGKhCFMiCEIQAIQhAAhIhAsnhENz4WVXN21HQq4k59r8sDqDn4qMG0wIpyPyKa6zw7FpIcPAj6ry212eqeGW7qEY/nRObFczWoVPCtF0M0iio9oD/wBh81aQ5gEVBBByIyQ8PaFlrT6J8GYa8b8lGnrFZG7wLSMnNweOhGaZ6EVqMCpUGaI73mhNp7HhNaMjPmfk6ub/ALiCNRhEaObdfBSrG/ilDNBFDmHWoWwBDsjzrhlss3bvB8KKS66GO3aKAn9wHxWpXYW1/ZndCb0TeIOJC+Vc+Uii8KF13vXNS0bj4LCwrXLzeJFTiS0UrzIGu9Au54fdBdQ1bsRkelE13CwJvNc5hOZGLa82n5KxW1Tjxmv7KXRbXPnW/wCi2lZ7cgdCrKG4OOOB0cMPMLMNlYsE0it7JOD24tOxPslXkhhiCHALDKPF4OhF8o5xhlnFkb2LhiMntwcOtMx1Q2ZfDpf7bB6zRjT9zfmF0hxj6podinRIgvD1He5OK2Rk9EuXjNeKtcCDskmGEZaeSgxZUB1RWG/2m9139TdVIlZ1w7MYCmjgatP/AMnkVKD2QsSxksILWEA0AVFa8hEY4xJbvDFzNHjloHfFXcMw9DQbDJTpeLDpTff6roYTXRzU2pZyY2xeN4UbsvrDeMCDhQ89lfuigtwoeYVJxnwEI1Y8thGAqaYCJTfZ1NVlLIt2NBJY8EUzByw5LP6DTzHo1q6Mlvs9LhxCDgcfirKTmL42OoWYs63GRQdCNNPAqwlZ4NyOZ/BzUa63nojbNY7JduWC2MKsN2KO6d+TuXPRZATd2IYcUXIjcwfiDqOa3stOtdSpod1Ct6wocy2jxR47jxn5/JTnUpdEKr3HT6M7CmCO6fBWMraJxwxGlc1l48nGln3XYjTmNwdVLlZr0h1afJZ/ScZbRqc045TNpZVogn4rQyk3Tpt9F57Bc5hrWvMfRXkhbNMK1+K6UMw6OVP3/wAjcNdUVCVU0jaIOLTXkrWFGDhgt0LFIxyg4nRCEK0gCEJCgAQkQmIxtqcOB2gPuKzc5ZUSHmCQNdR9V6a6HVQ5mzwdFhs8WMzfX5EoHnF8OHaFRuBiORChxbOdDN6Eeo9U9QtfaXDuJc3AqjfBczBwod9CuVb48qzp1eRGZAgWmCQ14uO2OR6H5K4hRsMVXzMk2IKEAH3HmFDcYkHDvs2OY/pKpT+y+Uc9F04lpqw05aKTKzd40cKFVEpPh/dOWYPeHUK4s6MA7rh8wmoe7QpTaW0ToEi2I7tNBbqCMPeuM5w2G1dCrzbn5FTXkjIqRLTOhWxVRxhmCV0m8ozsoGPBGGxafgQo0fhm6b8ubh1Ye4eQ9n8wVtbdhlx9LBNHjMaP+6hSFvA9l4uuyodws04cXhmuFnJZRUQ5stcWRWmG/wBWuR3uuyI6KZEh657V2V5MSUOMy69oc06H5HdZ2fsqLL4wXGJDJxY7vD+l2vx6pRTT0TlJSW9HdsSI0Gjat2Jr5LmwF3dBB2K5S06YjnBr7hGbHijh1BC63nObXAY0JVq+4lUvqRyiSbx3Ksdt6p8NOoUSJbr4JAjsLK5OzYejslZCafDIDiHtOmo6JzXGLfaCC3ItcBiMdKK2M2uyqUEx8hxGKVBDhTFZm1Lflpl5o3HVwzP9uZ6qebCYLxYAC04txp4HMKuP8OWRjfZEdCecd21OtNPNbaUnsw3Zj0cf9KcKPhOvNOIopkvazm0D2kU5YKXZ3Dc5Ku7omIZ7wYQ13UNd61OeK00XhwOFbuY1GPirHUmQVrfZTylsNdkaK2lrYpgcR+ZbKFG4Zp6q5Nsgt3UHUPmX8Z0KOy47Eabg7hZeas8Q4hY2I1xGNAQTT9w0U91mOe0tZEMNxBANL1DusnG4PtKDEMUf7g1rehu7e1bjqHLaqcKmuxSsZoYMJynMlnH1a9M1x4dtuHGcIMdpgzGV17TDvH9odryWobZhap+kiPqMoBMOYcyOuB81dWdxIK0dVrueAPVTGwNxXrimvsWC/Nt07tw9yXpNbQc0TLF4phzD3wqhsZhILDmW6PZ7TSMVdVXldp/wsmBGMeUnBfrea17Syh0uvaTTyWt4atqaqIM9LOZEybFYL8J9N3NwY7rSvLJaVn5M7NPVJVJVImICUJKoTAbRIQnBKokkzhEgAqrnrJDgahXdE1zVBrJNSwYKasUw63RUbKA5ulK8tfBehR5MFUVo2GHaY8lz7vDT3E6FXlNakYuasoON5lWuG2BC4wrUdCNIzSR7bc/7gruZk3MParTQj5qPFghw7QHXXxXPxKp7Rv5Rsj+FhJW5Dfk9rvEA+I+ysGxQcli5qw2nHDkR+YKIwx4ODIrgBo7tD35K9eTF/wAkZ5eM1/FnosGbLc1WW3YYjfqQqCJqMg76Hms5LcWRWkCJDaa6twr4FU/EEZ7nmLBdEId3m1Icw/tAzHmr4qFmmyiXOr3JF/Z9rOYSMag0c094HZXMa0mva3e8M15tLWgS6rnOJpQEntDbHULRS852QXY7OAw8arNZTKmX2jRC2N0f0vLQs+FHe70rrt3Bpbg7bP6qti34DaOpFgE95tbw/qGfiKjorGUnBqAedPjsriXexwALRvlgoOSZYsx/TKvjQ3uY6A6pJFRml/l6vfiQWnTXPVWto8KtcS+AfQxNwOyf6m/MUKrnTL4XZjtun2h3XdHfWimpCaXZIlf+k4nGhGeef+VPhWY0hrwXZA5/bJR5WdZkWj3Y/VWkvGByIpstMZ46MUoZ7LeTNQFPZCCpZaaukUy1CvJd4c2rSt8JqaMc4uI10sCo8SzQdFPuoVmCGSnfZOyfBgub0VsAl9GEBkgxpFkVtIjGvGzmh3xyUpkMUptguwgp3o0xHH0ISGVC7XEVQLJzhsIUhpTQ9PBCkIVIlTSgTEQkQpCFSpEqiMEIQkSQlFzfCBXVIlgkVc3ZwIyWdnrGIxbh8PFbUhR48qCqp1xmsMtha4vKPPXw6Yd0+4ri+HoRQ7aeC18/ZAdos9NyDmaXm7a+C5d3iOO1tHTq8pS09Mp4sgNq7gj3rg6UJBuk1zA1qPirKnjyxqEkJgLhU4VxpmFh4tPRr5L5KaZ4bhzOBJhxNHNwIOfaGRCqosvMWef9x+pL1A9IzIbX25j4L0eXlGA11rg7X7qZGkmxGuY4BzSCC05EEYroV548ZGGc1z5RRjLPmQ8B8JzSNdj4K2lZ0GgPYdny8CsJxDwzHsyMYkuXGXccs7lfVcNRsVOsrilr20iCjshqPzqq51uO+0XRmp9dm/hzZGByUh7WRBRwBBzBxBWal5stADSXtpXwU+XmwT2T4ZFV4JZ+yLaHCr21dLPu63Hd09DoqyBPxGOLYkNzXDMZjqOXRbWBHqM/8rpaFmsjtFRRwHZK01xXTMlkvoz0pauGOXv96upG1C01Bw1+4+agQrPLTRwy8V2i8Ow4rSL0SET60N10joDULUqWtxZmlanpo1VnWnDjNJhuBpgQDiDsVLurzCU4FnpKL6WTmGxtS2J+m5wzo6lWu9y9DsefdGh1iQnwXjB7HaH9rhg5uxWtGUm3UoalATwE8ANCchCYhCEhCcmlMQ2iVCagQ6qSqSqQlMBaoTaoQB1qgJEApsSHIQhRJZBIlSJDyCEISGMfDBUCakAQrFBUWiSZjrQsSuIwKopiTcDQtx0cPmvR40sCqmcsuuiy2+PGezTX5EomZk50jBxroraBH+yizdkO2qozaszBHwVbpceiXqJl5FhtiNLXgEHA1GfVYC3+BRCcXQ+6cjtyK18Gb51Un+abdN7FutdERbjpoH9o8zl3RIBoa0/4/ZWsGda+lBR/lTbLMK7mJWC9xbDiMf8AtDgSOVM1VTNhFuLPL6In46luJOHkvqRbSMy4ABxBpqMPcVcSs+KZ4LIQJhzcHYU0P5RWDJipFfA1oo8WhOWWa1oDsTipEKWByWXgWm5h9oe/6FXUnbTKXrwG4y+Kurs4vDKrIZWS6gsIUtjVAsu1IUdl+E8OblUaEZg7FWDSthkHoQChSAQlFUhSIELVIUJKoARBQSkJQISqS8kJTSUAOqhMqhMRIqlTQUtUxCpQUiKpDHIokBRVAxaJKJapEh5ApEqEsBkaU0tTykolgeTg+WBUOYssHRWJCRLAZMzNWCNAqG2eGzGZdc54G7TQ9DoR1XoTguESVBS4olyPG4vAMww1gvESmIBPo3+BrQnyWk4cthxIgTjHQ4uTHOFA/lXK90zW2fZ+yc2XB7wBpiKiuO6Yimj2CDooESwKZCi2TWJHQQUmh8jFf6UcsVEn+HnRIb2VHaBAORB0PNbt0kFyMgoenHOSXqPB4xZFqTllx6vhPDKgPBB9G8bh2Vea9osC3oU3CESC6oycPWa72XBObAwo4AjUEVHkVykOG4EKL6WCz0bjg64S1rh+5mRVxUW4KdVNCVMQISVSEpgLVNqglNSAWqSqRJVMQFNKCU1xQAlULneQgCW0p1UITEKClBQhAC1QhCAAJUIQMEIQkMQoQhPAhEEIQlgY0tTC1CEgGpwCEIwAXUhahCQCIBSoTAdQFOa1CEAOqiqEKQhpKQlCEgEqkqhCYDSUhKEIAaSub3IQgRxLkIQgD//Z"/>
          <p:cNvSpPr>
            <a:spLocks noChangeAspect="1" noChangeArrowheads="1"/>
          </p:cNvSpPr>
          <p:nvPr/>
        </p:nvSpPr>
        <p:spPr bwMode="auto">
          <a:xfrm>
            <a:off x="120650" y="-795338"/>
            <a:ext cx="2019300" cy="13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0903" name="AutoShape 10" descr="data:image/jpg;base64,/9j/4AAQSkZJRgABAQAAAQABAAD/2wCEAAkGBhQSEBQUEhIVFRQVFRQUFBgWFBcUFhgUFxQVFRQUFBYXHCYeGBojGRQUHy8gJScpLCwsFR4xNTAqNSYrLCkBCQoKDgwOGg8PGiwlHyQsLCwqKS8pKSwpKiwpLCwsKSksLCwpLCwqLCwsLCwpKSwpKSksLCwsKSwpKSkpLCwpLP/AABEIALcBEwMBIgACEQEDEQH/xAAbAAABBQEBAAAAAAAAAAAAAAAAAQIEBQYDB//EAD4QAAECAwYDBAkCBQMFAAAAAAEAAgMEEQUSITFBUQZhcSIygZETQlKhscHR4fAjYgcUcoLxFSSiM1NjstL/xAAaAQACAwEBAAAAAAAAAAAAAAAAAQIDBAUG/8QAJxEAAgICAgEFAAIDAQAAAAAAAAECAxEhEjEEEyJBUWEygXGR4VL/2gAMAwEAAhEDEQA/AKDgyXD33gOyMiczzXoMJjaULVlbHs18sAALzR50WklJxrtae5eZss9SbbPTRq9OKUR8awocTFuDtxgfuodyNAwcPSM3HeHUK5Bou4jgjtY81Xx+ixSfyVUrGY8VafD6hdmPLcsE6asdjzeZ2XbtwPjuo4ixIeERt5vtNGPiFHaJafRP9IHYOFPzULn/ACZbiw06Yt8tEyG9rxVhB8V0hRSFPOeyGMdCw5qmEQU56KQGajELnfa8UIp+armZVzMYZw2zH2Sx9bAsYM05uWI2KsZO1B0Kz0OfFaPBad9PNSyfEK2Fko9FFlUZdmtg2kDmpbXg5LFwpwt1wVhK2wK50PuXQq874kc63wmtxNMhQYFpg5+YUxjwciulCyM+mYZQcexyEIUyAIQhAAhCEACEIQAIQhAAhCEACEIQAIQhAAhCEANohOQnkWDyeDMUwIXSJIsiiowO4wKhSlow4uRodjgaqWBTLzHzXmGep2mMY+JCweL7d9fFWEvNNeKgpjJnDtCo3TYtmtdiw0O4w81XxfwTyn2WUiB6QVyOCuv5Np0Cy0rHdDoHgn932V5KWyKYkEbhbaUuOzn+Q3nRQcT2G+FWPKgmmMSGNRq5o+SqbK4sZEADqDnz5jRejw47X5ELz3jz+H7yTMyYpEzfDGAfuW6B3xROhS2h1eTj2yLdrmuxYapYURzTgvMrI4qcx1DVjxg4EUx2IK2VncTtdQRMK5HTz0WSUHB70btNaNHVr+ycz5Jhs2JDPYwB0OLfqEyC4Oxaa6ii0sN1Qrq61PszW2OHRmWT7S8seLjxmDqNxuFIuqXbnDrI8OmThixw7zT8xyWBNux5KN6GZFfZd6rm7tPySsqcf0K7VP8AybiDMObkcla2fPl2WBCy1nW3Djd0iu2qvJAAmodt18VKjOdEL1HGzTS02T3lLVHCiqwl5vQrrVXfEjk2V/KJiEgKVazOCEIQAIQhAAhCEACEIQAIQhAAhCEACEIQAIQhAHlk5YsKN2h2H6ObgfHdVsQxpf8A6rb7PbaNP3DMKbDDmZGo2/MlZS8+HYEU5FeX5Jnqtr9RBlZljxVjgfzZd4bqZYfBcZzhppJfAPo354d09W/MKI20XwjcmWXdnjFp8VJ/osZ/iXcOOD3gmx7PBxY6h93kuUIgirSD4pWEg4GnI5FNPBBpPsr49txJU1itN3/uNqW/3bK5s/jeE9tS9rhmaHGnROY8P7JHUUwWYt7+HMOITEgEwImfYqGE/uaPktVU89mW2mK60Zvim0pWcjOdDhXHAkX2nB4BzI3VZBl4kPum833qBPWJGgxS2IC14OY157EK1skxAaOcCDnUUP0TvcMa7+iXjqyOntfZpeFuJ/R/puAAO41+i3Erao3WA/0sOxGB0IXVkvMsxhvDuTh8wqKrklhlttDk8o9PhzYcM1Atnh+HNQiyM0HVpGbTuDoV50OMJiCf1oDqbsNfiruzP4mwXChcWHZ4LffktakpGOVU4mNtSSjWdGDYtbhP6cUVunk72XclqrJ4kLwDeBw0zWdnOKzEe6HNEhriaVPpITm1wP3GIVNMcOgOrDdQHEFpw8CFKVah7kEJq32S0z12U4j9rzVxAtdpyK8WlHTUPARS4bOx96v5G2ImAeAOizu2P2Wy8WSPWxbbIbS57gGDEk6DdWclPMjMD4T2vaci01C8jnokWNBMNrhjShOIzrQ8lT2Vb8zZkUOfDdDa7vVBMGIOR0PPRdDxrMrGTm+RU4vo97QqfhriiDOw78I4gC+2oJbXpmM6FXC2GUEIQgAQhCABCEIAEIQgAQhCABCEIAEIQgDxOyuJoUYUrddqDhirqgIVVa/CkKMbwBhxNHt+Y1VM20ZiTcGxhfhaPaKj+4aLzDhnr/R6xYfRs4U2WcwN/kVPZGZFaWuAcDmCPkqCz7ZZGb2SDv8A4U8U9X4/BJNog4/ZzmeGyw35V9P/ABu7vgdPeo0ta4vejjNMN+ztebTqrSFOFp7QPX8zUuYlocZlIjA4Zg0y5g6FSWH0DbSxIZJOob1aj5K2hPDhgarO2hKxJZvpWVfCzcAO00b09Ye9LZvEMKMLzHNJ5HHxBW2C4o51j5Mm23YLJhtCO0O6dQefIrCx7DuPLCKOGmnUbheiQZ0HvHoRoudp2QyO3HAjuuGY+3JV21c1ldllNzreH0YSA58PDMK1lZ1p5HYrnGhuhuuRRXYjUbgpr5EOxaarnNNPDOllNZLV0s14oQD4KltLg6G+paF3gzD4eHeGxz8CrWWtNr8MjscPLdNMW0YOPwkW4ECmy4QuHXM7lR+2tB4aL0uJDaRiojpMVy92KtU7V0Vy9N9pGTldnCh5qygwGlXL5BjhRza/FQotjPbjDN4bHPwKhwb2T9SK0PloVMirmTmy0FuBac2uF5p6tOCz0OYINDgRoRRT4E4nGc62RlGM0bCxHy0NznMgQ4L30D3MYGh1K0rTqVoWvBFQarBy82N1ZSs85uLTTlofBdOnzviRyrvB+YGsQqyVtoHB4unfMfZWTXA4g1XThZGazFnNnXKDxJCoQhWEAQhCABCEIAEIQgAQhCABCEIA8ogzmjvPRTHQGPbkDXDfz3Vax4P5+VXaHVmWWy8ttHqNP8ZS2jwddd6SVd6J+dK1Y7w9VcZTih0J3o5uGYbtHeqehWrlZwHA5pLRsuHGZdewOB3y8Nipcs9/9J8viQ2DMhzQWkOadldWVMdmldcivPYnD8eVdelXF7MzDccaftctTY3EcOKKYw3DvMcKEHmFdUt5yUeQvbo1LHUyy12ovOOPP4fxGOdNyDnN9aLCGXN7B8Qt5AnuhHIqYyZByWyMjnYaZ4hZ3F83DoHgPb5FayyOPwe80tKncWcIjtR5dm5iMHvc0fJZSWk2OFfsss7XF7RuhXXZHKEtTiC9MvvG7V1RgQ0jQivLVWlnTt7EGq4RLKvNo9oiM55jouUrYvo3XoJLm6trRwG1Dg73FK2yu2O1hr5Cmqyl4Tyvo0kGKHZ49M/FLFkARVq4yD2RBgaOGhwI6gqxDThX3LHGOWapS4kKDMvZn2gFaS061+Rx2K5mECPt8QosWQpiM9FPbeEQykm32W90eKc00VQyYe04i8OWf3UuBNhwBBqCrfTXwVeo/klzEmyK3tCp0Oo6Klj2G9vahm+NWnveG6tzXMHFPbNYYjHf6qKw/bIk8x90TOQZkg0NQRmDh7irKVtUZH88VcTUjCjtF4AnQjAjxCoZ7h6JDxZ+o3/kPqq3BraLFbGWmXcKbBU6VnHNPYdTlmPJYmBNlpoMxm04UVtK2sMnYKULJRZCdUZI3EtbIODxdO+Y+ysWuBFQsTBnAdaqZLTjmdx1OWY8l06vNfUjmW+F/wCTVoUCStUPHaFD5hTgV0oTU1lHOlFxeGKhCFMiCEIQAIQhAAhIhAsnhENz4WVXN21HQq4k59r8sDqDn4qMG0wIpyPyKa6zw7FpIcPAj6ry212eqeGW7qEY/nRObFczWoVPCtF0M0iio9oD/wBh81aQ5gEVBBByIyQ8PaFlrT6J8GYa8b8lGnrFZG7wLSMnNweOhGaZ6EVqMCpUGaI73mhNp7HhNaMjPmfk6ub/ALiCNRhEaObdfBSrG/ilDNBFDmHWoWwBDsjzrhlss3bvB8KKS66GO3aKAn9wHxWpXYW1/ZndCb0TeIOJC+Vc+Uii8KF13vXNS0bj4LCwrXLzeJFTiS0UrzIGu9Au54fdBdQ1bsRkelE13CwJvNc5hOZGLa82n5KxW1Tjxmv7KXRbXPnW/wCi2lZ7cgdCrKG4OOOB0cMPMLMNlYsE0it7JOD24tOxPslXkhhiCHALDKPF4OhF8o5xhlnFkb2LhiMntwcOtMx1Q2ZfDpf7bB6zRjT9zfmF0hxj6podinRIgvD1He5OK2Rk9EuXjNeKtcCDskmGEZaeSgxZUB1RWG/2m9139TdVIlZ1w7MYCmjgatP/AMnkVKD2QsSxksILWEA0AVFa8hEY4xJbvDFzNHjloHfFXcMw9DQbDJTpeLDpTff6roYTXRzU2pZyY2xeN4UbsvrDeMCDhQ89lfuigtwoeYVJxnwEI1Y8thGAqaYCJTfZ1NVlLIt2NBJY8EUzByw5LP6DTzHo1q6Mlvs9LhxCDgcfirKTmL42OoWYs63GRQdCNNPAqwlZ4NyOZ/BzUa63nojbNY7JduWC2MKsN2KO6d+TuXPRZATd2IYcUXIjcwfiDqOa3stOtdSpod1Ct6wocy2jxR47jxn5/JTnUpdEKr3HT6M7CmCO6fBWMraJxwxGlc1l48nGln3XYjTmNwdVLlZr0h1afJZ/ScZbRqc045TNpZVogn4rQyk3Tpt9F57Bc5hrWvMfRXkhbNMK1+K6UMw6OVP3/wAjcNdUVCVU0jaIOLTXkrWFGDhgt0LFIxyg4nRCEK0gCEJCgAQkQmIxtqcOB2gPuKzc5ZUSHmCQNdR9V6a6HVQ5mzwdFhs8WMzfX5EoHnF8OHaFRuBiORChxbOdDN6Eeo9U9QtfaXDuJc3AqjfBczBwod9CuVb48qzp1eRGZAgWmCQ14uO2OR6H5K4hRsMVXzMk2IKEAH3HmFDcYkHDvs2OY/pKpT+y+Uc9F04lpqw05aKTKzd40cKFVEpPh/dOWYPeHUK4s6MA7rh8wmoe7QpTaW0ToEi2I7tNBbqCMPeuM5w2G1dCrzbn5FTXkjIqRLTOhWxVRxhmCV0m8ozsoGPBGGxafgQo0fhm6b8ubh1Ye4eQ9n8wVtbdhlx9LBNHjMaP+6hSFvA9l4uuyodws04cXhmuFnJZRUQ5stcWRWmG/wBWuR3uuyI6KZEh657V2V5MSUOMy69oc06H5HdZ2fsqLL4wXGJDJxY7vD+l2vx6pRTT0TlJSW9HdsSI0Gjat2Jr5LmwF3dBB2K5S06YjnBr7hGbHijh1BC63nObXAY0JVq+4lUvqRyiSbx3Ksdt6p8NOoUSJbr4JAjsLK5OzYejslZCafDIDiHtOmo6JzXGLfaCC3ItcBiMdKK2M2uyqUEx8hxGKVBDhTFZm1Lflpl5o3HVwzP9uZ6qebCYLxYAC04txp4HMKuP8OWRjfZEdCecd21OtNPNbaUnsw3Zj0cf9KcKPhOvNOIopkvazm0D2kU5YKXZ3Dc5Ku7omIZ7wYQ13UNd61OeK00XhwOFbuY1GPirHUmQVrfZTylsNdkaK2lrYpgcR+ZbKFG4Zp6q5Nsgt3UHUPmX8Z0KOy47Eabg7hZeas8Q4hY2I1xGNAQTT9w0U91mOe0tZEMNxBANL1DusnG4PtKDEMUf7g1rehu7e1bjqHLaqcKmuxSsZoYMJynMlnH1a9M1x4dtuHGcIMdpgzGV17TDvH9odryWobZhap+kiPqMoBMOYcyOuB81dWdxIK0dVrueAPVTGwNxXrimvsWC/Nt07tw9yXpNbQc0TLF4phzD3wqhsZhILDmW6PZ7TSMVdVXldp/wsmBGMeUnBfrea17Syh0uvaTTyWt4atqaqIM9LOZEybFYL8J9N3NwY7rSvLJaVn5M7NPVJVJVImICUJKoTAbRIQnBKokkzhEgAqrnrJDgahXdE1zVBrJNSwYKasUw63RUbKA5ulK8tfBehR5MFUVo2GHaY8lz7vDT3E6FXlNakYuasoON5lWuG2BC4wrUdCNIzSR7bc/7gruZk3MParTQj5qPFghw7QHXXxXPxKp7Rv5Rsj+FhJW5Dfk9rvEA+I+ysGxQcli5qw2nHDkR+YKIwx4ODIrgBo7tD35K9eTF/wAkZ5eM1/FnosGbLc1WW3YYjfqQqCJqMg76Hms5LcWRWkCJDaa6twr4FU/EEZ7nmLBdEId3m1Icw/tAzHmr4qFmmyiXOr3JF/Z9rOYSMag0c094HZXMa0mva3e8M15tLWgS6rnOJpQEntDbHULRS852QXY7OAw8arNZTKmX2jRC2N0f0vLQs+FHe70rrt3Bpbg7bP6qti34DaOpFgE95tbw/qGfiKjorGUnBqAedPjsriXexwALRvlgoOSZYsx/TKvjQ3uY6A6pJFRml/l6vfiQWnTXPVWto8KtcS+AfQxNwOyf6m/MUKrnTL4XZjtun2h3XdHfWimpCaXZIlf+k4nGhGeef+VPhWY0hrwXZA5/bJR5WdZkWj3Y/VWkvGByIpstMZ46MUoZ7LeTNQFPZCCpZaaukUy1CvJd4c2rSt8JqaMc4uI10sCo8SzQdFPuoVmCGSnfZOyfBgub0VsAl9GEBkgxpFkVtIjGvGzmh3xyUpkMUptguwgp3o0xHH0ISGVC7XEVQLJzhsIUhpTQ9PBCkIVIlTSgTEQkQpCFSpEqiMEIQkSQlFzfCBXVIlgkVc3ZwIyWdnrGIxbh8PFbUhR48qCqp1xmsMtha4vKPPXw6Yd0+4ri+HoRQ7aeC18/ZAdos9NyDmaXm7a+C5d3iOO1tHTq8pS09Mp4sgNq7gj3rg6UJBuk1zA1qPirKnjyxqEkJgLhU4VxpmFh4tPRr5L5KaZ4bhzOBJhxNHNwIOfaGRCqosvMWef9x+pL1A9IzIbX25j4L0eXlGA11rg7X7qZGkmxGuY4BzSCC05EEYroV548ZGGc1z5RRjLPmQ8B8JzSNdj4K2lZ0GgPYdny8CsJxDwzHsyMYkuXGXccs7lfVcNRsVOsrilr20iCjshqPzqq51uO+0XRmp9dm/hzZGByUh7WRBRwBBzBxBWal5stADSXtpXwU+XmwT2T4ZFV4JZ+yLaHCr21dLPu63Hd09DoqyBPxGOLYkNzXDMZjqOXRbWBHqM/8rpaFmsjtFRRwHZK01xXTMlkvoz0pauGOXv96upG1C01Bw1+4+agQrPLTRwy8V2i8Ow4rSL0SET60N10joDULUqWtxZmlanpo1VnWnDjNJhuBpgQDiDsVLurzCU4FnpKL6WTmGxtS2J+m5wzo6lWu9y9DsefdGh1iQnwXjB7HaH9rhg5uxWtGUm3UoalATwE8ANCchCYhCEhCcmlMQ2iVCagQ6qSqSqQlMBaoTaoQB1qgJEApsSHIQhRJZBIlSJDyCEISGMfDBUCakAQrFBUWiSZjrQsSuIwKopiTcDQtx0cPmvR40sCqmcsuuiy2+PGezTX5EomZk50jBxroraBH+yizdkO2qozaszBHwVbpceiXqJl5FhtiNLXgEHA1GfVYC3+BRCcXQ+6cjtyK18Gb51Un+abdN7FutdERbjpoH9o8zl3RIBoa0/4/ZWsGda+lBR/lTbLMK7mJWC9xbDiMf8AtDgSOVM1VTNhFuLPL6In46luJOHkvqRbSMy4ABxBpqMPcVcSs+KZ4LIQJhzcHYU0P5RWDJipFfA1oo8WhOWWa1oDsTipEKWByWXgWm5h9oe/6FXUnbTKXrwG4y+Kurs4vDKrIZWS6gsIUtjVAsu1IUdl+E8OblUaEZg7FWDSthkHoQChSAQlFUhSIELVIUJKoARBQSkJQISqS8kJTSUAOqhMqhMRIqlTQUtUxCpQUiKpDHIokBRVAxaJKJapEh5ApEqEsBkaU0tTykolgeTg+WBUOYssHRWJCRLAZMzNWCNAqG2eGzGZdc54G7TQ9DoR1XoTguESVBS4olyPG4vAMww1gvESmIBPo3+BrQnyWk4cthxIgTjHQ4uTHOFA/lXK90zW2fZ+yc2XB7wBpiKiuO6Yimj2CDooESwKZCi2TWJHQQUmh8jFf6UcsVEn+HnRIb2VHaBAORB0PNbt0kFyMgoenHOSXqPB4xZFqTllx6vhPDKgPBB9G8bh2Vea9osC3oU3CESC6oycPWa72XBObAwo4AjUEVHkVykOG4EKL6WCz0bjg64S1rh+5mRVxUW4KdVNCVMQISVSEpgLVNqglNSAWqSqRJVMQFNKCU1xQAlULneQgCW0p1UITEKClBQhAC1QhCAAJUIQMEIQkMQoQhPAhEEIQlgY0tTC1CEgGpwCEIwAXUhahCQCIBSoTAdQFOa1CEAOqiqEKQhpKQlCEgEqkqhCYDSUhKEIAaSub3IQgRxLkIQgD//Z"/>
          <p:cNvSpPr>
            <a:spLocks noChangeAspect="1" noChangeArrowheads="1"/>
          </p:cNvSpPr>
          <p:nvPr/>
        </p:nvSpPr>
        <p:spPr bwMode="auto">
          <a:xfrm>
            <a:off x="120650" y="-9779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0904" name="AutoShape 12" descr="data:image/jpg;base64,/9j/4AAQSkZJRgABAQAAAQABAAD/2wCEAAkGBhQSEBQUEhIVFRQVFRQUFBgWFBcUFhgUFxQVFRQUFBYXHCYeGBojGRQUHy8gJScpLCwsFR4xNTAqNSYrLCkBCQoKDgwOGg8PGiwlHyQsLCwqKS8pKSwpKiwpLCwsKSksLCwpLCwqLCwsLCwpKSwpKSksLCwsKSwpKSkpLCwpLP/AABEIALcBEwMBIgACEQEDEQH/xAAbAAABBQEBAAAAAAAAAAAAAAAAAQIEBQYDB//EAD4QAAECAwYDBAkCBQMFAAAAAAEAAgMEEQUSITFBUQZhcSIygZETQlKhscHR4fAjYgcUcoLxFSSiM1NjstL/xAAaAQACAwEBAAAAAAAAAAAAAAAAAQIDBAUG/8QAJxEAAgICAgEFAAIDAQAAAAAAAAECAxEhEjEEEyJBUWEygXGR4VL/2gAMAwEAAhEDEQA/AKDgyXD33gOyMiczzXoMJjaULVlbHs18sAALzR50WklJxrtae5eZss9SbbPTRq9OKUR8awocTFuDtxgfuodyNAwcPSM3HeHUK5Bou4jgjtY81Xx+ixSfyVUrGY8VafD6hdmPLcsE6asdjzeZ2XbtwPjuo4ixIeERt5vtNGPiFHaJafRP9IHYOFPzULn/ACZbiw06Yt8tEyG9rxVhB8V0hRSFPOeyGMdCw5qmEQU56KQGajELnfa8UIp+armZVzMYZw2zH2Sx9bAsYM05uWI2KsZO1B0Kz0OfFaPBad9PNSyfEK2Fko9FFlUZdmtg2kDmpbXg5LFwpwt1wVhK2wK50PuXQq874kc63wmtxNMhQYFpg5+YUxjwciulCyM+mYZQcexyEIUyAIQhAAhCEACEIQAIQhAAhCEACEIQAIQhAAhCEANohOQnkWDyeDMUwIXSJIsiiowO4wKhSlow4uRodjgaqWBTLzHzXmGep2mMY+JCweL7d9fFWEvNNeKgpjJnDtCo3TYtmtdiw0O4w81XxfwTyn2WUiB6QVyOCuv5Np0Cy0rHdDoHgn932V5KWyKYkEbhbaUuOzn+Q3nRQcT2G+FWPKgmmMSGNRq5o+SqbK4sZEADqDnz5jRejw47X5ELz3jz+H7yTMyYpEzfDGAfuW6B3xROhS2h1eTj2yLdrmuxYapYURzTgvMrI4qcx1DVjxg4EUx2IK2VncTtdQRMK5HTz0WSUHB70btNaNHVr+ycz5Jhs2JDPYwB0OLfqEyC4Oxaa6ii0sN1Qrq61PszW2OHRmWT7S8seLjxmDqNxuFIuqXbnDrI8OmThixw7zT8xyWBNux5KN6GZFfZd6rm7tPySsqcf0K7VP8AybiDMObkcla2fPl2WBCy1nW3Djd0iu2qvJAAmodt18VKjOdEL1HGzTS02T3lLVHCiqwl5vQrrVXfEjk2V/KJiEgKVazOCEIQAIQhAAhCEACEIQAIQhAAhCEACEIQAIQhAHlk5YsKN2h2H6ObgfHdVsQxpf8A6rb7PbaNP3DMKbDDmZGo2/MlZS8+HYEU5FeX5Jnqtr9RBlZljxVjgfzZd4bqZYfBcZzhppJfAPo354d09W/MKI20XwjcmWXdnjFp8VJ/osZ/iXcOOD3gmx7PBxY6h93kuUIgirSD4pWEg4GnI5FNPBBpPsr49txJU1itN3/uNqW/3bK5s/jeE9tS9rhmaHGnROY8P7JHUUwWYt7+HMOITEgEwImfYqGE/uaPktVU89mW2mK60Zvim0pWcjOdDhXHAkX2nB4BzI3VZBl4kPum833qBPWJGgxS2IC14OY157EK1skxAaOcCDnUUP0TvcMa7+iXjqyOntfZpeFuJ/R/puAAO41+i3Erao3WA/0sOxGB0IXVkvMsxhvDuTh8wqKrklhlttDk8o9PhzYcM1Atnh+HNQiyM0HVpGbTuDoV50OMJiCf1oDqbsNfiruzP4mwXChcWHZ4LffktakpGOVU4mNtSSjWdGDYtbhP6cUVunk72XclqrJ4kLwDeBw0zWdnOKzEe6HNEhriaVPpITm1wP3GIVNMcOgOrDdQHEFpw8CFKVah7kEJq32S0z12U4j9rzVxAtdpyK8WlHTUPARS4bOx96v5G2ImAeAOizu2P2Wy8WSPWxbbIbS57gGDEk6DdWclPMjMD4T2vaci01C8jnokWNBMNrhjShOIzrQ8lT2Vb8zZkUOfDdDa7vVBMGIOR0PPRdDxrMrGTm+RU4vo97QqfhriiDOw78I4gC+2oJbXpmM6FXC2GUEIQgAQhCABCEIAEIQgAQhCABCEIAEIQgDxOyuJoUYUrddqDhirqgIVVa/CkKMbwBhxNHt+Y1VM20ZiTcGxhfhaPaKj+4aLzDhnr/R6xYfRs4U2WcwN/kVPZGZFaWuAcDmCPkqCz7ZZGb2SDv8A4U8U9X4/BJNog4/ZzmeGyw35V9P/ABu7vgdPeo0ta4vejjNMN+ztebTqrSFOFp7QPX8zUuYlocZlIjA4Zg0y5g6FSWH0DbSxIZJOob1aj5K2hPDhgarO2hKxJZvpWVfCzcAO00b09Ye9LZvEMKMLzHNJ5HHxBW2C4o51j5Mm23YLJhtCO0O6dQefIrCx7DuPLCKOGmnUbheiQZ0HvHoRoudp2QyO3HAjuuGY+3JV21c1ldllNzreH0YSA58PDMK1lZ1p5HYrnGhuhuuRRXYjUbgpr5EOxaarnNNPDOllNZLV0s14oQD4KltLg6G+paF3gzD4eHeGxz8CrWWtNr8MjscPLdNMW0YOPwkW4ECmy4QuHXM7lR+2tB4aL0uJDaRiojpMVy92KtU7V0Vy9N9pGTldnCh5qygwGlXL5BjhRza/FQotjPbjDN4bHPwKhwb2T9SK0PloVMirmTmy0FuBac2uF5p6tOCz0OYINDgRoRRT4E4nGc62RlGM0bCxHy0NznMgQ4L30D3MYGh1K0rTqVoWvBFQarBy82N1ZSs85uLTTlofBdOnzviRyrvB+YGsQqyVtoHB4unfMfZWTXA4g1XThZGazFnNnXKDxJCoQhWEAQhCABCEIAEIQgAQhCABCEIA8ogzmjvPRTHQGPbkDXDfz3Vax4P5+VXaHVmWWy8ttHqNP8ZS2jwddd6SVd6J+dK1Y7w9VcZTih0J3o5uGYbtHeqehWrlZwHA5pLRsuHGZdewOB3y8Nipcs9/9J8viQ2DMhzQWkOadldWVMdmldcivPYnD8eVdelXF7MzDccaftctTY3EcOKKYw3DvMcKEHmFdUt5yUeQvbo1LHUyy12ovOOPP4fxGOdNyDnN9aLCGXN7B8Qt5AnuhHIqYyZByWyMjnYaZ4hZ3F83DoHgPb5FayyOPwe80tKncWcIjtR5dm5iMHvc0fJZSWk2OFfsss7XF7RuhXXZHKEtTiC9MvvG7V1RgQ0jQivLVWlnTt7EGq4RLKvNo9oiM55jouUrYvo3XoJLm6trRwG1Dg73FK2yu2O1hr5Cmqyl4Tyvo0kGKHZ49M/FLFkARVq4yD2RBgaOGhwI6gqxDThX3LHGOWapS4kKDMvZn2gFaS061+Rx2K5mECPt8QosWQpiM9FPbeEQykm32W90eKc00VQyYe04i8OWf3UuBNhwBBqCrfTXwVeo/klzEmyK3tCp0Oo6Klj2G9vahm+NWnveG6tzXMHFPbNYYjHf6qKw/bIk8x90TOQZkg0NQRmDh7irKVtUZH88VcTUjCjtF4AnQjAjxCoZ7h6JDxZ+o3/kPqq3BraLFbGWmXcKbBU6VnHNPYdTlmPJYmBNlpoMxm04UVtK2sMnYKULJRZCdUZI3EtbIODxdO+Y+ysWuBFQsTBnAdaqZLTjmdx1OWY8l06vNfUjmW+F/wCTVoUCStUPHaFD5hTgV0oTU1lHOlFxeGKhCFMiCEIQAIQhAAhIhAsnhENz4WVXN21HQq4k59r8sDqDn4qMG0wIpyPyKa6zw7FpIcPAj6ry212eqeGW7qEY/nRObFczWoVPCtF0M0iio9oD/wBh81aQ5gEVBBByIyQ8PaFlrT6J8GYa8b8lGnrFZG7wLSMnNweOhGaZ6EVqMCpUGaI73mhNp7HhNaMjPmfk6ub/ALiCNRhEaObdfBSrG/ilDNBFDmHWoWwBDsjzrhlss3bvB8KKS66GO3aKAn9wHxWpXYW1/ZndCb0TeIOJC+Vc+Uii8KF13vXNS0bj4LCwrXLzeJFTiS0UrzIGu9Au54fdBdQ1bsRkelE13CwJvNc5hOZGLa82n5KxW1Tjxmv7KXRbXPnW/wCi2lZ7cgdCrKG4OOOB0cMPMLMNlYsE0it7JOD24tOxPslXkhhiCHALDKPF4OhF8o5xhlnFkb2LhiMntwcOtMx1Q2ZfDpf7bB6zRjT9zfmF0hxj6podinRIgvD1He5OK2Rk9EuXjNeKtcCDskmGEZaeSgxZUB1RWG/2m9139TdVIlZ1w7MYCmjgatP/AMnkVKD2QsSxksILWEA0AVFa8hEY4xJbvDFzNHjloHfFXcMw9DQbDJTpeLDpTff6roYTXRzU2pZyY2xeN4UbsvrDeMCDhQ89lfuigtwoeYVJxnwEI1Y8thGAqaYCJTfZ1NVlLIt2NBJY8EUzByw5LP6DTzHo1q6Mlvs9LhxCDgcfirKTmL42OoWYs63GRQdCNNPAqwlZ4NyOZ/BzUa63nojbNY7JduWC2MKsN2KO6d+TuXPRZATd2IYcUXIjcwfiDqOa3stOtdSpod1Ct6wocy2jxR47jxn5/JTnUpdEKr3HT6M7CmCO6fBWMraJxwxGlc1l48nGln3XYjTmNwdVLlZr0h1afJZ/ScZbRqc045TNpZVogn4rQyk3Tpt9F57Bc5hrWvMfRXkhbNMK1+K6UMw6OVP3/wAjcNdUVCVU0jaIOLTXkrWFGDhgt0LFIxyg4nRCEK0gCEJCgAQkQmIxtqcOB2gPuKzc5ZUSHmCQNdR9V6a6HVQ5mzwdFhs8WMzfX5EoHnF8OHaFRuBiORChxbOdDN6Eeo9U9QtfaXDuJc3AqjfBczBwod9CuVb48qzp1eRGZAgWmCQ14uO2OR6H5K4hRsMVXzMk2IKEAH3HmFDcYkHDvs2OY/pKpT+y+Uc9F04lpqw05aKTKzd40cKFVEpPh/dOWYPeHUK4s6MA7rh8wmoe7QpTaW0ToEi2I7tNBbqCMPeuM5w2G1dCrzbn5FTXkjIqRLTOhWxVRxhmCV0m8ozsoGPBGGxafgQo0fhm6b8ubh1Ye4eQ9n8wVtbdhlx9LBNHjMaP+6hSFvA9l4uuyodws04cXhmuFnJZRUQ5stcWRWmG/wBWuR3uuyI6KZEh657V2V5MSUOMy69oc06H5HdZ2fsqLL4wXGJDJxY7vD+l2vx6pRTT0TlJSW9HdsSI0Gjat2Jr5LmwF3dBB2K5S06YjnBr7hGbHijh1BC63nObXAY0JVq+4lUvqRyiSbx3Ksdt6p8NOoUSJbr4JAjsLK5OzYejslZCafDIDiHtOmo6JzXGLfaCC3ItcBiMdKK2M2uyqUEx8hxGKVBDhTFZm1Lflpl5o3HVwzP9uZ6qebCYLxYAC04txp4HMKuP8OWRjfZEdCecd21OtNPNbaUnsw3Zj0cf9KcKPhOvNOIopkvazm0D2kU5YKXZ3Dc5Ku7omIZ7wYQ13UNd61OeK00XhwOFbuY1GPirHUmQVrfZTylsNdkaK2lrYpgcR+ZbKFG4Zp6q5Nsgt3UHUPmX8Z0KOy47Eabg7hZeas8Q4hY2I1xGNAQTT9w0U91mOe0tZEMNxBANL1DusnG4PtKDEMUf7g1rehu7e1bjqHLaqcKmuxSsZoYMJynMlnH1a9M1x4dtuHGcIMdpgzGV17TDvH9odryWobZhap+kiPqMoBMOYcyOuB81dWdxIK0dVrueAPVTGwNxXrimvsWC/Nt07tw9yXpNbQc0TLF4phzD3wqhsZhILDmW6PZ7TSMVdVXldp/wsmBGMeUnBfrea17Syh0uvaTTyWt4atqaqIM9LOZEybFYL8J9N3NwY7rSvLJaVn5M7NPVJVJVImICUJKoTAbRIQnBKokkzhEgAqrnrJDgahXdE1zVBrJNSwYKasUw63RUbKA5ulK8tfBehR5MFUVo2GHaY8lz7vDT3E6FXlNakYuasoON5lWuG2BC4wrUdCNIzSR7bc/7gruZk3MParTQj5qPFghw7QHXXxXPxKp7Rv5Rsj+FhJW5Dfk9rvEA+I+ysGxQcli5qw2nHDkR+YKIwx4ODIrgBo7tD35K9eTF/wAkZ5eM1/FnosGbLc1WW3YYjfqQqCJqMg76Hms5LcWRWkCJDaa6twr4FU/EEZ7nmLBdEId3m1Icw/tAzHmr4qFmmyiXOr3JF/Z9rOYSMag0c094HZXMa0mva3e8M15tLWgS6rnOJpQEntDbHULRS852QXY7OAw8arNZTKmX2jRC2N0f0vLQs+FHe70rrt3Bpbg7bP6qti34DaOpFgE95tbw/qGfiKjorGUnBqAedPjsriXexwALRvlgoOSZYsx/TKvjQ3uY6A6pJFRml/l6vfiQWnTXPVWto8KtcS+AfQxNwOyf6m/MUKrnTL4XZjtun2h3XdHfWimpCaXZIlf+k4nGhGeef+VPhWY0hrwXZA5/bJR5WdZkWj3Y/VWkvGByIpstMZ46MUoZ7LeTNQFPZCCpZaaukUy1CvJd4c2rSt8JqaMc4uI10sCo8SzQdFPuoVmCGSnfZOyfBgub0VsAl9GEBkgxpFkVtIjGvGzmh3xyUpkMUptguwgp3o0xHH0ISGVC7XEVQLJzhsIUhpTQ9PBCkIVIlTSgTEQkQpCFSpEqiMEIQkSQlFzfCBXVIlgkVc3ZwIyWdnrGIxbh8PFbUhR48qCqp1xmsMtha4vKPPXw6Yd0+4ri+HoRQ7aeC18/ZAdos9NyDmaXm7a+C5d3iOO1tHTq8pS09Mp4sgNq7gj3rg6UJBuk1zA1qPirKnjyxqEkJgLhU4VxpmFh4tPRr5L5KaZ4bhzOBJhxNHNwIOfaGRCqosvMWef9x+pL1A9IzIbX25j4L0eXlGA11rg7X7qZGkmxGuY4BzSCC05EEYroV548ZGGc1z5RRjLPmQ8B8JzSNdj4K2lZ0GgPYdny8CsJxDwzHsyMYkuXGXccs7lfVcNRsVOsrilr20iCjshqPzqq51uO+0XRmp9dm/hzZGByUh7WRBRwBBzBxBWal5stADSXtpXwU+XmwT2T4ZFV4JZ+yLaHCr21dLPu63Hd09DoqyBPxGOLYkNzXDMZjqOXRbWBHqM/8rpaFmsjtFRRwHZK01xXTMlkvoz0pauGOXv96upG1C01Bw1+4+agQrPLTRwy8V2i8Ow4rSL0SET60N10joDULUqWtxZmlanpo1VnWnDjNJhuBpgQDiDsVLurzCU4FnpKL6WTmGxtS2J+m5wzo6lWu9y9DsefdGh1iQnwXjB7HaH9rhg5uxWtGUm3UoalATwE8ANCchCYhCEhCcmlMQ2iVCagQ6qSqSqQlMBaoTaoQB1qgJEApsSHIQhRJZBIlSJDyCEISGMfDBUCakAQrFBUWiSZjrQsSuIwKopiTcDQtx0cPmvR40sCqmcsuuiy2+PGezTX5EomZk50jBxroraBH+yizdkO2qozaszBHwVbpceiXqJl5FhtiNLXgEHA1GfVYC3+BRCcXQ+6cjtyK18Gb51Un+abdN7FutdERbjpoH9o8zl3RIBoa0/4/ZWsGda+lBR/lTbLMK7mJWC9xbDiMf8AtDgSOVM1VTNhFuLPL6In46luJOHkvqRbSMy4ABxBpqMPcVcSs+KZ4LIQJhzcHYU0P5RWDJipFfA1oo8WhOWWa1oDsTipEKWByWXgWm5h9oe/6FXUnbTKXrwG4y+Kurs4vDKrIZWS6gsIUtjVAsu1IUdl+E8OblUaEZg7FWDSthkHoQChSAQlFUhSIELVIUJKoARBQSkJQISqS8kJTSUAOqhMqhMRIqlTQUtUxCpQUiKpDHIokBRVAxaJKJapEh5ApEqEsBkaU0tTykolgeTg+WBUOYssHRWJCRLAZMzNWCNAqG2eGzGZdc54G7TQ9DoR1XoTguESVBS4olyPG4vAMww1gvESmIBPo3+BrQnyWk4cthxIgTjHQ4uTHOFA/lXK90zW2fZ+yc2XB7wBpiKiuO6Yimj2CDooESwKZCi2TWJHQQUmh8jFf6UcsVEn+HnRIb2VHaBAORB0PNbt0kFyMgoenHOSXqPB4xZFqTllx6vhPDKgPBB9G8bh2Vea9osC3oU3CESC6oycPWa72XBObAwo4AjUEVHkVykOG4EKL6WCz0bjg64S1rh+5mRVxUW4KdVNCVMQISVSEpgLVNqglNSAWqSqRJVMQFNKCU1xQAlULneQgCW0p1UITEKClBQhAC1QhCAAJUIQMEIQkMQoQhPAhEEIQlgY0tTC1CEgGpwCEIwAXUhahCQCIBSoTAdQFOa1CEAOqiqEKQhpKQlCEgEqkqhCYDSUhKEIAaSub3IQgRxLkIQgD//Z"/>
          <p:cNvSpPr>
            <a:spLocks noChangeAspect="1" noChangeArrowheads="1"/>
          </p:cNvSpPr>
          <p:nvPr/>
        </p:nvSpPr>
        <p:spPr bwMode="auto">
          <a:xfrm>
            <a:off x="120650" y="-9779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0905" name="Picture 14" descr="http://us.123rf.com/400wm/400/400/parrus/parrus0611/parrus061100049/623402-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858219">
            <a:off x="552450" y="2160588"/>
            <a:ext cx="28956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50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effectLst/>
              </a:rPr>
              <a:t>Карандаши чертежные</a:t>
            </a:r>
            <a:endParaRPr lang="ru-RU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388" y="1000125"/>
            <a:ext cx="8664575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dirty="0">
                <a:latin typeface="+mn-lt"/>
              </a:rPr>
              <a:t>  </a:t>
            </a:r>
            <a:r>
              <a:rPr lang="ru-RU" dirty="0">
                <a:latin typeface="+mn-lt"/>
              </a:rPr>
              <a:t>Чертежные карандаши имеют различную твердость грифеля:   	твердые - Т, 2Т, ЗТ;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atin typeface="+mn-lt"/>
              </a:rPr>
              <a:t> 	мягкие - М, 2М, ЗМ;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atin typeface="+mn-lt"/>
              </a:rPr>
              <a:t> 	средней твердости - ТМ.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atin typeface="+mn-lt"/>
              </a:rPr>
              <a:t>  Для импортных карандашей твердость маркируется следующим образом: </a:t>
            </a:r>
            <a:endParaRPr lang="en-US" dirty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dirty="0">
                <a:latin typeface="+mn-lt"/>
              </a:rPr>
              <a:t>                 </a:t>
            </a:r>
            <a:r>
              <a:rPr lang="ru-RU" dirty="0"/>
              <a:t>твердые – </a:t>
            </a:r>
            <a:r>
              <a:rPr lang="en-US" dirty="0"/>
              <a:t>H</a:t>
            </a:r>
            <a:r>
              <a:rPr lang="ru-RU" dirty="0"/>
              <a:t>;</a:t>
            </a:r>
            <a:endParaRPr lang="en-US" dirty="0"/>
          </a:p>
          <a:p>
            <a:pPr>
              <a:lnSpc>
                <a:spcPct val="150000"/>
              </a:lnSpc>
              <a:defRPr/>
            </a:pPr>
            <a:r>
              <a:rPr lang="en-US" dirty="0">
                <a:latin typeface="+mn-lt"/>
              </a:rPr>
              <a:t>                 </a:t>
            </a:r>
            <a:r>
              <a:rPr lang="ru-RU" dirty="0">
                <a:latin typeface="+mn-lt"/>
              </a:rPr>
              <a:t>мягкие – В;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atin typeface="+mn-lt"/>
              </a:rPr>
              <a:t>                 средней твердости – </a:t>
            </a:r>
            <a:r>
              <a:rPr lang="en-US" dirty="0">
                <a:latin typeface="+mn-lt"/>
              </a:rPr>
              <a:t>HB, F.</a:t>
            </a:r>
          </a:p>
          <a:p>
            <a:pPr>
              <a:lnSpc>
                <a:spcPct val="150000"/>
              </a:lnSpc>
              <a:defRPr/>
            </a:pPr>
            <a:endParaRPr lang="ru-RU" dirty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ru-RU" dirty="0">
                <a:latin typeface="+mn-lt"/>
              </a:rPr>
              <a:t>Лучшие карандаши для черчения –</a:t>
            </a:r>
            <a:endParaRPr lang="en-US" dirty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dirty="0">
                <a:latin typeface="+mn-lt"/>
              </a:rPr>
              <a:t>“KOH-I-NOOR”</a:t>
            </a:r>
          </a:p>
          <a:p>
            <a:pPr>
              <a:lnSpc>
                <a:spcPct val="150000"/>
              </a:lnSpc>
              <a:defRPr/>
            </a:pPr>
            <a:r>
              <a:rPr lang="en-US" i="0" dirty="0">
                <a:solidFill>
                  <a:srgbClr val="000000"/>
                </a:solidFill>
                <a:latin typeface="+mn-lt"/>
              </a:rPr>
              <a:t> </a:t>
            </a:r>
            <a:endParaRPr lang="ru-RU" i="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81924" name="Picture 2" descr="Изображение 16428855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39075" y="1700213"/>
            <a:ext cx="1039813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5" name="Picture 3" descr="Изображение 1642885574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 rot="815020">
            <a:off x="6683375" y="3530600"/>
            <a:ext cx="1931988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4" descr="инструменты b g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3613" y="1479550"/>
            <a:ext cx="199072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928687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/>
              </a:rPr>
              <a:t>Заточка карандашей</a:t>
            </a:r>
            <a:endParaRPr lang="ru-RU" b="1" dirty="0">
              <a:effectLst/>
            </a:endParaRPr>
          </a:p>
        </p:txBody>
      </p:sp>
      <p:sp>
        <p:nvSpPr>
          <p:cNvPr id="82947" name="TextBox 2"/>
          <p:cNvSpPr txBox="1">
            <a:spLocks noChangeArrowheads="1"/>
          </p:cNvSpPr>
          <p:nvPr/>
        </p:nvSpPr>
        <p:spPr bwMode="auto">
          <a:xfrm>
            <a:off x="642938" y="1071563"/>
            <a:ext cx="7572375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dirty="0"/>
              <a:t>Правку производить на оселке из наждачной бумаги № 0 или 00. </a:t>
            </a:r>
          </a:p>
          <a:p>
            <a:pPr algn="ctr">
              <a:lnSpc>
                <a:spcPct val="150000"/>
              </a:lnSpc>
            </a:pPr>
            <a:r>
              <a:rPr lang="ru-RU" altLang="ru-RU" dirty="0"/>
              <a:t>Не давайте карандашам падать. </a:t>
            </a:r>
          </a:p>
          <a:p>
            <a:pPr algn="ctr">
              <a:lnSpc>
                <a:spcPct val="150000"/>
              </a:lnSpc>
            </a:pPr>
            <a:r>
              <a:rPr lang="ru-RU" altLang="ru-RU" dirty="0"/>
              <a:t>Соблюдайте чистоту и аккуратность в работе!</a:t>
            </a:r>
            <a:endParaRPr lang="ru-RU" altLang="ru-RU" i="0" dirty="0"/>
          </a:p>
          <a:p>
            <a:endParaRPr lang="ru-RU" altLang="ru-RU" b="0" i="0" dirty="0"/>
          </a:p>
        </p:txBody>
      </p:sp>
      <p:pic>
        <p:nvPicPr>
          <p:cNvPr id="82948" name="Picture 2" descr="Изображение 867 вкоп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3571875"/>
            <a:ext cx="2571750" cy="2903538"/>
          </a:xfrm>
          <a:prstGeom prst="rect">
            <a:avLst/>
          </a:prstGeom>
          <a:solidFill>
            <a:srgbClr val="E5E500"/>
          </a:solidFill>
          <a:ln w="9525">
            <a:noFill/>
            <a:miter lim="800000"/>
            <a:headEnd/>
            <a:tailEnd/>
          </a:ln>
        </p:spPr>
      </p:pic>
      <p:pic>
        <p:nvPicPr>
          <p:cNvPr id="82949" name="Picture 3" descr="F:\Мои рисунки Сдиска С\Изображение\Изображение 865заточка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071813"/>
            <a:ext cx="47863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</TotalTime>
  <Words>317</Words>
  <Application>Microsoft Office PowerPoint</Application>
  <PresentationFormat>Экран (4:3)</PresentationFormat>
  <Paragraphs>74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Franklin Gothic Book</vt:lpstr>
      <vt:lpstr>Georgia</vt:lpstr>
      <vt:lpstr>ISOCP</vt:lpstr>
      <vt:lpstr>Wingdings</vt:lpstr>
      <vt:lpstr>Wingdings 2</vt:lpstr>
      <vt:lpstr>Техническая</vt:lpstr>
      <vt:lpstr>«Чертежные инструменты, материалы, принадлежности и правила работы чертежными инструментами»</vt:lpstr>
      <vt:lpstr>Бумага чертежная  - ВАТМАН – специальная плотная бумага, предназначенная для выполнения чертежей.  Бумага должна быть белой, плотной, гладкой и при черчении карандашом должна выдерживать стирание резинкой и при этом не лохматиться. Лучшая бумага – ГОЗНАК. </vt:lpstr>
      <vt:lpstr>Учебники для студентов средних профессиональных учебных заведений</vt:lpstr>
      <vt:lpstr>Презентация PowerPoint</vt:lpstr>
      <vt:lpstr>Презентация PowerPoint</vt:lpstr>
      <vt:lpstr>Подготовка циркуля к работе </vt:lpstr>
      <vt:lpstr>Карандаши чернографитные  деревянные или  автоматические </vt:lpstr>
      <vt:lpstr>Карандаши чертежные</vt:lpstr>
      <vt:lpstr>Заточка карандашей</vt:lpstr>
      <vt:lpstr>Линейки</vt:lpstr>
      <vt:lpstr>Презентация PowerPoint</vt:lpstr>
      <vt:lpstr>Презентация PowerPoint</vt:lpstr>
      <vt:lpstr>Контрольные вопросы:</vt:lpstr>
      <vt:lpstr>ПРАКТИЧЕСКАЯ ЧАСТЬ Приемы работы чертежными инструментами</vt:lpstr>
      <vt:lpstr>Презентация PowerPoint</vt:lpstr>
      <vt:lpstr>ТЕХНИКА РАБОТЫ ЦИРКУЛЕМ  Упражнение: пользуясь циркулем, выполните:           -  три окружности диаметром 40 мм (R 20),   - три окружности диаметром 60 мм  (R 30);  - три окружности диаметром 20 мм  (R 10);  -  три окружности диаметром 30 мм  (R 15) -   три окружности диаметром 50 мм  (R 25)   </vt:lpstr>
    </vt:vector>
  </TitlesOfParts>
  <Company>ППУ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«Виды и назначение  чертежных инструментов»</dc:title>
  <dc:creator>каб№19</dc:creator>
  <cp:lastModifiedBy>Марина</cp:lastModifiedBy>
  <cp:revision>8</cp:revision>
  <dcterms:created xsi:type="dcterms:W3CDTF">2016-06-20T04:48:03Z</dcterms:created>
  <dcterms:modified xsi:type="dcterms:W3CDTF">2020-04-10T13:40:30Z</dcterms:modified>
</cp:coreProperties>
</file>