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7" r:id="rId16"/>
    <p:sldId id="269" r:id="rId17"/>
    <p:sldId id="270" r:id="rId18"/>
    <p:sldId id="27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D1074B-D772-448C-AAAA-2821D5253A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4E465-3048-4E1A-B43E-4538299CC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7591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3CF17-0CA6-4795-BACA-AAB8FAB447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7282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6B3DE61-2B92-456C-9870-E76AE150C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1F290-39EA-4F70-9BA0-6A23F70547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5227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E3B20-7C1E-4C9B-BF47-2F9191DA5C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3008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D19D1-634D-4E2D-A8A1-74AE9D8731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7674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06E10-5B95-47C5-AA16-413CAAFE42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1863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DFE65-6BF7-4A0A-A33C-8EE0B287EB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2920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41F80-18CF-41A9-8D50-232DC988CE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46070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F6E46-CA69-4DDD-9FB4-5A01DBD627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2357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DF3C4-A74A-45BB-8D3A-9D06733A2F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81615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E06AA-4036-4846-AB11-1D6815A8A3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2018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FAD11-FC96-45A3-A49B-89E3C096C7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9703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CF0B9-93A3-411A-8CAE-5BA0944E13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609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B6000-42E8-406F-B319-90CC7CFCC1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3474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7BC33-B8D9-4075-BFEC-56B2E1B86E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5672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CCC76-51B9-46F4-9D7E-27A2820B9F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518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3CD46-B450-4000-9930-2B5DAB5F76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4273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266FB-4EA8-4F1F-B5B9-005632CCD1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647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E34C7-8BEB-452C-AB0C-3794CA898A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1511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00BFD-6265-4638-86E5-E2571DB6F3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0951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D131D01-8CC5-4155-9E73-CE4C77ACF7E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3696524-F132-4361-9250-E41D954506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188642"/>
            <a:ext cx="8784976" cy="424204"/>
          </a:xfrm>
        </p:spPr>
        <p:txBody>
          <a:bodyPr/>
          <a:lstStyle/>
          <a:p>
            <a:pPr algn="ctr"/>
            <a:endParaRPr lang="ru-RU" b="1" dirty="0">
              <a:latin typeface="Georgia" pitchFamily="18" charset="0"/>
              <a:ea typeface="Batang" pitchFamily="18" charset="-127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908720"/>
            <a:ext cx="8496943" cy="576064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612845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33333"/>
                </a:solidFill>
                <a:latin typeface="arial"/>
              </a:rPr>
              <a:t>       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Орфография </a:t>
            </a:r>
            <a:r>
              <a:rPr lang="ru-RU" sz="2000" b="1" dirty="0">
                <a:solidFill>
                  <a:srgbClr val="333333"/>
                </a:solidFill>
                <a:latin typeface="Georgia" pitchFamily="18" charset="0"/>
              </a:rPr>
              <a:t>(греч. «</a:t>
            </a:r>
            <a:r>
              <a:rPr lang="ru-RU" sz="2000" b="1" dirty="0" err="1">
                <a:solidFill>
                  <a:srgbClr val="333333"/>
                </a:solidFill>
                <a:latin typeface="Georgia" pitchFamily="18" charset="0"/>
              </a:rPr>
              <a:t>орфо</a:t>
            </a:r>
            <a:r>
              <a:rPr lang="ru-RU" sz="2000" b="1" dirty="0">
                <a:solidFill>
                  <a:srgbClr val="333333"/>
                </a:solidFill>
                <a:latin typeface="Georgia" pitchFamily="18" charset="0"/>
              </a:rPr>
              <a:t>» — правильный, «графо» — пишу) или правописание — раздел науки о языке, в котором излагается система правил о написании слов и их значимых частей, о слитных, раздельных и дефисных написаниях, об употреблении прописных букв и переносов слов. </a:t>
            </a:r>
            <a:r>
              <a:rPr lang="ru-RU" sz="2000" b="1" dirty="0">
                <a:latin typeface="Georgia" pitchFamily="18" charset="0"/>
              </a:rPr>
              <a:t/>
            </a:r>
            <a:br>
              <a:rPr lang="ru-RU" sz="2000" b="1" dirty="0">
                <a:latin typeface="Georgia" pitchFamily="18" charset="0"/>
              </a:rPr>
            </a:br>
            <a:r>
              <a:rPr lang="ru-RU" sz="2000" b="1" dirty="0">
                <a:latin typeface="Georgia" pitchFamily="18" charset="0"/>
              </a:rPr>
              <a:t/>
            </a:r>
            <a:br>
              <a:rPr lang="ru-RU" sz="2000" b="1" dirty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       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Орфограмма </a:t>
            </a:r>
            <a:r>
              <a:rPr lang="ru-RU" sz="2000" b="1" dirty="0">
                <a:solidFill>
                  <a:srgbClr val="333333"/>
                </a:solidFill>
                <a:latin typeface="Georgia" pitchFamily="18" charset="0"/>
              </a:rPr>
              <a:t>(греч. «</a:t>
            </a:r>
            <a:r>
              <a:rPr lang="ru-RU" sz="2000" b="1" dirty="0" err="1">
                <a:solidFill>
                  <a:srgbClr val="333333"/>
                </a:solidFill>
                <a:latin typeface="Georgia" pitchFamily="18" charset="0"/>
              </a:rPr>
              <a:t>орфо</a:t>
            </a:r>
            <a:r>
              <a:rPr lang="ru-RU" sz="2000" b="1" dirty="0">
                <a:solidFill>
                  <a:srgbClr val="333333"/>
                </a:solidFill>
                <a:latin typeface="Georgia" pitchFamily="18" charset="0"/>
              </a:rPr>
              <a:t>» — правильный, «грамма» — буква знак) — написание в слове, которое соответствует орфографическому правилу. </a:t>
            </a:r>
            <a:r>
              <a:rPr lang="ru-RU" sz="2000" b="1" dirty="0">
                <a:latin typeface="Georgia" pitchFamily="18" charset="0"/>
              </a:rPr>
              <a:t/>
            </a:r>
            <a:br>
              <a:rPr lang="ru-RU" sz="2000" b="1" dirty="0">
                <a:latin typeface="Georgia" pitchFamily="18" charset="0"/>
              </a:rPr>
            </a:br>
            <a:r>
              <a:rPr lang="ru-RU" sz="2000" b="1" dirty="0">
                <a:latin typeface="Georgia" pitchFamily="18" charset="0"/>
              </a:rPr>
              <a:t/>
            </a:r>
            <a:br>
              <a:rPr lang="ru-RU" sz="2000" b="1" dirty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      </a:t>
            </a:r>
            <a:r>
              <a:rPr lang="ru-RU" sz="2000" b="1" dirty="0" smtClean="0">
                <a:solidFill>
                  <a:srgbClr val="333333"/>
                </a:solidFill>
                <a:latin typeface="Georgia" pitchFamily="18" charset="0"/>
              </a:rPr>
              <a:t>В </a:t>
            </a:r>
            <a:r>
              <a:rPr lang="ru-RU" sz="2000" b="1" dirty="0">
                <a:solidFill>
                  <a:srgbClr val="333333"/>
                </a:solidFill>
                <a:latin typeface="Georgia" pitchFamily="18" charset="0"/>
              </a:rPr>
              <a:t>русском языке есть такие случаи, когда неясно, какое написание является правильным. Выбрать правильное написание можно только опираясь на правило. </a:t>
            </a:r>
            <a:endParaRPr lang="ru-RU" sz="2000" b="1" dirty="0">
              <a:latin typeface="Georgia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490066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Правописание приставок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7" cy="57606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Неизменяемые приставки (всегда пишутся одинаково)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в</a:t>
            </a:r>
            <a:r>
              <a:rPr lang="ru-RU" b="1" dirty="0" smtClean="0">
                <a:solidFill>
                  <a:srgbClr val="C00000"/>
                </a:solidFill>
              </a:rPr>
              <a:t>-, во-, </a:t>
            </a:r>
            <a:r>
              <a:rPr lang="ru-RU" b="1" dirty="0" err="1" smtClean="0">
                <a:solidFill>
                  <a:srgbClr val="C00000"/>
                </a:solidFill>
              </a:rPr>
              <a:t>взо</a:t>
            </a:r>
            <a:r>
              <a:rPr lang="ru-RU" b="1" dirty="0" smtClean="0">
                <a:solidFill>
                  <a:srgbClr val="C00000"/>
                </a:solidFill>
              </a:rPr>
              <a:t>-, вы-, до-, за-,изо-, на-, </a:t>
            </a:r>
            <a:r>
              <a:rPr lang="ru-RU" b="1" dirty="0">
                <a:solidFill>
                  <a:srgbClr val="C00000"/>
                </a:solidFill>
              </a:rPr>
              <a:t>н</a:t>
            </a:r>
            <a:r>
              <a:rPr lang="ru-RU" b="1" dirty="0" smtClean="0">
                <a:solidFill>
                  <a:srgbClr val="C00000"/>
                </a:solidFill>
              </a:rPr>
              <a:t>ад-, надо-, не-, </a:t>
            </a:r>
          </a:p>
          <a:p>
            <a:pPr marL="0" indent="0"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недо</a:t>
            </a:r>
            <a:r>
              <a:rPr lang="ru-RU" b="1" dirty="0" smtClean="0">
                <a:solidFill>
                  <a:srgbClr val="C00000"/>
                </a:solidFill>
              </a:rPr>
              <a:t>-,  о-, об-, обо-, от-, ото-, </a:t>
            </a:r>
            <a:r>
              <a:rPr lang="ru-RU" b="1" dirty="0">
                <a:solidFill>
                  <a:srgbClr val="C00000"/>
                </a:solidFill>
              </a:rPr>
              <a:t>п</a:t>
            </a:r>
            <a:r>
              <a:rPr lang="ru-RU" b="1" dirty="0" smtClean="0">
                <a:solidFill>
                  <a:srgbClr val="C00000"/>
                </a:solidFill>
              </a:rPr>
              <a:t>ере-, по-, под-, подо-, </a:t>
            </a:r>
          </a:p>
          <a:p>
            <a:pPr marL="0" indent="0"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пра</a:t>
            </a:r>
            <a:r>
              <a:rPr lang="ru-RU" b="1" dirty="0" smtClean="0">
                <a:solidFill>
                  <a:srgbClr val="C00000"/>
                </a:solidFill>
              </a:rPr>
              <a:t>-, пред-, про-, </a:t>
            </a:r>
            <a:r>
              <a:rPr lang="ru-RU" b="1" dirty="0" err="1" smtClean="0">
                <a:solidFill>
                  <a:srgbClr val="C00000"/>
                </a:solidFill>
              </a:rPr>
              <a:t>разо</a:t>
            </a:r>
            <a:r>
              <a:rPr lang="ru-RU" b="1" dirty="0" smtClean="0">
                <a:solidFill>
                  <a:srgbClr val="C00000"/>
                </a:solidFill>
              </a:rPr>
              <a:t>-, с-, со-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</a:t>
            </a:r>
            <a:r>
              <a:rPr lang="ru-RU" b="1" dirty="0" err="1" smtClean="0">
                <a:solidFill>
                  <a:srgbClr val="C00000"/>
                </a:solidFill>
              </a:rPr>
              <a:t>разо</a:t>
            </a:r>
            <a:r>
              <a:rPr lang="ru-RU" b="1" dirty="0" smtClean="0">
                <a:solidFill>
                  <a:srgbClr val="C00000"/>
                </a:solidFill>
              </a:rPr>
              <a:t>-злить, ото-двинуть, надо-рвать, об-тереть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Запомни! </a:t>
            </a:r>
          </a:p>
          <a:p>
            <a:pPr marL="0" indent="0">
              <a:buNone/>
            </a:pPr>
            <a:r>
              <a:rPr lang="ru-RU" dirty="0" smtClean="0"/>
              <a:t>    В русском языке нет приставки </a:t>
            </a:r>
            <a:r>
              <a:rPr lang="ru-RU" b="1" dirty="0" smtClean="0">
                <a:solidFill>
                  <a:srgbClr val="C00000"/>
                </a:solidFill>
              </a:rPr>
              <a:t>з-!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З</a:t>
            </a:r>
            <a:r>
              <a:rPr lang="ru-RU" dirty="0" smtClean="0"/>
              <a:t>десь</a:t>
            </a:r>
            <a:r>
              <a:rPr lang="ru-RU" b="1" dirty="0" smtClean="0">
                <a:solidFill>
                  <a:srgbClr val="C00000"/>
                </a:solidFill>
              </a:rPr>
              <a:t>, з</a:t>
            </a:r>
            <a:r>
              <a:rPr lang="ru-RU" dirty="0" smtClean="0"/>
              <a:t>доровье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>
                <a:solidFill>
                  <a:srgbClr val="C00000"/>
                </a:solidFill>
              </a:rPr>
              <a:t>з</a:t>
            </a:r>
            <a:r>
              <a:rPr lang="ru-RU" dirty="0" smtClean="0"/>
              <a:t>дание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dirty="0" smtClean="0"/>
              <a:t>ни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з</a:t>
            </a:r>
            <a:r>
              <a:rPr lang="ru-RU" dirty="0" err="1" smtClean="0"/>
              <a:t>ги</a:t>
            </a:r>
            <a:r>
              <a:rPr lang="ru-RU" dirty="0"/>
              <a:t> </a:t>
            </a:r>
            <a:r>
              <a:rPr lang="ru-RU" dirty="0" smtClean="0"/>
              <a:t>не видно. В этих словах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З-  является частью корня.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В словах </a:t>
            </a:r>
            <a:r>
              <a:rPr lang="ru-RU" b="1" dirty="0" smtClean="0">
                <a:solidFill>
                  <a:srgbClr val="C00000"/>
                </a:solidFill>
              </a:rPr>
              <a:t>разевать, разинуть, разорять</a:t>
            </a:r>
            <a:r>
              <a:rPr lang="ru-RU" dirty="0" smtClean="0"/>
              <a:t> НЕТ приставок!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Приставка </a:t>
            </a:r>
            <a:r>
              <a:rPr lang="ru-RU" b="1" dirty="0" err="1" smtClean="0">
                <a:solidFill>
                  <a:srgbClr val="C00000"/>
                </a:solidFill>
              </a:rPr>
              <a:t>дез</a:t>
            </a:r>
            <a:r>
              <a:rPr lang="ru-RU" b="1" dirty="0" smtClean="0">
                <a:solidFill>
                  <a:srgbClr val="C00000"/>
                </a:solidFill>
              </a:rPr>
              <a:t>-(</a:t>
            </a:r>
            <a:r>
              <a:rPr lang="ru-RU" b="1" dirty="0" err="1" smtClean="0">
                <a:solidFill>
                  <a:srgbClr val="C00000"/>
                </a:solidFill>
              </a:rPr>
              <a:t>диз</a:t>
            </a:r>
            <a:r>
              <a:rPr lang="ru-RU" b="1" dirty="0" smtClean="0">
                <a:solidFill>
                  <a:srgbClr val="C00000"/>
                </a:solidFill>
              </a:rPr>
              <a:t>) </a:t>
            </a:r>
            <a:r>
              <a:rPr lang="ru-RU" dirty="0" smtClean="0"/>
              <a:t>пишется перед гласной или ъ;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приставка </a:t>
            </a:r>
            <a:r>
              <a:rPr lang="ru-RU" b="1" dirty="0" err="1" smtClean="0">
                <a:solidFill>
                  <a:srgbClr val="C00000"/>
                </a:solidFill>
              </a:rPr>
              <a:t>дис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ru-RU" dirty="0" smtClean="0"/>
              <a:t> пишется перед согласной.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err="1" smtClean="0">
                <a:solidFill>
                  <a:srgbClr val="C00000"/>
                </a:solidFill>
              </a:rPr>
              <a:t>дез</a:t>
            </a:r>
            <a:r>
              <a:rPr lang="ru-RU" b="1" dirty="0" smtClean="0">
                <a:solidFill>
                  <a:srgbClr val="C00000"/>
                </a:solidFill>
              </a:rPr>
              <a:t>-ориентация – </a:t>
            </a:r>
            <a:r>
              <a:rPr lang="ru-RU" b="1" dirty="0" err="1" smtClean="0">
                <a:solidFill>
                  <a:srgbClr val="C00000"/>
                </a:solidFill>
              </a:rPr>
              <a:t>дис</a:t>
            </a:r>
            <a:r>
              <a:rPr lang="ru-RU" b="1" dirty="0" smtClean="0">
                <a:solidFill>
                  <a:srgbClr val="C00000"/>
                </a:solidFill>
              </a:rPr>
              <a:t>-гармония 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168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562074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</a:rPr>
              <a:t>Изменяемые приставки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7" cy="56886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Приставка заканчивается на </a:t>
            </a:r>
            <a:r>
              <a:rPr lang="ru-RU" b="1" dirty="0" smtClean="0">
                <a:solidFill>
                  <a:srgbClr val="C00000"/>
                </a:solidFill>
              </a:rPr>
              <a:t>-З</a:t>
            </a:r>
            <a:r>
              <a:rPr lang="ru-RU" dirty="0" smtClean="0"/>
              <a:t>, если корень начинается с </a:t>
            </a:r>
            <a:r>
              <a:rPr lang="ru-RU" u="sng" dirty="0" smtClean="0"/>
              <a:t>гласной</a:t>
            </a:r>
            <a:r>
              <a:rPr lang="ru-RU" dirty="0" smtClean="0"/>
              <a:t> или </a:t>
            </a:r>
            <a:r>
              <a:rPr lang="ru-RU" u="sng" dirty="0" smtClean="0"/>
              <a:t>звонкой </a:t>
            </a:r>
            <a:r>
              <a:rPr lang="ru-RU" dirty="0" smtClean="0"/>
              <a:t>согласной. Приставка заканчивается на </a:t>
            </a:r>
            <a:r>
              <a:rPr lang="ru-RU" b="1" dirty="0">
                <a:solidFill>
                  <a:srgbClr val="C00000"/>
                </a:solidFill>
              </a:rPr>
              <a:t>-</a:t>
            </a: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dirty="0" smtClean="0"/>
              <a:t>, если корень начинается с </a:t>
            </a:r>
            <a:r>
              <a:rPr lang="ru-RU" u="sng" dirty="0" smtClean="0"/>
              <a:t>глухой</a:t>
            </a:r>
            <a:r>
              <a:rPr lang="ru-RU" dirty="0" smtClean="0"/>
              <a:t> согласной.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b="1" dirty="0" err="1" smtClean="0">
                <a:solidFill>
                  <a:srgbClr val="C00000"/>
                </a:solidFill>
              </a:rPr>
              <a:t>беЗ-усый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– </a:t>
            </a:r>
            <a:r>
              <a:rPr lang="ru-RU" b="1" dirty="0" err="1" smtClean="0">
                <a:solidFill>
                  <a:srgbClr val="C00000"/>
                </a:solidFill>
              </a:rPr>
              <a:t>беС-путье</a:t>
            </a:r>
            <a:r>
              <a:rPr lang="ru-RU" b="1" dirty="0" smtClean="0">
                <a:solidFill>
                  <a:srgbClr val="C00000"/>
                </a:solidFill>
              </a:rPr>
              <a:t>;  </a:t>
            </a:r>
            <a:r>
              <a:rPr lang="ru-RU" b="1" dirty="0" err="1" smtClean="0">
                <a:solidFill>
                  <a:srgbClr val="C00000"/>
                </a:solidFill>
              </a:rPr>
              <a:t>раЗ</a:t>
            </a:r>
            <a:r>
              <a:rPr lang="ru-RU" b="1" dirty="0" smtClean="0">
                <a:solidFill>
                  <a:srgbClr val="C00000"/>
                </a:solidFill>
              </a:rPr>
              <a:t>-гон – </a:t>
            </a:r>
            <a:r>
              <a:rPr lang="ru-RU" b="1" dirty="0" err="1" smtClean="0">
                <a:solidFill>
                  <a:srgbClr val="C00000"/>
                </a:solidFill>
              </a:rPr>
              <a:t>раС</a:t>
            </a:r>
            <a:r>
              <a:rPr lang="ru-RU" b="1" dirty="0" smtClean="0">
                <a:solidFill>
                  <a:srgbClr val="C00000"/>
                </a:solidFill>
              </a:rPr>
              <a:t>-пев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</a:t>
            </a:r>
            <a:r>
              <a:rPr lang="ru-RU" dirty="0" smtClean="0"/>
              <a:t>Приставки</a:t>
            </a:r>
            <a:r>
              <a:rPr lang="ru-RU" b="1" dirty="0" smtClean="0">
                <a:solidFill>
                  <a:srgbClr val="C00000"/>
                </a:solidFill>
              </a:rPr>
              <a:t> ПРИ- и ПРЕ- </a:t>
            </a:r>
            <a:r>
              <a:rPr lang="ru-RU" dirty="0" smtClean="0"/>
              <a:t>различаются значением.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b="1" dirty="0" smtClean="0">
                <a:solidFill>
                  <a:srgbClr val="C00000"/>
                </a:solidFill>
              </a:rPr>
              <a:t>при-  </a:t>
            </a:r>
            <a:r>
              <a:rPr lang="ru-RU" dirty="0" smtClean="0"/>
              <a:t>      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пре-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dirty="0" smtClean="0"/>
              <a:t>-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приближение                             - очень, чрезвычайно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- присоединение                          - сходно со значением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- прибавление                                приставки пере-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- нахождение вблизи       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прЕ</a:t>
            </a:r>
            <a:r>
              <a:rPr lang="ru-RU" b="1" dirty="0" smtClean="0">
                <a:solidFill>
                  <a:srgbClr val="C00000"/>
                </a:solidFill>
              </a:rPr>
              <a:t>-неприятный</a:t>
            </a:r>
            <a:r>
              <a:rPr lang="ru-RU" b="1" dirty="0">
                <a:solidFill>
                  <a:srgbClr val="C00000"/>
                </a:solidFill>
              </a:rPr>
              <a:t>,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/>
              <a:t>   - доведение действия до конца       </a:t>
            </a:r>
            <a:r>
              <a:rPr lang="ru-RU" b="1" dirty="0" smtClean="0">
                <a:solidFill>
                  <a:srgbClr val="C00000"/>
                </a:solidFill>
              </a:rPr>
              <a:t>бес-</a:t>
            </a:r>
            <a:r>
              <a:rPr lang="ru-RU" b="1" dirty="0" err="1" smtClean="0">
                <a:solidFill>
                  <a:srgbClr val="C00000"/>
                </a:solidFill>
              </a:rPr>
              <a:t>прЕрывно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- совершение действия в чьих – либо интересах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прИ</a:t>
            </a:r>
            <a:r>
              <a:rPr lang="ru-RU" b="1" dirty="0" smtClean="0">
                <a:solidFill>
                  <a:srgbClr val="C00000"/>
                </a:solidFill>
              </a:rPr>
              <a:t>-дорожный, </a:t>
            </a:r>
            <a:r>
              <a:rPr lang="ru-RU" b="1" dirty="0" err="1" smtClean="0">
                <a:solidFill>
                  <a:srgbClr val="C00000"/>
                </a:solidFill>
              </a:rPr>
              <a:t>прИ</a:t>
            </a:r>
            <a:r>
              <a:rPr lang="ru-RU" b="1" dirty="0" smtClean="0">
                <a:solidFill>
                  <a:srgbClr val="C00000"/>
                </a:solidFill>
              </a:rPr>
              <a:t>-прятать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36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Слова , в которых приставки 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пре- </a:t>
            </a:r>
            <a:r>
              <a:rPr lang="ru-RU" sz="2800" b="1" dirty="0" smtClean="0">
                <a:latin typeface="Georgia" pitchFamily="18" charset="0"/>
              </a:rPr>
              <a:t>и 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при-</a:t>
            </a:r>
            <a:r>
              <a:rPr lang="ru-RU" sz="2800" b="1" dirty="0" smtClean="0">
                <a:latin typeface="Georgia" pitchFamily="18" charset="0"/>
              </a:rPr>
              <a:t>не вычленяются, так как они срослись с корнем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7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</a:t>
            </a:r>
            <a:r>
              <a:rPr lang="ru-RU" b="1" dirty="0" smtClean="0">
                <a:solidFill>
                  <a:srgbClr val="C00000"/>
                </a:solidFill>
              </a:rPr>
              <a:t>ПРЕ- </a:t>
            </a:r>
            <a:r>
              <a:rPr lang="ru-RU" dirty="0" smtClean="0"/>
              <a:t>  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ПРИ-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предел, предмет                            прибор, привет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презрительный                              привередливый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преимущество                                приглашение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прекословить                                 приютить  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прельщать, преминуть                 приключение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пренебрежение                               прилежный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препинания (знаки)                        приличный, пример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препона, препятствие                   принадлежать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пререкаться,                                    присваивать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преступник                                       приятель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пресмыкающееся                           причина</a:t>
            </a: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627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6425" cy="64807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Н и НН в суффиксах причастий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784975" cy="58326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В полных страдательных причастиях пишется </a:t>
            </a:r>
            <a:r>
              <a:rPr lang="ru-RU" b="1" dirty="0" smtClean="0">
                <a:solidFill>
                  <a:srgbClr val="C00000"/>
                </a:solidFill>
              </a:rPr>
              <a:t>-НН-:</a:t>
            </a:r>
          </a:p>
          <a:p>
            <a:pPr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ричастие имеет приставку (кроме НЕ-) : 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dirty="0" err="1" smtClean="0">
                <a:solidFill>
                  <a:srgbClr val="C00000"/>
                </a:solidFill>
              </a:rPr>
              <a:t>по-крашеННый</a:t>
            </a:r>
            <a:r>
              <a:rPr lang="ru-RU" b="1" dirty="0" smtClean="0">
                <a:solidFill>
                  <a:srgbClr val="C00000"/>
                </a:solidFill>
              </a:rPr>
              <a:t>, с-</a:t>
            </a:r>
            <a:r>
              <a:rPr lang="ru-RU" b="1" dirty="0" err="1" smtClean="0">
                <a:solidFill>
                  <a:srgbClr val="C00000"/>
                </a:solidFill>
              </a:rPr>
              <a:t>вареННый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вс-пахаННый</a:t>
            </a:r>
            <a:r>
              <a:rPr lang="ru-RU" b="1" dirty="0" smtClean="0">
                <a:solidFill>
                  <a:srgbClr val="C00000"/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ru-RU" dirty="0" smtClean="0"/>
              <a:t>причастие имеет зависимые от него слова: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err="1" smtClean="0">
                <a:solidFill>
                  <a:srgbClr val="C00000"/>
                </a:solidFill>
              </a:rPr>
              <a:t>жареННая</a:t>
            </a:r>
            <a:r>
              <a:rPr lang="ru-RU" dirty="0" smtClean="0"/>
              <a:t> в масле форель;</a:t>
            </a:r>
          </a:p>
          <a:p>
            <a:pPr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ричастие образовано от глагола совершенного вида: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(что сделать?) найти – </a:t>
            </a:r>
            <a:r>
              <a:rPr lang="ru-RU" b="1" dirty="0" err="1" smtClean="0">
                <a:solidFill>
                  <a:srgbClr val="C00000"/>
                </a:solidFill>
              </a:rPr>
              <a:t>найдеННый</a:t>
            </a:r>
            <a:r>
              <a:rPr lang="ru-RU" b="1" dirty="0" smtClean="0">
                <a:solidFill>
                  <a:srgbClr val="C00000"/>
                </a:solidFill>
              </a:rPr>
              <a:t>;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</a:t>
            </a:r>
            <a:r>
              <a:rPr lang="ru-RU" b="1" i="1" dirty="0" err="1" smtClean="0">
                <a:solidFill>
                  <a:srgbClr val="C00000"/>
                </a:solidFill>
              </a:rPr>
              <a:t>искл</a:t>
            </a:r>
            <a:r>
              <a:rPr lang="ru-RU" b="1" i="1" dirty="0" smtClean="0">
                <a:solidFill>
                  <a:srgbClr val="C00000"/>
                </a:solidFill>
              </a:rPr>
              <a:t>.</a:t>
            </a:r>
            <a:r>
              <a:rPr lang="ru-RU" b="1" dirty="0" smtClean="0">
                <a:solidFill>
                  <a:srgbClr val="C00000"/>
                </a:solidFill>
              </a:rPr>
              <a:t>: </a:t>
            </a:r>
            <a:r>
              <a:rPr lang="ru-RU" b="1" dirty="0" err="1" smtClean="0">
                <a:solidFill>
                  <a:srgbClr val="C00000"/>
                </a:solidFill>
              </a:rPr>
              <a:t>видаННый</a:t>
            </a:r>
            <a:r>
              <a:rPr lang="ru-RU" b="1" dirty="0" smtClean="0">
                <a:solidFill>
                  <a:srgbClr val="C00000"/>
                </a:solidFill>
              </a:rPr>
              <a:t>,  </a:t>
            </a:r>
            <a:r>
              <a:rPr lang="ru-RU" b="1" dirty="0" err="1" smtClean="0">
                <a:solidFill>
                  <a:srgbClr val="C00000"/>
                </a:solidFill>
              </a:rPr>
              <a:t>видеННый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слыхаННый,читаННый</a:t>
            </a:r>
            <a:r>
              <a:rPr lang="ru-RU" b="1" dirty="0" smtClean="0">
                <a:solidFill>
                  <a:srgbClr val="C00000"/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ru-RU" dirty="0" smtClean="0"/>
              <a:t>причастие образовано от глаголов</a:t>
            </a:r>
            <a:r>
              <a:rPr lang="en-US" dirty="0"/>
              <a:t> </a:t>
            </a:r>
            <a:r>
              <a:rPr lang="en-US" dirty="0" smtClean="0"/>
              <a:t>c </a:t>
            </a:r>
            <a:r>
              <a:rPr lang="ru-RU" dirty="0" smtClean="0"/>
              <a:t>суффиксами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-</a:t>
            </a:r>
            <a:r>
              <a:rPr lang="ru-RU" b="1" dirty="0" err="1" smtClean="0">
                <a:solidFill>
                  <a:srgbClr val="C00000"/>
                </a:solidFill>
              </a:rPr>
              <a:t>ова</a:t>
            </a:r>
            <a:r>
              <a:rPr lang="ru-RU" b="1" dirty="0" smtClean="0">
                <a:solidFill>
                  <a:srgbClr val="C00000"/>
                </a:solidFill>
              </a:rPr>
              <a:t>-, - </a:t>
            </a:r>
            <a:r>
              <a:rPr lang="ru-RU" b="1" dirty="0" err="1" smtClean="0">
                <a:solidFill>
                  <a:srgbClr val="C00000"/>
                </a:solidFill>
              </a:rPr>
              <a:t>ева</a:t>
            </a:r>
            <a:r>
              <a:rPr lang="ru-RU" b="1" dirty="0" smtClean="0">
                <a:solidFill>
                  <a:srgbClr val="C00000"/>
                </a:solidFill>
              </a:rPr>
              <a:t>-: </a:t>
            </a:r>
            <a:r>
              <a:rPr lang="ru-RU" b="1" dirty="0" err="1" smtClean="0">
                <a:solidFill>
                  <a:srgbClr val="C00000"/>
                </a:solidFill>
              </a:rPr>
              <a:t>мариноваННый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шифроваННый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Запомните!</a:t>
            </a:r>
            <a:r>
              <a:rPr lang="ru-RU" dirty="0" smtClean="0"/>
              <a:t> Слова с </a:t>
            </a:r>
            <a:r>
              <a:rPr lang="ru-RU" b="1" dirty="0" smtClean="0">
                <a:solidFill>
                  <a:srgbClr val="C00000"/>
                </a:solidFill>
              </a:rPr>
              <a:t>-Н- </a:t>
            </a:r>
            <a:r>
              <a:rPr lang="ru-RU" dirty="0" smtClean="0"/>
              <a:t>- это причастия, перешедшие в прилагательные</a:t>
            </a:r>
            <a:r>
              <a:rPr lang="ru-RU" b="1" i="1" dirty="0" smtClean="0">
                <a:solidFill>
                  <a:srgbClr val="C00000"/>
                </a:solidFill>
              </a:rPr>
              <a:t>: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варёНый,печёНый,жареНый,кипячёНый</a:t>
            </a:r>
            <a:r>
              <a:rPr lang="ru-RU" sz="2000" b="1" i="1" dirty="0" smtClean="0">
                <a:solidFill>
                  <a:srgbClr val="C00000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2000" b="1" i="1" dirty="0" err="1" smtClean="0">
                <a:solidFill>
                  <a:srgbClr val="C00000"/>
                </a:solidFill>
              </a:rPr>
              <a:t>сушёНый,вялеНый,копчёНый,мочёНый,солёНый,топлёНый</a:t>
            </a:r>
            <a:r>
              <a:rPr lang="ru-RU" sz="2000" b="1" i="1" dirty="0" smtClean="0">
                <a:solidFill>
                  <a:srgbClr val="C00000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2000" b="1" i="1" dirty="0" err="1" smtClean="0">
                <a:solidFill>
                  <a:srgbClr val="C00000"/>
                </a:solidFill>
              </a:rPr>
              <a:t>ранеНый</a:t>
            </a:r>
            <a:r>
              <a:rPr lang="ru-RU" sz="2000" b="1" i="1" dirty="0" smtClean="0">
                <a:solidFill>
                  <a:srgbClr val="C00000"/>
                </a:solidFill>
              </a:rPr>
              <a:t>,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крашеНыЙ,маслеНый,рваНый,путаНый</a:t>
            </a:r>
            <a:r>
              <a:rPr lang="ru-RU" sz="2000" b="1" i="1" dirty="0" smtClean="0">
                <a:solidFill>
                  <a:srgbClr val="C00000"/>
                </a:solidFill>
              </a:rPr>
              <a:t>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556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188640"/>
            <a:ext cx="8226425" cy="864096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</a:rPr>
              <a:t>Страдательные причастия прошедшего времени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784975" cy="580526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 страдательных причастиях прошедшего времени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НН</a:t>
            </a:r>
            <a:r>
              <a:rPr lang="ru-RU" dirty="0" smtClean="0"/>
              <a:t> пишется, если в неопределённой форме глагола перед 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ru-RU" b="1" dirty="0" err="1" smtClean="0">
                <a:solidFill>
                  <a:srgbClr val="C00000"/>
                </a:solidFill>
              </a:rPr>
              <a:t>ть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стоят гласные </a:t>
            </a:r>
            <a:r>
              <a:rPr lang="ru-RU" b="1" dirty="0" smtClean="0">
                <a:solidFill>
                  <a:srgbClr val="C00000"/>
                </a:solidFill>
              </a:rPr>
              <a:t>а, я, е.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b="1" dirty="0" err="1" smtClean="0">
                <a:solidFill>
                  <a:srgbClr val="C00000"/>
                </a:solidFill>
              </a:rPr>
              <a:t>обещАть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– </a:t>
            </a:r>
            <a:r>
              <a:rPr lang="ru-RU" b="1" dirty="0" err="1" smtClean="0">
                <a:solidFill>
                  <a:srgbClr val="C00000"/>
                </a:solidFill>
              </a:rPr>
              <a:t>обеща</a:t>
            </a:r>
            <a:r>
              <a:rPr lang="ru-RU" b="1" dirty="0" smtClean="0">
                <a:solidFill>
                  <a:srgbClr val="C00000"/>
                </a:solidFill>
              </a:rPr>
              <a:t>-НН-</a:t>
            </a:r>
            <a:r>
              <a:rPr lang="ru-RU" b="1" dirty="0" err="1" smtClean="0">
                <a:solidFill>
                  <a:srgbClr val="C00000"/>
                </a:solidFill>
              </a:rPr>
              <a:t>ый</a:t>
            </a:r>
            <a:r>
              <a:rPr lang="ru-RU" b="1" dirty="0" smtClean="0">
                <a:solidFill>
                  <a:srgbClr val="C00000"/>
                </a:solidFill>
              </a:rPr>
              <a:t>; </a:t>
            </a:r>
            <a:r>
              <a:rPr lang="ru-RU" b="1" dirty="0" err="1" smtClean="0">
                <a:solidFill>
                  <a:srgbClr val="C00000"/>
                </a:solidFill>
              </a:rPr>
              <a:t>высмеЯть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высмея</a:t>
            </a:r>
            <a:r>
              <a:rPr lang="ru-RU" b="1" dirty="0" smtClean="0">
                <a:solidFill>
                  <a:srgbClr val="C00000"/>
                </a:solidFill>
              </a:rPr>
              <a:t>-НН-</a:t>
            </a:r>
            <a:r>
              <a:rPr lang="ru-RU" b="1" dirty="0" err="1" smtClean="0">
                <a:solidFill>
                  <a:srgbClr val="C00000"/>
                </a:solidFill>
              </a:rPr>
              <a:t>ый</a:t>
            </a:r>
            <a:r>
              <a:rPr lang="ru-RU" b="1" dirty="0" smtClean="0">
                <a:solidFill>
                  <a:srgbClr val="C00000"/>
                </a:solidFill>
              </a:rPr>
              <a:t>;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b="1" dirty="0" err="1" smtClean="0">
                <a:solidFill>
                  <a:srgbClr val="C00000"/>
                </a:solidFill>
              </a:rPr>
              <a:t>обидЕть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обиже</a:t>
            </a:r>
            <a:r>
              <a:rPr lang="ru-RU" b="1" dirty="0" smtClean="0">
                <a:solidFill>
                  <a:srgbClr val="C00000"/>
                </a:solidFill>
              </a:rPr>
              <a:t>-НН-</a:t>
            </a:r>
            <a:r>
              <a:rPr lang="ru-RU" b="1" dirty="0" err="1" smtClean="0">
                <a:solidFill>
                  <a:srgbClr val="C00000"/>
                </a:solidFill>
              </a:rPr>
              <a:t>ый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dirty="0" smtClean="0"/>
              <a:t>Суффиксы </a:t>
            </a:r>
            <a:r>
              <a:rPr lang="ru-RU" b="1" dirty="0" smtClean="0">
                <a:solidFill>
                  <a:srgbClr val="C00000"/>
                </a:solidFill>
              </a:rPr>
              <a:t>  - </a:t>
            </a:r>
            <a:r>
              <a:rPr lang="ru-RU" b="1" dirty="0" err="1" smtClean="0">
                <a:solidFill>
                  <a:srgbClr val="C00000"/>
                </a:solidFill>
              </a:rPr>
              <a:t>еНН</a:t>
            </a:r>
            <a:r>
              <a:rPr lang="ru-RU" b="1" dirty="0" smtClean="0">
                <a:solidFill>
                  <a:srgbClr val="C00000"/>
                </a:solidFill>
              </a:rPr>
              <a:t>-, - </a:t>
            </a:r>
            <a:r>
              <a:rPr lang="ru-RU" b="1" dirty="0" err="1" smtClean="0">
                <a:solidFill>
                  <a:srgbClr val="C00000"/>
                </a:solidFill>
              </a:rPr>
              <a:t>ёНН</a:t>
            </a: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dirty="0" smtClean="0"/>
              <a:t>пишутся, если причастия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образованы от глаголов на  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ru-RU" b="1" dirty="0" err="1" smtClean="0">
                <a:solidFill>
                  <a:srgbClr val="C00000"/>
                </a:solidFill>
              </a:rPr>
              <a:t>чь</a:t>
            </a:r>
            <a:r>
              <a:rPr lang="ru-RU" b="1" dirty="0" smtClean="0">
                <a:solidFill>
                  <a:srgbClr val="C00000"/>
                </a:solidFill>
              </a:rPr>
              <a:t>, - </a:t>
            </a:r>
            <a:r>
              <a:rPr lang="ru-RU" b="1" dirty="0" err="1" smtClean="0">
                <a:solidFill>
                  <a:srgbClr val="C00000"/>
                </a:solidFill>
              </a:rPr>
              <a:t>сти</a:t>
            </a:r>
            <a:r>
              <a:rPr lang="ru-RU" b="1" dirty="0" smtClean="0">
                <a:solidFill>
                  <a:srgbClr val="C00000"/>
                </a:solidFill>
              </a:rPr>
              <a:t>, - </a:t>
            </a:r>
            <a:r>
              <a:rPr lang="ru-RU" b="1" dirty="0" err="1" smtClean="0">
                <a:solidFill>
                  <a:srgbClr val="C00000"/>
                </a:solidFill>
              </a:rPr>
              <a:t>ить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 smtClean="0"/>
              <a:t>(-и- опускается).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b="1" dirty="0" err="1" smtClean="0">
                <a:solidFill>
                  <a:srgbClr val="C00000"/>
                </a:solidFill>
              </a:rPr>
              <a:t>вырастИть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выращ-еНН-ый</a:t>
            </a:r>
            <a:r>
              <a:rPr lang="ru-RU" b="1" dirty="0" smtClean="0">
                <a:solidFill>
                  <a:srgbClr val="C00000"/>
                </a:solidFill>
              </a:rPr>
              <a:t>;    </a:t>
            </a:r>
            <a:r>
              <a:rPr lang="ru-RU" b="1" dirty="0" err="1" smtClean="0">
                <a:solidFill>
                  <a:srgbClr val="C00000"/>
                </a:solidFill>
              </a:rPr>
              <a:t>жеЧЬ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жж-ёНН-ый</a:t>
            </a:r>
            <a:r>
              <a:rPr lang="ru-RU" b="1" dirty="0" smtClean="0">
                <a:solidFill>
                  <a:srgbClr val="C00000"/>
                </a:solidFill>
              </a:rPr>
              <a:t>;   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b="1" dirty="0" err="1" smtClean="0">
                <a:solidFill>
                  <a:srgbClr val="C00000"/>
                </a:solidFill>
              </a:rPr>
              <a:t>вымеСТИ</a:t>
            </a: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b="1" dirty="0" err="1" smtClean="0">
                <a:solidFill>
                  <a:srgbClr val="C00000"/>
                </a:solidFill>
              </a:rPr>
              <a:t>выметёННый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Запомни! </a:t>
            </a:r>
            <a:r>
              <a:rPr lang="ru-RU" dirty="0" smtClean="0"/>
              <a:t>Если причастие образовано от глагола </a:t>
            </a:r>
            <a:r>
              <a:rPr lang="ru-RU" i="1" dirty="0" smtClean="0"/>
              <a:t>несов.</a:t>
            </a:r>
            <a:r>
              <a:rPr lang="ru-RU" dirty="0" smtClean="0"/>
              <a:t> </a:t>
            </a:r>
            <a:r>
              <a:rPr lang="ru-RU" i="1" dirty="0" smtClean="0"/>
              <a:t>вида</a:t>
            </a:r>
            <a:r>
              <a:rPr lang="ru-RU" dirty="0" smtClean="0"/>
              <a:t>, </a:t>
            </a:r>
            <a:r>
              <a:rPr lang="ru-RU" i="1" dirty="0" smtClean="0"/>
              <a:t>не имеет приставки и не имеет зависимых слов</a:t>
            </a:r>
            <a:r>
              <a:rPr lang="ru-RU" dirty="0" smtClean="0"/>
              <a:t>, то это не причастие, а </a:t>
            </a:r>
            <a:r>
              <a:rPr lang="ru-RU" b="1" dirty="0" smtClean="0">
                <a:solidFill>
                  <a:srgbClr val="C00000"/>
                </a:solidFill>
              </a:rPr>
              <a:t>прилагательное:</a:t>
            </a:r>
            <a:r>
              <a:rPr lang="ru-RU" dirty="0" smtClean="0"/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мощ-ёН-ая</a:t>
            </a:r>
            <a:r>
              <a:rPr lang="ru-RU" b="1" dirty="0" smtClean="0">
                <a:solidFill>
                  <a:srgbClr val="C00000"/>
                </a:solidFill>
              </a:rPr>
              <a:t> (прил.)</a:t>
            </a:r>
            <a:r>
              <a:rPr lang="ru-RU" dirty="0" smtClean="0"/>
              <a:t> дорога</a:t>
            </a:r>
          </a:p>
        </p:txBody>
      </p:sp>
    </p:spTree>
    <p:extLst>
      <p:ext uri="{BB962C8B-B14F-4D97-AF65-F5344CB8AC3E}">
        <p14:creationId xmlns:p14="http://schemas.microsoft.com/office/powerpoint/2010/main" xmlns="" val="370760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116632"/>
            <a:ext cx="8226425" cy="1008112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</a:rPr>
              <a:t>Н и НН в суффиксах отглагольных прилагательных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3" cy="55446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Отглагольные прилагательные в составе сложных слов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пишутся с одним </a:t>
            </a:r>
            <a:r>
              <a:rPr lang="ru-RU" b="1" dirty="0" smtClean="0">
                <a:solidFill>
                  <a:srgbClr val="C00000"/>
                </a:solidFill>
              </a:rPr>
              <a:t>Н: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b="1" dirty="0" err="1" smtClean="0">
                <a:solidFill>
                  <a:srgbClr val="C00000"/>
                </a:solidFill>
              </a:rPr>
              <a:t>гладкокрашеНый</a:t>
            </a:r>
            <a:r>
              <a:rPr lang="ru-RU" dirty="0" smtClean="0"/>
              <a:t> </a:t>
            </a:r>
            <a:r>
              <a:rPr lang="ru-RU" i="1" dirty="0" smtClean="0"/>
              <a:t>(прил.) </a:t>
            </a:r>
            <a:r>
              <a:rPr lang="ru-RU" dirty="0" smtClean="0"/>
              <a:t>– </a:t>
            </a:r>
            <a:r>
              <a:rPr lang="ru-RU" b="1" dirty="0" err="1" smtClean="0">
                <a:solidFill>
                  <a:srgbClr val="C00000"/>
                </a:solidFill>
              </a:rPr>
              <a:t>гладкоокрашеННый</a:t>
            </a:r>
            <a:r>
              <a:rPr lang="ru-RU" dirty="0" smtClean="0"/>
              <a:t> </a:t>
            </a:r>
            <a:r>
              <a:rPr lang="ru-RU" i="1" dirty="0" smtClean="0"/>
              <a:t>(</a:t>
            </a:r>
            <a:r>
              <a:rPr lang="ru-RU" i="1" dirty="0" err="1" smtClean="0"/>
              <a:t>прич</a:t>
            </a:r>
            <a:r>
              <a:rPr lang="ru-RU" i="1" dirty="0" smtClean="0"/>
              <a:t>.)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НН</a:t>
            </a:r>
            <a:r>
              <a:rPr lang="ru-RU" dirty="0" smtClean="0"/>
              <a:t> пишется в некоторых прилагательных, образованных от глаголов без приставки или с приставкой </a:t>
            </a:r>
            <a:r>
              <a:rPr lang="ru-RU" b="1" dirty="0" smtClean="0">
                <a:solidFill>
                  <a:srgbClr val="C00000"/>
                </a:solidFill>
              </a:rPr>
              <a:t>НЕ</a:t>
            </a:r>
            <a:r>
              <a:rPr lang="ru-RU" dirty="0" smtClean="0"/>
              <a:t>-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b="1" dirty="0" err="1" smtClean="0">
                <a:solidFill>
                  <a:srgbClr val="C00000"/>
                </a:solidFill>
              </a:rPr>
              <a:t>желаННый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отчаяННый</a:t>
            </a:r>
            <a:r>
              <a:rPr lang="ru-RU" b="1" dirty="0" smtClean="0">
                <a:solidFill>
                  <a:srgbClr val="C00000"/>
                </a:solidFill>
              </a:rPr>
              <a:t>, не-</a:t>
            </a:r>
            <a:r>
              <a:rPr lang="ru-RU" b="1" dirty="0" err="1" smtClean="0">
                <a:solidFill>
                  <a:srgbClr val="C00000"/>
                </a:solidFill>
              </a:rPr>
              <a:t>видаННый</a:t>
            </a:r>
            <a:r>
              <a:rPr lang="ru-RU" b="1" dirty="0" smtClean="0">
                <a:solidFill>
                  <a:srgbClr val="C00000"/>
                </a:solidFill>
              </a:rPr>
              <a:t>, не-</a:t>
            </a:r>
            <a:r>
              <a:rPr lang="ru-RU" b="1" dirty="0" err="1" smtClean="0">
                <a:solidFill>
                  <a:srgbClr val="C00000"/>
                </a:solidFill>
              </a:rPr>
              <a:t>слыхаННый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НН </a:t>
            </a:r>
            <a:r>
              <a:rPr lang="ru-RU" dirty="0" smtClean="0"/>
              <a:t>пишется</a:t>
            </a:r>
            <a:r>
              <a:rPr lang="ru-RU" b="1" dirty="0" smtClean="0">
                <a:solidFill>
                  <a:srgbClr val="C00000"/>
                </a:solidFill>
              </a:rPr>
              <a:t> в кратких </a:t>
            </a:r>
            <a:r>
              <a:rPr lang="ru-RU" dirty="0" smtClean="0"/>
              <a:t>отглагольных </a:t>
            </a:r>
            <a:r>
              <a:rPr lang="ru-RU" b="1" dirty="0" smtClean="0">
                <a:solidFill>
                  <a:srgbClr val="C00000"/>
                </a:solidFill>
              </a:rPr>
              <a:t>прилагательных: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действия </a:t>
            </a:r>
            <a:r>
              <a:rPr lang="ru-RU" b="1" dirty="0" err="1" smtClean="0">
                <a:solidFill>
                  <a:srgbClr val="C00000"/>
                </a:solidFill>
              </a:rPr>
              <a:t>продумаННы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(прил.)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Н </a:t>
            </a:r>
            <a:r>
              <a:rPr lang="ru-RU" dirty="0" smtClean="0"/>
              <a:t>пишется</a:t>
            </a:r>
            <a:r>
              <a:rPr lang="ru-RU" b="1" dirty="0" smtClean="0">
                <a:solidFill>
                  <a:srgbClr val="C00000"/>
                </a:solidFill>
              </a:rPr>
              <a:t> в кратких </a:t>
            </a:r>
            <a:r>
              <a:rPr lang="ru-RU" dirty="0" smtClean="0"/>
              <a:t>страдательных</a:t>
            </a:r>
            <a:r>
              <a:rPr lang="ru-RU" b="1" dirty="0" smtClean="0">
                <a:solidFill>
                  <a:srgbClr val="C00000"/>
                </a:solidFill>
              </a:rPr>
              <a:t> причастиях: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действия </a:t>
            </a:r>
            <a:r>
              <a:rPr lang="ru-RU" b="1" dirty="0" err="1" smtClean="0">
                <a:solidFill>
                  <a:srgbClr val="C00000"/>
                </a:solidFill>
              </a:rPr>
              <a:t>продумаНы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(</a:t>
            </a:r>
            <a:r>
              <a:rPr lang="ru-RU" b="1" i="1" dirty="0" err="1" smtClean="0">
                <a:solidFill>
                  <a:srgbClr val="C00000"/>
                </a:solidFill>
              </a:rPr>
              <a:t>прич</a:t>
            </a:r>
            <a:r>
              <a:rPr lang="ru-RU" b="1" i="1" dirty="0" smtClean="0">
                <a:solidFill>
                  <a:srgbClr val="C00000"/>
                </a:solidFill>
              </a:rPr>
              <a:t>.)</a:t>
            </a:r>
            <a:r>
              <a:rPr lang="ru-RU" b="1" dirty="0" smtClean="0">
                <a:solidFill>
                  <a:srgbClr val="C00000"/>
                </a:solidFill>
              </a:rPr>
              <a:t>заранее</a:t>
            </a:r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90051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634082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000" b="1" dirty="0" smtClean="0">
                <a:latin typeface="Georgia" pitchFamily="18" charset="0"/>
              </a:rPr>
              <a:t>Н и НН в наречиях на </a:t>
            </a:r>
            <a:r>
              <a:rPr lang="ru-RU" sz="4000" b="1" i="1" dirty="0" smtClean="0">
                <a:latin typeface="Georgia" pitchFamily="18" charset="0"/>
              </a:rPr>
              <a:t>-О, -Е 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3200" dirty="0" smtClean="0"/>
              <a:t>В наречиях на -о, - е пишется столько же </a:t>
            </a:r>
            <a:r>
              <a:rPr lang="ru-RU" sz="3200" b="1" dirty="0" smtClean="0">
                <a:solidFill>
                  <a:srgbClr val="C00000"/>
                </a:solidFill>
              </a:rPr>
              <a:t>Н</a:t>
            </a:r>
            <a:r>
              <a:rPr lang="ru-RU" sz="3200" dirty="0" smtClean="0"/>
              <a:t>, сколько и в прилагательных, </a:t>
            </a:r>
            <a:r>
              <a:rPr lang="ru-RU" sz="3200" dirty="0"/>
              <a:t>о</a:t>
            </a:r>
            <a:r>
              <a:rPr lang="ru-RU" sz="3200" dirty="0" smtClean="0"/>
              <a:t>т которых они образованы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           </a:t>
            </a:r>
            <a:r>
              <a:rPr lang="ru-RU" sz="3200" b="1" dirty="0" err="1" smtClean="0">
                <a:solidFill>
                  <a:srgbClr val="C00000"/>
                </a:solidFill>
              </a:rPr>
              <a:t>увереННый</a:t>
            </a:r>
            <a:r>
              <a:rPr lang="ru-RU" sz="3200" b="1" dirty="0" smtClean="0">
                <a:solidFill>
                  <a:srgbClr val="C00000"/>
                </a:solidFill>
              </a:rPr>
              <a:t> – </a:t>
            </a:r>
            <a:r>
              <a:rPr lang="ru-RU" sz="3200" b="1" dirty="0" err="1" smtClean="0">
                <a:solidFill>
                  <a:srgbClr val="C00000"/>
                </a:solidFill>
              </a:rPr>
              <a:t>увереННо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          </a:t>
            </a:r>
            <a:r>
              <a:rPr lang="ru-RU" sz="3200" b="1" dirty="0" err="1" smtClean="0">
                <a:solidFill>
                  <a:srgbClr val="C00000"/>
                </a:solidFill>
              </a:rPr>
              <a:t>медлеННый</a:t>
            </a:r>
            <a:r>
              <a:rPr lang="ru-RU" sz="3200" b="1" dirty="0" smtClean="0">
                <a:solidFill>
                  <a:srgbClr val="C00000"/>
                </a:solidFill>
              </a:rPr>
              <a:t> – </a:t>
            </a:r>
            <a:r>
              <a:rPr lang="ru-RU" sz="3200" b="1" dirty="0" err="1" smtClean="0">
                <a:solidFill>
                  <a:srgbClr val="C00000"/>
                </a:solidFill>
              </a:rPr>
              <a:t>медлеННо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200" b="1" dirty="0" err="1" smtClean="0">
                <a:solidFill>
                  <a:srgbClr val="C00000"/>
                </a:solidFill>
              </a:rPr>
              <a:t>эффективНый</a:t>
            </a:r>
            <a:r>
              <a:rPr lang="ru-RU" sz="3200" b="1" dirty="0" smtClean="0">
                <a:solidFill>
                  <a:srgbClr val="C00000"/>
                </a:solidFill>
              </a:rPr>
              <a:t> - </a:t>
            </a:r>
            <a:r>
              <a:rPr lang="ru-RU" sz="3200" b="1" dirty="0" err="1" smtClean="0">
                <a:solidFill>
                  <a:srgbClr val="C00000"/>
                </a:solidFill>
              </a:rPr>
              <a:t>эффективНо</a:t>
            </a:r>
            <a:r>
              <a:rPr lang="ru-RU" sz="3200" b="1" dirty="0" smtClean="0">
                <a:solidFill>
                  <a:srgbClr val="C00000"/>
                </a:solidFill>
              </a:rPr>
              <a:t> 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728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-apple-system"/>
              </a:rPr>
              <a:t>   </a:t>
            </a:r>
            <a:r>
              <a:rPr lang="ru-RU" b="1" i="1" dirty="0" smtClean="0">
                <a:solidFill>
                  <a:srgbClr val="000000"/>
                </a:solidFill>
                <a:latin typeface="-apple-system"/>
              </a:rPr>
              <a:t>Молодой </a:t>
            </a:r>
            <a:r>
              <a:rPr lang="ru-RU" b="1" i="1" dirty="0">
                <a:solidFill>
                  <a:srgbClr val="000000"/>
                </a:solidFill>
                <a:latin typeface="-apple-system"/>
              </a:rPr>
              <a:t>человек едет в поезде, читает книгу и каждую минуту говорит: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-apple-system"/>
              </a:rPr>
              <a:t>- Не может быть! Круто! Правда, что ли? Никогда бы </a:t>
            </a:r>
            <a:r>
              <a:rPr lang="ru-RU" b="1" i="1" dirty="0" smtClean="0">
                <a:solidFill>
                  <a:srgbClr val="000000"/>
                </a:solidFill>
                <a:latin typeface="-apple-system"/>
              </a:rPr>
              <a:t>  не </a:t>
            </a:r>
            <a:r>
              <a:rPr lang="ru-RU" b="1" i="1" dirty="0">
                <a:solidFill>
                  <a:srgbClr val="000000"/>
                </a:solidFill>
                <a:latin typeface="-apple-system"/>
              </a:rPr>
              <a:t>подумал!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-apple-system"/>
              </a:rPr>
              <a:t>- Извините, что вы читаете? - спрашивает сосед.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-apple-system"/>
              </a:rPr>
              <a:t>- Орфографический словарь.</a:t>
            </a:r>
            <a:r>
              <a:rPr lang="ru-RU" b="1" i="1" dirty="0"/>
              <a:t/>
            </a:r>
            <a:br>
              <a:rPr lang="ru-RU" b="1" i="1" dirty="0"/>
            </a:b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48784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188641"/>
            <a:ext cx="8784976" cy="648071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  <a:ea typeface="Batang" pitchFamily="18" charset="-127"/>
              </a:rPr>
              <a:t>Правописание гласных в корне слова</a:t>
            </a:r>
            <a:endParaRPr lang="ru-RU" b="1" dirty="0">
              <a:latin typeface="Georgia" pitchFamily="18" charset="0"/>
              <a:ea typeface="Batang" pitchFamily="18" charset="-127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908720"/>
            <a:ext cx="8496943" cy="576064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 Проверяемые безударные гласные в корне слова</a:t>
            </a:r>
          </a:p>
          <a:p>
            <a:r>
              <a:rPr lang="ru-RU" dirty="0" smtClean="0"/>
              <a:t>     Чтобы правильно написать безударную гласную в корне слова, нужно изменить это слово (или подобрать однокоренное) так, чтобы сомнительная гласная находилась </a:t>
            </a:r>
            <a:r>
              <a:rPr lang="ru-RU" b="1" dirty="0" smtClean="0">
                <a:solidFill>
                  <a:srgbClr val="C00000"/>
                </a:solidFill>
              </a:rPr>
              <a:t>под ударением.</a:t>
            </a: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Дом- </a:t>
            </a:r>
            <a:r>
              <a:rPr lang="ru-RU" b="1" dirty="0" err="1" smtClean="0">
                <a:solidFill>
                  <a:srgbClr val="C00000"/>
                </a:solidFill>
              </a:rPr>
              <a:t>ашний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дОм</a:t>
            </a:r>
            <a:r>
              <a:rPr lang="ru-RU" b="1" dirty="0" smtClean="0">
                <a:solidFill>
                  <a:srgbClr val="C00000"/>
                </a:solidFill>
              </a:rPr>
              <a:t>;    тем- нота – </a:t>
            </a:r>
            <a:r>
              <a:rPr lang="ru-RU" b="1" dirty="0" err="1" smtClean="0">
                <a:solidFill>
                  <a:srgbClr val="C00000"/>
                </a:solidFill>
              </a:rPr>
              <a:t>тЕм-ень</a:t>
            </a:r>
            <a:r>
              <a:rPr lang="ru-RU" b="1" dirty="0" smtClean="0">
                <a:solidFill>
                  <a:srgbClr val="C00000"/>
                </a:solidFill>
              </a:rPr>
              <a:t>;</a:t>
            </a:r>
          </a:p>
          <a:p>
            <a:r>
              <a:rPr lang="ru-RU" dirty="0" smtClean="0"/>
              <a:t>     Если в корне слова две безударные гласные, то к этому слову надо подобрать, соответственно,  два проверочных слова!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                    сторон-а </a:t>
            </a:r>
            <a:r>
              <a:rPr lang="ru-RU" b="1" dirty="0">
                <a:solidFill>
                  <a:srgbClr val="C00000"/>
                </a:solidFill>
              </a:rPr>
              <a:t>– </a:t>
            </a:r>
            <a:r>
              <a:rPr lang="ru-RU" b="1" dirty="0" err="1">
                <a:solidFill>
                  <a:srgbClr val="C00000"/>
                </a:solidFill>
              </a:rPr>
              <a:t>стОроны</a:t>
            </a:r>
            <a:r>
              <a:rPr lang="ru-RU" b="1" dirty="0">
                <a:solidFill>
                  <a:srgbClr val="C00000"/>
                </a:solidFill>
              </a:rPr>
              <a:t>,  </a:t>
            </a:r>
            <a:r>
              <a:rPr lang="ru-RU" b="1" dirty="0" err="1">
                <a:solidFill>
                  <a:srgbClr val="C00000"/>
                </a:solidFill>
              </a:rPr>
              <a:t>сторОнка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/>
              <a:t> </a:t>
            </a:r>
            <a:r>
              <a:rPr lang="ru-RU" dirty="0" smtClean="0"/>
              <a:t>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Внимание!</a:t>
            </a: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</a:t>
            </a:r>
            <a:r>
              <a:rPr lang="ru-RU" dirty="0" smtClean="0"/>
              <a:t>Если в корне пишется </a:t>
            </a:r>
            <a:r>
              <a:rPr lang="ru-RU" b="1" dirty="0" smtClean="0">
                <a:solidFill>
                  <a:srgbClr val="C00000"/>
                </a:solidFill>
              </a:rPr>
              <a:t>Ё</a:t>
            </a:r>
            <a:r>
              <a:rPr lang="ru-RU" dirty="0" smtClean="0"/>
              <a:t>, то в однокоренных словах в безударном положении нужно писать </a:t>
            </a:r>
            <a:r>
              <a:rPr lang="ru-RU" b="1" dirty="0" smtClean="0">
                <a:solidFill>
                  <a:srgbClr val="C00000"/>
                </a:solidFill>
              </a:rPr>
              <a:t>Е.</a:t>
            </a: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</a:t>
            </a:r>
            <a:r>
              <a:rPr lang="ru-RU" b="1" dirty="0" err="1" smtClean="0">
                <a:solidFill>
                  <a:srgbClr val="C00000"/>
                </a:solidFill>
              </a:rPr>
              <a:t>звЁзды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звЕздопад</a:t>
            </a:r>
            <a:r>
              <a:rPr lang="ru-RU" b="1" dirty="0" smtClean="0">
                <a:solidFill>
                  <a:srgbClr val="C00000"/>
                </a:solidFill>
              </a:rPr>
              <a:t> ; </a:t>
            </a:r>
            <a:r>
              <a:rPr lang="ru-RU" b="1" dirty="0" err="1" smtClean="0">
                <a:solidFill>
                  <a:srgbClr val="C00000"/>
                </a:solidFill>
              </a:rPr>
              <a:t>пЁстрый</a:t>
            </a:r>
            <a:r>
              <a:rPr lang="ru-RU" b="1" dirty="0" smtClean="0">
                <a:solidFill>
                  <a:srgbClr val="C00000"/>
                </a:solidFill>
              </a:rPr>
              <a:t> - </a:t>
            </a:r>
            <a:r>
              <a:rPr lang="ru-RU" b="1" dirty="0" err="1" smtClean="0">
                <a:solidFill>
                  <a:srgbClr val="C00000"/>
                </a:solidFill>
              </a:rPr>
              <a:t>испЕщрённый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094838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6632"/>
            <a:ext cx="8912671" cy="576064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</a:rPr>
              <a:t>Нельзя проверять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692696"/>
            <a:ext cx="8912671" cy="61653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Глаголы совершенного вида глаголами несовершенного вида</a:t>
            </a:r>
          </a:p>
          <a:p>
            <a:pPr marL="0" indent="0">
              <a:buNone/>
            </a:pPr>
            <a:r>
              <a:rPr lang="ru-RU" dirty="0" smtClean="0"/>
              <a:t>                     </a:t>
            </a:r>
            <a:r>
              <a:rPr lang="ru-RU" b="1" dirty="0" err="1">
                <a:solidFill>
                  <a:srgbClr val="C00000"/>
                </a:solidFill>
              </a:rPr>
              <a:t>о</a:t>
            </a:r>
            <a:r>
              <a:rPr lang="ru-RU" b="1" dirty="0" err="1" smtClean="0">
                <a:solidFill>
                  <a:srgbClr val="C00000"/>
                </a:solidFill>
              </a:rPr>
              <a:t>пОздать</a:t>
            </a:r>
            <a:r>
              <a:rPr lang="ru-RU" sz="2000" b="1" dirty="0" smtClean="0">
                <a:solidFill>
                  <a:srgbClr val="C00000"/>
                </a:solidFill>
              </a:rPr>
              <a:t>(</a:t>
            </a:r>
            <a:r>
              <a:rPr lang="ru-RU" sz="2000" b="1" i="1" dirty="0" err="1" smtClean="0">
                <a:solidFill>
                  <a:srgbClr val="C00000"/>
                </a:solidFill>
              </a:rPr>
              <a:t>сов.в</a:t>
            </a:r>
            <a:r>
              <a:rPr lang="ru-RU" sz="2000" b="1" dirty="0" smtClean="0">
                <a:solidFill>
                  <a:srgbClr val="C00000"/>
                </a:solidFill>
              </a:rPr>
              <a:t>)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опАздывать</a:t>
            </a:r>
            <a:r>
              <a:rPr lang="ru-RU" sz="2000" b="1" i="1" dirty="0" smtClean="0">
                <a:solidFill>
                  <a:srgbClr val="C00000"/>
                </a:solidFill>
              </a:rPr>
              <a:t>(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нес.в</a:t>
            </a:r>
            <a:r>
              <a:rPr lang="ru-RU" sz="2000" b="1" dirty="0" smtClean="0">
                <a:solidFill>
                  <a:srgbClr val="C00000"/>
                </a:solidFill>
              </a:rPr>
              <a:t>.);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   проглотить</a:t>
            </a:r>
            <a:r>
              <a:rPr lang="ru-RU" sz="2000" b="1" i="1" dirty="0" smtClean="0">
                <a:solidFill>
                  <a:srgbClr val="C00000"/>
                </a:solidFill>
              </a:rPr>
              <a:t>(</a:t>
            </a:r>
            <a:r>
              <a:rPr lang="ru-RU" sz="2000" b="1" i="1" dirty="0" err="1" smtClean="0">
                <a:solidFill>
                  <a:srgbClr val="C00000"/>
                </a:solidFill>
              </a:rPr>
              <a:t>сов.в</a:t>
            </a:r>
            <a:r>
              <a:rPr lang="ru-RU" b="1" dirty="0" smtClean="0">
                <a:solidFill>
                  <a:srgbClr val="C00000"/>
                </a:solidFill>
              </a:rPr>
              <a:t>) – проглатывать </a:t>
            </a:r>
            <a:r>
              <a:rPr lang="ru-RU" sz="2000" b="1" i="1" dirty="0" smtClean="0">
                <a:solidFill>
                  <a:srgbClr val="C00000"/>
                </a:solidFill>
              </a:rPr>
              <a:t>(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нес.в</a:t>
            </a:r>
            <a:r>
              <a:rPr lang="ru-RU" sz="2000" b="1" i="1" dirty="0" smtClean="0">
                <a:solidFill>
                  <a:srgbClr val="C00000"/>
                </a:solidFill>
              </a:rPr>
              <a:t>.)</a:t>
            </a:r>
          </a:p>
          <a:p>
            <a:pPr marL="0" indent="0">
              <a:buNone/>
            </a:pPr>
            <a:r>
              <a:rPr lang="ru-RU" dirty="0" smtClean="0"/>
              <a:t>             Их следует проверять другими формами глагола</a:t>
            </a:r>
          </a:p>
          <a:p>
            <a:pPr marL="0" indent="0">
              <a:buNone/>
            </a:pPr>
            <a:r>
              <a:rPr lang="ru-RU" dirty="0" smtClean="0"/>
              <a:t>                </a:t>
            </a:r>
            <a:r>
              <a:rPr lang="ru-RU" b="1" dirty="0" err="1">
                <a:solidFill>
                  <a:srgbClr val="C00000"/>
                </a:solidFill>
              </a:rPr>
              <a:t>о</a:t>
            </a:r>
            <a:r>
              <a:rPr lang="ru-RU" b="1" dirty="0" err="1" smtClean="0">
                <a:solidFill>
                  <a:srgbClr val="C00000"/>
                </a:solidFill>
              </a:rPr>
              <a:t>пОздать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пОздно</a:t>
            </a:r>
            <a:r>
              <a:rPr lang="ru-RU" b="1" dirty="0" smtClean="0">
                <a:solidFill>
                  <a:srgbClr val="C00000"/>
                </a:solidFill>
              </a:rPr>
              <a:t> ; </a:t>
            </a:r>
            <a:r>
              <a:rPr lang="ru-RU" b="1" dirty="0" err="1" smtClean="0">
                <a:solidFill>
                  <a:srgbClr val="C00000"/>
                </a:solidFill>
              </a:rPr>
              <a:t>проглОтить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глОтка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</a:t>
            </a:r>
            <a:r>
              <a:rPr lang="ru-RU" dirty="0" smtClean="0"/>
              <a:t>Слова с неполногласными сочетаниями </a:t>
            </a:r>
            <a:r>
              <a:rPr lang="ru-RU" b="1" dirty="0" smtClean="0">
                <a:solidFill>
                  <a:srgbClr val="C00000"/>
                </a:solidFill>
              </a:rPr>
              <a:t>(</a:t>
            </a:r>
            <a:r>
              <a:rPr lang="ru-RU" b="1" dirty="0" err="1" smtClean="0">
                <a:solidFill>
                  <a:srgbClr val="C00000"/>
                </a:solidFill>
              </a:rPr>
              <a:t>ра,ла</a:t>
            </a:r>
            <a:r>
              <a:rPr lang="ru-RU" b="1" dirty="0" smtClean="0">
                <a:solidFill>
                  <a:srgbClr val="C00000"/>
                </a:solidFill>
              </a:rPr>
              <a:t>) </a:t>
            </a:r>
            <a:r>
              <a:rPr lang="ru-RU" dirty="0" smtClean="0"/>
              <a:t>словами с полногласием в корне </a:t>
            </a:r>
            <a:r>
              <a:rPr lang="ru-RU" b="1" dirty="0" smtClean="0">
                <a:solidFill>
                  <a:srgbClr val="C00000"/>
                </a:solidFill>
              </a:rPr>
              <a:t>(</a:t>
            </a:r>
            <a:r>
              <a:rPr lang="ru-RU" b="1" dirty="0" err="1" smtClean="0">
                <a:solidFill>
                  <a:srgbClr val="C00000"/>
                </a:solidFill>
              </a:rPr>
              <a:t>оро,оло</a:t>
            </a:r>
            <a:r>
              <a:rPr lang="ru-RU" b="1" dirty="0" smtClean="0">
                <a:solidFill>
                  <a:srgbClr val="C00000"/>
                </a:solidFill>
              </a:rPr>
              <a:t>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охлАдить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холОдный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охлАдить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прохлАда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Написание непроверяемых безударных гласных в корне слова нужно проверять по орфографическому словарю или запоминать:          </a:t>
            </a:r>
            <a:r>
              <a:rPr lang="ru-RU" b="1" dirty="0" err="1" smtClean="0">
                <a:solidFill>
                  <a:srgbClr val="C00000"/>
                </a:solidFill>
              </a:rPr>
              <a:t>дЕлИкатес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пЕликан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привИлегия</a:t>
            </a:r>
            <a:r>
              <a:rPr lang="ru-RU" b="1" dirty="0" smtClean="0">
                <a:solidFill>
                  <a:srgbClr val="C00000"/>
                </a:solidFill>
              </a:rPr>
              <a:t>,  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кАтАстрофа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снЕгирь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экспЕрИмент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5612" y="260649"/>
            <a:ext cx="8436867" cy="720079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</a:rPr>
              <a:t>Чередование безударных гласных в корне слова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4" y="980728"/>
            <a:ext cx="8928992" cy="5760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Чередование зависит от ударения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b="1" dirty="0" err="1" smtClean="0">
                <a:solidFill>
                  <a:srgbClr val="C00000"/>
                </a:solidFill>
              </a:rPr>
              <a:t>гар</a:t>
            </a:r>
            <a:r>
              <a:rPr lang="ru-RU" b="1" dirty="0" smtClean="0">
                <a:solidFill>
                  <a:srgbClr val="C00000"/>
                </a:solidFill>
              </a:rPr>
              <a:t>- -гор-</a:t>
            </a:r>
          </a:p>
          <a:p>
            <a:r>
              <a:rPr lang="ru-RU" dirty="0"/>
              <a:t>п</a:t>
            </a:r>
            <a:r>
              <a:rPr lang="ru-RU" dirty="0" smtClean="0"/>
              <a:t>од ударением пишется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ru-RU" dirty="0" smtClean="0"/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гАр</a:t>
            </a:r>
            <a:r>
              <a:rPr lang="ru-RU" b="1" dirty="0" smtClean="0">
                <a:solidFill>
                  <a:srgbClr val="C00000"/>
                </a:solidFill>
              </a:rPr>
              <a:t> -</a:t>
            </a:r>
            <a:r>
              <a:rPr lang="ru-RU" dirty="0" smtClean="0"/>
              <a:t> без ударения пишется </a:t>
            </a:r>
            <a:r>
              <a:rPr lang="ru-RU" b="1" dirty="0">
                <a:solidFill>
                  <a:srgbClr val="C00000"/>
                </a:solidFill>
              </a:rPr>
              <a:t>-</a:t>
            </a:r>
            <a:r>
              <a:rPr lang="ru-RU" b="1" dirty="0" err="1" smtClean="0">
                <a:solidFill>
                  <a:srgbClr val="C00000"/>
                </a:solidFill>
              </a:rPr>
              <a:t>гОр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</a:t>
            </a:r>
            <a:r>
              <a:rPr lang="ru-RU" b="1" dirty="0" err="1" smtClean="0">
                <a:solidFill>
                  <a:srgbClr val="C00000"/>
                </a:solidFill>
              </a:rPr>
              <a:t>загАр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угАр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загОрелый</a:t>
            </a:r>
            <a:r>
              <a:rPr lang="ru-RU" b="1" dirty="0" smtClean="0">
                <a:solidFill>
                  <a:srgbClr val="C00000"/>
                </a:solidFill>
              </a:rPr>
              <a:t>,  </a:t>
            </a:r>
            <a:r>
              <a:rPr lang="ru-RU" b="1" dirty="0" err="1" smtClean="0">
                <a:solidFill>
                  <a:srgbClr val="C00000"/>
                </a:solidFill>
              </a:rPr>
              <a:t>подгОрать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 - </a:t>
            </a:r>
            <a:r>
              <a:rPr lang="ru-RU" b="1" dirty="0" err="1" smtClean="0">
                <a:solidFill>
                  <a:srgbClr val="C00000"/>
                </a:solidFill>
              </a:rPr>
              <a:t>зар</a:t>
            </a:r>
            <a:r>
              <a:rPr lang="ru-RU" b="1" dirty="0" smtClean="0">
                <a:solidFill>
                  <a:srgbClr val="C00000"/>
                </a:solidFill>
              </a:rPr>
              <a:t>- -</a:t>
            </a:r>
            <a:r>
              <a:rPr lang="ru-RU" b="1" dirty="0" err="1" smtClean="0">
                <a:solidFill>
                  <a:srgbClr val="C00000"/>
                </a:solidFill>
              </a:rPr>
              <a:t>зор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</a:p>
          <a:p>
            <a:r>
              <a:rPr lang="ru-RU" dirty="0"/>
              <a:t>п</a:t>
            </a:r>
            <a:r>
              <a:rPr lang="ru-RU" dirty="0" smtClean="0"/>
              <a:t>од ударением пишется            без ударения пишется</a:t>
            </a:r>
          </a:p>
          <a:p>
            <a:r>
              <a:rPr lang="ru-RU" dirty="0"/>
              <a:t> </a:t>
            </a:r>
            <a:r>
              <a:rPr lang="ru-RU" dirty="0" smtClean="0"/>
              <a:t>         как слышится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 - </a:t>
            </a:r>
            <a:r>
              <a:rPr lang="ru-RU" b="1" dirty="0" err="1" smtClean="0">
                <a:solidFill>
                  <a:srgbClr val="C00000"/>
                </a:solidFill>
              </a:rPr>
              <a:t>зАр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</a:t>
            </a:r>
            <a:r>
              <a:rPr lang="ru-RU" b="1" dirty="0" err="1" smtClean="0">
                <a:solidFill>
                  <a:srgbClr val="C00000"/>
                </a:solidFill>
              </a:rPr>
              <a:t>зАрево</a:t>
            </a:r>
            <a:r>
              <a:rPr lang="ru-RU" b="1" dirty="0" smtClean="0">
                <a:solidFill>
                  <a:srgbClr val="C00000"/>
                </a:solidFill>
              </a:rPr>
              <a:t>,   </a:t>
            </a:r>
            <a:r>
              <a:rPr lang="ru-RU" b="1" dirty="0" err="1" smtClean="0">
                <a:solidFill>
                  <a:srgbClr val="C00000"/>
                </a:solidFill>
              </a:rPr>
              <a:t>зОри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зАря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озАрять</a:t>
            </a:r>
            <a:r>
              <a:rPr lang="ru-RU" b="1" dirty="0" smtClean="0">
                <a:solidFill>
                  <a:srgbClr val="C00000"/>
                </a:solidFill>
              </a:rPr>
              <a:t>,                    </a:t>
            </a: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</a:t>
            </a:r>
            <a:r>
              <a:rPr lang="ru-RU" dirty="0" err="1" smtClean="0"/>
              <a:t>искл</a:t>
            </a:r>
            <a:r>
              <a:rPr lang="ru-RU" dirty="0" smtClean="0"/>
              <a:t>.:</a:t>
            </a:r>
            <a:r>
              <a:rPr lang="ru-RU" b="1" dirty="0" err="1" smtClean="0">
                <a:solidFill>
                  <a:srgbClr val="C00000"/>
                </a:solidFill>
              </a:rPr>
              <a:t>зОревать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- клан- - клон-</a:t>
            </a:r>
          </a:p>
          <a:p>
            <a:r>
              <a:rPr lang="ru-RU" dirty="0"/>
              <a:t>п</a:t>
            </a:r>
            <a:r>
              <a:rPr lang="ru-RU" dirty="0" smtClean="0"/>
              <a:t>од ударением пишется          без ударения пишется</a:t>
            </a:r>
          </a:p>
          <a:p>
            <a:r>
              <a:rPr lang="ru-RU" dirty="0"/>
              <a:t> </a:t>
            </a:r>
            <a:r>
              <a:rPr lang="ru-RU" dirty="0" smtClean="0"/>
              <a:t>         как слышится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- клон-</a:t>
            </a: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клАняться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поклОн</a:t>
            </a:r>
            <a:r>
              <a:rPr lang="ru-RU" b="1" dirty="0" smtClean="0">
                <a:solidFill>
                  <a:srgbClr val="C00000"/>
                </a:solidFill>
              </a:rPr>
              <a:t>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клОниться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склОнение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16632"/>
            <a:ext cx="8226425" cy="936104"/>
          </a:xfrm>
        </p:spPr>
        <p:txBody>
          <a:bodyPr/>
          <a:lstStyle/>
          <a:p>
            <a:pPr algn="ctr"/>
            <a:r>
              <a:rPr lang="ru-RU" b="1" dirty="0">
                <a:latin typeface="Georgia" pitchFamily="18" charset="0"/>
              </a:rPr>
              <a:t>Чередование безударных гласных в корне слова</a:t>
            </a:r>
            <a:endParaRPr lang="ru-RU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3" y="980728"/>
            <a:ext cx="8712968" cy="5760640"/>
          </a:xfrm>
        </p:spPr>
        <p:txBody>
          <a:bodyPr/>
          <a:lstStyle/>
          <a:p>
            <a:pPr marL="0" lvl="0" indent="0" algn="ctr">
              <a:buClr>
                <a:srgbClr val="FFFFFF"/>
              </a:buClr>
              <a:buNone/>
            </a:pPr>
            <a:endParaRPr lang="ru-RU" b="1" dirty="0" smtClean="0">
              <a:solidFill>
                <a:srgbClr val="000000"/>
              </a:solidFill>
            </a:endParaRPr>
          </a:p>
          <a:p>
            <a:pPr marL="0" lvl="0" indent="0" algn="ctr">
              <a:buClr>
                <a:srgbClr val="FFFFFF"/>
              </a:buCl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Чередование </a:t>
            </a:r>
            <a:r>
              <a:rPr lang="ru-RU" b="1" dirty="0">
                <a:solidFill>
                  <a:srgbClr val="C00000"/>
                </a:solidFill>
              </a:rPr>
              <a:t>зависит от </a:t>
            </a:r>
            <a:r>
              <a:rPr lang="ru-RU" b="1" dirty="0" smtClean="0">
                <a:solidFill>
                  <a:srgbClr val="C00000"/>
                </a:solidFill>
              </a:rPr>
              <a:t>ударения</a:t>
            </a:r>
            <a:endParaRPr lang="ru-RU" dirty="0">
              <a:solidFill>
                <a:srgbClr val="C00000"/>
              </a:solidFill>
            </a:endParaRPr>
          </a:p>
          <a:p>
            <a:pPr marL="0" lvl="0" indent="0" algn="ctr">
              <a:buClr>
                <a:srgbClr val="FFFFFF"/>
              </a:buClr>
              <a:buNone/>
            </a:pP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ru-RU" b="1" dirty="0" err="1" smtClean="0">
                <a:solidFill>
                  <a:srgbClr val="C00000"/>
                </a:solidFill>
              </a:rPr>
              <a:t>твар</a:t>
            </a:r>
            <a:r>
              <a:rPr lang="ru-RU" b="1" dirty="0" smtClean="0">
                <a:solidFill>
                  <a:srgbClr val="C00000"/>
                </a:solidFill>
              </a:rPr>
              <a:t>- -</a:t>
            </a:r>
            <a:r>
              <a:rPr lang="ru-RU" b="1" dirty="0" err="1" smtClean="0">
                <a:solidFill>
                  <a:srgbClr val="C00000"/>
                </a:solidFill>
              </a:rPr>
              <a:t>твор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</a:p>
          <a:p>
            <a:pPr marL="0" indent="0" algn="ctr">
              <a:buClr>
                <a:srgbClr val="FFFFFF"/>
              </a:buClr>
              <a:buNone/>
            </a:pPr>
            <a:r>
              <a:rPr lang="ru-RU" dirty="0" smtClean="0"/>
              <a:t>  под ударением пишется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     без ударения пишется 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ru-RU" b="1" dirty="0" err="1" smtClean="0">
                <a:solidFill>
                  <a:srgbClr val="C00000"/>
                </a:solidFill>
              </a:rPr>
              <a:t>твор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</a:p>
          <a:p>
            <a:pPr marL="0" indent="0">
              <a:buClr>
                <a:srgbClr val="FFFFFF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</a:t>
            </a:r>
            <a:r>
              <a:rPr lang="ru-RU" dirty="0" smtClean="0"/>
              <a:t>как слышится  </a:t>
            </a:r>
            <a:r>
              <a:rPr lang="ru-RU" b="1" dirty="0" smtClean="0">
                <a:solidFill>
                  <a:srgbClr val="C00000"/>
                </a:solidFill>
              </a:rPr>
              <a:t>              </a:t>
            </a:r>
            <a:r>
              <a:rPr lang="ru-RU" b="1" dirty="0" err="1" smtClean="0">
                <a:solidFill>
                  <a:srgbClr val="C00000"/>
                </a:solidFill>
              </a:rPr>
              <a:t>твОрить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отвОрить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</a:p>
          <a:p>
            <a:pPr marL="0" indent="0">
              <a:buClr>
                <a:srgbClr val="FFFFFF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</a:t>
            </a:r>
            <a:r>
              <a:rPr lang="ru-RU" b="1" dirty="0" err="1" smtClean="0">
                <a:solidFill>
                  <a:srgbClr val="C00000"/>
                </a:solidFill>
              </a:rPr>
              <a:t>твОрчество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твАрь</a:t>
            </a:r>
            <a:r>
              <a:rPr lang="ru-RU" b="1" dirty="0" smtClean="0">
                <a:solidFill>
                  <a:srgbClr val="C00000"/>
                </a:solidFill>
              </a:rPr>
              <a:t>             </a:t>
            </a:r>
            <a:r>
              <a:rPr lang="ru-RU" b="1" dirty="0" err="1" smtClean="0">
                <a:solidFill>
                  <a:srgbClr val="C00000"/>
                </a:solidFill>
              </a:rPr>
              <a:t>претвОрять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твОрец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Clr>
                <a:srgbClr val="FFFFFF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</a:t>
            </a:r>
            <a:r>
              <a:rPr lang="ru-RU" dirty="0" err="1" smtClean="0"/>
              <a:t>искл</a:t>
            </a:r>
            <a:r>
              <a:rPr lang="ru-RU" dirty="0" smtClean="0"/>
              <a:t>. :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утвАрь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Clr>
                <a:srgbClr val="FFFFFF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-</a:t>
            </a:r>
            <a:r>
              <a:rPr lang="ru-RU" b="1" dirty="0" err="1" smtClean="0">
                <a:solidFill>
                  <a:srgbClr val="C00000"/>
                </a:solidFill>
              </a:rPr>
              <a:t>плав</a:t>
            </a:r>
            <a:r>
              <a:rPr lang="ru-RU" b="1" dirty="0" smtClean="0">
                <a:solidFill>
                  <a:srgbClr val="C00000"/>
                </a:solidFill>
              </a:rPr>
              <a:t>- -плов-</a:t>
            </a:r>
          </a:p>
          <a:p>
            <a:pPr marL="0" indent="0">
              <a:buClr>
                <a:srgbClr val="FFFFFF"/>
              </a:buCl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</a:t>
            </a:r>
            <a:r>
              <a:rPr lang="ru-RU" dirty="0" smtClean="0"/>
              <a:t>под ударением и без ударения пишется  </a:t>
            </a: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b="1" dirty="0" err="1" smtClean="0">
                <a:solidFill>
                  <a:srgbClr val="C00000"/>
                </a:solidFill>
              </a:rPr>
              <a:t>плАв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</a:p>
          <a:p>
            <a:pPr marL="0" indent="0">
              <a:buClr>
                <a:srgbClr val="FFFFFF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</a:t>
            </a:r>
            <a:r>
              <a:rPr lang="ru-RU" b="1" dirty="0" err="1" smtClean="0">
                <a:solidFill>
                  <a:srgbClr val="C00000"/>
                </a:solidFill>
              </a:rPr>
              <a:t>плАвать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плАвучий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поплАвок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плАвник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Clr>
                <a:srgbClr val="FFFFFF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</a:t>
            </a:r>
            <a:r>
              <a:rPr lang="ru-RU" dirty="0" err="1" smtClean="0"/>
              <a:t>искл</a:t>
            </a:r>
            <a:r>
              <a:rPr lang="ru-RU" dirty="0" smtClean="0"/>
              <a:t>.: </a:t>
            </a:r>
            <a:r>
              <a:rPr lang="ru-RU" b="1" dirty="0" err="1" smtClean="0">
                <a:solidFill>
                  <a:srgbClr val="C00000"/>
                </a:solidFill>
              </a:rPr>
              <a:t>плОвец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плОвчиха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Clr>
                <a:srgbClr val="FFFFFF"/>
              </a:buCl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Внимание! </a:t>
            </a:r>
            <a:r>
              <a:rPr lang="ru-RU" dirty="0" smtClean="0"/>
              <a:t>При выборе гласной в корнях с чередованием нужно учитывать лексическое значение корня</a:t>
            </a:r>
          </a:p>
          <a:p>
            <a:pPr marL="0" lvl="0" indent="0" algn="ctr">
              <a:buClr>
                <a:srgbClr val="FFFFFF"/>
              </a:buClr>
              <a:buNone/>
            </a:pP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116632"/>
            <a:ext cx="8226425" cy="100811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Чередование безударных гласных в корне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784975" cy="568863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Чередование зависит от суффикса - А-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И-Е</a:t>
            </a:r>
          </a:p>
          <a:p>
            <a:pPr marL="0" indent="0" algn="ctr">
              <a:buNone/>
            </a:pPr>
            <a:r>
              <a:rPr lang="ru-RU" dirty="0" smtClean="0"/>
              <a:t>Если за корнем следует суффикс </a:t>
            </a:r>
            <a:r>
              <a:rPr lang="ru-RU" b="1" dirty="0" smtClean="0">
                <a:solidFill>
                  <a:srgbClr val="C00000"/>
                </a:solidFill>
              </a:rPr>
              <a:t>-А-</a:t>
            </a:r>
            <a:r>
              <a:rPr lang="ru-RU" dirty="0" smtClean="0"/>
              <a:t>, то в корне пишется </a:t>
            </a:r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, если суффикса</a:t>
            </a:r>
            <a:r>
              <a:rPr lang="ru-RU" b="1" dirty="0" smtClean="0">
                <a:solidFill>
                  <a:srgbClr val="C00000"/>
                </a:solidFill>
              </a:rPr>
              <a:t>-А-</a:t>
            </a:r>
            <a:r>
              <a:rPr lang="ru-RU" dirty="0" smtClean="0"/>
              <a:t> нет, в корне пишется </a:t>
            </a:r>
            <a:r>
              <a:rPr lang="ru-RU" b="1" dirty="0" smtClean="0">
                <a:solidFill>
                  <a:srgbClr val="C00000"/>
                </a:solidFill>
              </a:rPr>
              <a:t>Е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ru-RU" b="1" dirty="0" err="1" smtClean="0">
                <a:solidFill>
                  <a:srgbClr val="C00000"/>
                </a:solidFill>
              </a:rPr>
              <a:t>бер</a:t>
            </a:r>
            <a:r>
              <a:rPr lang="ru-RU" b="1" dirty="0" smtClean="0">
                <a:solidFill>
                  <a:srgbClr val="C00000"/>
                </a:solidFill>
              </a:rPr>
              <a:t>- -</a:t>
            </a:r>
            <a:r>
              <a:rPr lang="ru-RU" b="1" dirty="0" err="1" smtClean="0">
                <a:solidFill>
                  <a:srgbClr val="C00000"/>
                </a:solidFill>
              </a:rPr>
              <a:t>бир</a:t>
            </a:r>
            <a:r>
              <a:rPr lang="ru-RU" b="1" dirty="0" smtClean="0">
                <a:solidFill>
                  <a:srgbClr val="C00000"/>
                </a:solidFill>
              </a:rPr>
              <a:t>-; -</a:t>
            </a:r>
            <a:r>
              <a:rPr lang="ru-RU" b="1" dirty="0" err="1" smtClean="0">
                <a:solidFill>
                  <a:srgbClr val="C00000"/>
                </a:solidFill>
              </a:rPr>
              <a:t>блист</a:t>
            </a:r>
            <a:r>
              <a:rPr lang="ru-RU" b="1" dirty="0" smtClean="0">
                <a:solidFill>
                  <a:srgbClr val="C00000"/>
                </a:solidFill>
              </a:rPr>
              <a:t>- -</a:t>
            </a:r>
            <a:r>
              <a:rPr lang="ru-RU" b="1" dirty="0" err="1" smtClean="0">
                <a:solidFill>
                  <a:srgbClr val="C00000"/>
                </a:solidFill>
              </a:rPr>
              <a:t>блест</a:t>
            </a:r>
            <a:r>
              <a:rPr lang="ru-RU" b="1" dirty="0" smtClean="0">
                <a:solidFill>
                  <a:srgbClr val="C00000"/>
                </a:solidFill>
              </a:rPr>
              <a:t>-(-</a:t>
            </a:r>
            <a:r>
              <a:rPr lang="ru-RU" b="1" dirty="0" err="1" smtClean="0">
                <a:solidFill>
                  <a:srgbClr val="C00000"/>
                </a:solidFill>
              </a:rPr>
              <a:t>блещ</a:t>
            </a:r>
            <a:r>
              <a:rPr lang="ru-RU" b="1" dirty="0" smtClean="0">
                <a:solidFill>
                  <a:srgbClr val="C00000"/>
                </a:solidFill>
              </a:rPr>
              <a:t>-,-блеск-,-</a:t>
            </a:r>
            <a:r>
              <a:rPr lang="ru-RU" b="1" dirty="0" err="1" smtClean="0">
                <a:solidFill>
                  <a:srgbClr val="C00000"/>
                </a:solidFill>
              </a:rPr>
              <a:t>блесн</a:t>
            </a:r>
            <a:r>
              <a:rPr lang="ru-RU" b="1" dirty="0" smtClean="0">
                <a:solidFill>
                  <a:srgbClr val="C00000"/>
                </a:solidFill>
              </a:rPr>
              <a:t>-); -дер- -</a:t>
            </a:r>
            <a:r>
              <a:rPr lang="ru-RU" b="1" dirty="0" err="1" smtClean="0">
                <a:solidFill>
                  <a:srgbClr val="C00000"/>
                </a:solidFill>
              </a:rPr>
              <a:t>дир</a:t>
            </a:r>
            <a:r>
              <a:rPr lang="ru-RU" b="1" dirty="0" smtClean="0">
                <a:solidFill>
                  <a:srgbClr val="C00000"/>
                </a:solidFill>
              </a:rPr>
              <a:t>-; -жег- (-</a:t>
            </a:r>
            <a:r>
              <a:rPr lang="ru-RU" b="1" dirty="0" err="1" smtClean="0">
                <a:solidFill>
                  <a:srgbClr val="C00000"/>
                </a:solidFill>
              </a:rPr>
              <a:t>жеч</a:t>
            </a:r>
            <a:r>
              <a:rPr lang="ru-RU" b="1" dirty="0" smtClean="0">
                <a:solidFill>
                  <a:srgbClr val="C00000"/>
                </a:solidFill>
              </a:rPr>
              <a:t>-) -жиг- ; -мер- -мир- ; -пер- -пир-;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-стел- -</a:t>
            </a:r>
            <a:r>
              <a:rPr lang="ru-RU" b="1" dirty="0" err="1" smtClean="0">
                <a:solidFill>
                  <a:srgbClr val="C00000"/>
                </a:solidFill>
              </a:rPr>
              <a:t>стил</a:t>
            </a:r>
            <a:r>
              <a:rPr lang="ru-RU" b="1" dirty="0" smtClean="0">
                <a:solidFill>
                  <a:srgbClr val="C00000"/>
                </a:solidFill>
              </a:rPr>
              <a:t>- ; -тер- -тир- ; -чет-(-чес-) -</a:t>
            </a:r>
            <a:r>
              <a:rPr lang="ru-RU" b="1" dirty="0" err="1" smtClean="0">
                <a:solidFill>
                  <a:srgbClr val="C00000"/>
                </a:solidFill>
              </a:rPr>
              <a:t>чит</a:t>
            </a: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dirty="0" smtClean="0"/>
              <a:t>(</a:t>
            </a:r>
            <a:r>
              <a:rPr lang="ru-RU" dirty="0" err="1" smtClean="0"/>
              <a:t>искл</a:t>
            </a:r>
            <a:r>
              <a:rPr lang="ru-RU" dirty="0" smtClean="0"/>
              <a:t>.: </a:t>
            </a:r>
            <a:r>
              <a:rPr lang="ru-RU" dirty="0" err="1" smtClean="0"/>
              <a:t>вычИтка</a:t>
            </a:r>
            <a:r>
              <a:rPr lang="ru-RU" dirty="0" smtClean="0"/>
              <a:t> (от глагола </a:t>
            </a:r>
            <a:r>
              <a:rPr lang="ru-RU" dirty="0" err="1" smtClean="0"/>
              <a:t>вЫчитать</a:t>
            </a:r>
            <a:r>
              <a:rPr lang="ru-RU" dirty="0" smtClean="0"/>
              <a:t>), </a:t>
            </a:r>
            <a:r>
              <a:rPr lang="ru-RU" dirty="0" err="1" smtClean="0"/>
              <a:t>сочЕтать</a:t>
            </a:r>
            <a:r>
              <a:rPr lang="ru-RU" dirty="0" smtClean="0"/>
              <a:t>, </a:t>
            </a:r>
            <a:r>
              <a:rPr lang="ru-RU" dirty="0" err="1" smtClean="0"/>
              <a:t>сочЕтание,чЕта</a:t>
            </a:r>
            <a:r>
              <a:rPr lang="ru-RU" dirty="0" smtClean="0"/>
              <a:t>)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А-О</a:t>
            </a:r>
          </a:p>
          <a:p>
            <a:pPr marL="0" lvl="0" indent="0" algn="ctr">
              <a:buClr>
                <a:srgbClr val="000000"/>
              </a:buClr>
              <a:buNone/>
            </a:pPr>
            <a:r>
              <a:rPr lang="ru-RU" dirty="0" smtClean="0">
                <a:solidFill>
                  <a:srgbClr val="000000"/>
                </a:solidFill>
              </a:rPr>
              <a:t>Если </a:t>
            </a:r>
            <a:r>
              <a:rPr lang="ru-RU" dirty="0">
                <a:solidFill>
                  <a:srgbClr val="000000"/>
                </a:solidFill>
              </a:rPr>
              <a:t>за корнем следует суффикс </a:t>
            </a:r>
            <a:r>
              <a:rPr lang="ru-RU" b="1" dirty="0">
                <a:solidFill>
                  <a:srgbClr val="C00000"/>
                </a:solidFill>
              </a:rPr>
              <a:t>-А-</a:t>
            </a:r>
            <a:r>
              <a:rPr lang="ru-RU" dirty="0">
                <a:solidFill>
                  <a:srgbClr val="000000"/>
                </a:solidFill>
              </a:rPr>
              <a:t>, то в корне пишется </a:t>
            </a:r>
            <a:r>
              <a:rPr lang="ru-RU" b="1" dirty="0" smtClean="0">
                <a:solidFill>
                  <a:srgbClr val="C00000"/>
                </a:solidFill>
              </a:rPr>
              <a:t>А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>
                <a:solidFill>
                  <a:srgbClr val="000000"/>
                </a:solidFill>
              </a:rPr>
              <a:t>если суффикса</a:t>
            </a:r>
            <a:r>
              <a:rPr lang="ru-RU" b="1" dirty="0">
                <a:solidFill>
                  <a:srgbClr val="C00000"/>
                </a:solidFill>
              </a:rPr>
              <a:t>-А-</a:t>
            </a:r>
            <a:r>
              <a:rPr lang="ru-RU" dirty="0">
                <a:solidFill>
                  <a:srgbClr val="000000"/>
                </a:solidFill>
              </a:rPr>
              <a:t> нет, в корне пишется </a:t>
            </a:r>
            <a:r>
              <a:rPr lang="ru-RU" b="1" dirty="0" smtClean="0">
                <a:solidFill>
                  <a:srgbClr val="C00000"/>
                </a:solidFill>
              </a:rPr>
              <a:t>О</a:t>
            </a:r>
          </a:p>
          <a:p>
            <a:pPr marL="0" lvl="0" indent="0">
              <a:buClr>
                <a:srgbClr val="000000"/>
              </a:buCl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-</a:t>
            </a:r>
            <a:r>
              <a:rPr lang="ru-RU" b="1" dirty="0" err="1" smtClean="0">
                <a:solidFill>
                  <a:srgbClr val="C00000"/>
                </a:solidFill>
              </a:rPr>
              <a:t>кас</a:t>
            </a:r>
            <a:r>
              <a:rPr lang="ru-RU" b="1" dirty="0" smtClean="0">
                <a:solidFill>
                  <a:srgbClr val="C00000"/>
                </a:solidFill>
              </a:rPr>
              <a:t>- -кос-;                             -лаг- -лож-</a:t>
            </a:r>
          </a:p>
          <a:p>
            <a:pPr marL="0" lvl="0" indent="0">
              <a:buClr>
                <a:srgbClr val="000000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</a:t>
            </a:r>
            <a:r>
              <a:rPr lang="ru-RU" b="1" dirty="0" err="1" smtClean="0">
                <a:solidFill>
                  <a:srgbClr val="C00000"/>
                </a:solidFill>
              </a:rPr>
              <a:t>кАсаться</a:t>
            </a:r>
            <a:r>
              <a:rPr lang="ru-RU" b="1" dirty="0" smtClean="0">
                <a:solidFill>
                  <a:srgbClr val="C00000"/>
                </a:solidFill>
              </a:rPr>
              <a:t>,  </a:t>
            </a:r>
            <a:r>
              <a:rPr lang="ru-RU" b="1" dirty="0" err="1" smtClean="0">
                <a:solidFill>
                  <a:srgbClr val="C00000"/>
                </a:solidFill>
              </a:rPr>
              <a:t>кОснуться</a:t>
            </a:r>
            <a:r>
              <a:rPr lang="ru-RU" b="1" dirty="0" smtClean="0">
                <a:solidFill>
                  <a:srgbClr val="C00000"/>
                </a:solidFill>
              </a:rPr>
              <a:t>           </a:t>
            </a:r>
            <a:r>
              <a:rPr lang="ru-RU" b="1" dirty="0" err="1" smtClean="0">
                <a:solidFill>
                  <a:srgbClr val="C00000"/>
                </a:solidFill>
              </a:rPr>
              <a:t>излАгать</a:t>
            </a:r>
            <a:r>
              <a:rPr lang="ru-RU" b="1" dirty="0" smtClean="0">
                <a:solidFill>
                  <a:srgbClr val="C00000"/>
                </a:solidFill>
              </a:rPr>
              <a:t>,   </a:t>
            </a:r>
            <a:r>
              <a:rPr lang="ru-RU" b="1" dirty="0" err="1" smtClean="0">
                <a:solidFill>
                  <a:srgbClr val="C00000"/>
                </a:solidFill>
              </a:rPr>
              <a:t>излОжить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2271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5" cy="936104"/>
          </a:xfrm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srgbClr val="000000"/>
                </a:solidFill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000000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4624"/>
            <a:ext cx="8964487" cy="669674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</a:t>
            </a:r>
          </a:p>
          <a:p>
            <a:pPr marL="0" indent="0" algn="ctr">
              <a:buNone/>
            </a:pPr>
            <a:r>
              <a:rPr lang="ru-RU" sz="2800" b="1" dirty="0" smtClean="0"/>
              <a:t>Чередование  безударных гласных зависит </a:t>
            </a:r>
          </a:p>
          <a:p>
            <a:pPr marL="0" indent="0" algn="ctr">
              <a:buNone/>
            </a:pPr>
            <a:r>
              <a:rPr lang="ru-RU" sz="2800" b="1" dirty="0" smtClean="0"/>
              <a:t>от чередования согласных в корне        </a:t>
            </a:r>
          </a:p>
          <a:p>
            <a:pPr marL="0" indent="0">
              <a:buNone/>
            </a:pPr>
            <a:r>
              <a:rPr lang="ru-RU" sz="2800" b="1" dirty="0" smtClean="0"/>
              <a:t>            </a:t>
            </a:r>
          </a:p>
          <a:p>
            <a:pPr marL="0" indent="0">
              <a:buNone/>
            </a:pPr>
            <a:r>
              <a:rPr lang="ru-RU" b="1" dirty="0" smtClean="0"/>
              <a:t>                </a:t>
            </a: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b="1" dirty="0" err="1" smtClean="0">
                <a:solidFill>
                  <a:srgbClr val="C00000"/>
                </a:solidFill>
              </a:rPr>
              <a:t>раСТ</a:t>
            </a:r>
            <a:r>
              <a:rPr lang="ru-RU" b="1" dirty="0" smtClean="0">
                <a:solidFill>
                  <a:srgbClr val="C00000"/>
                </a:solidFill>
              </a:rPr>
              <a:t>-     -</a:t>
            </a:r>
            <a:r>
              <a:rPr lang="ru-RU" b="1" dirty="0" err="1" smtClean="0">
                <a:solidFill>
                  <a:srgbClr val="C00000"/>
                </a:solidFill>
              </a:rPr>
              <a:t>раЩ</a:t>
            </a:r>
            <a:r>
              <a:rPr lang="ru-RU" b="1" dirty="0" smtClean="0">
                <a:solidFill>
                  <a:srgbClr val="C00000"/>
                </a:solidFill>
              </a:rPr>
              <a:t>-                                    -</a:t>
            </a:r>
            <a:r>
              <a:rPr lang="ru-RU" b="1" dirty="0" err="1" smtClean="0">
                <a:solidFill>
                  <a:srgbClr val="C00000"/>
                </a:solidFill>
              </a:rPr>
              <a:t>роС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</a:t>
            </a:r>
            <a:r>
              <a:rPr lang="ru-RU" b="1" dirty="0" err="1" smtClean="0">
                <a:solidFill>
                  <a:srgbClr val="C00000"/>
                </a:solidFill>
              </a:rPr>
              <a:t>вырАсти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вырАщенный</a:t>
            </a:r>
            <a:r>
              <a:rPr lang="ru-RU" b="1" dirty="0" smtClean="0">
                <a:solidFill>
                  <a:srgbClr val="C00000"/>
                </a:solidFill>
              </a:rPr>
              <a:t>  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водорОсли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вырОсла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Исключения: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рОсток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РОстов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РОстислав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подрОсток</a:t>
            </a:r>
            <a:r>
              <a:rPr lang="ru-RU" b="1" dirty="0" smtClean="0">
                <a:solidFill>
                  <a:srgbClr val="C00000"/>
                </a:solidFill>
              </a:rPr>
              <a:t>,  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рОстовщик,отрАсль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отрАслевой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-</a:t>
            </a:r>
            <a:r>
              <a:rPr lang="ru-RU" b="1" dirty="0" err="1" smtClean="0">
                <a:solidFill>
                  <a:srgbClr val="C00000"/>
                </a:solidFill>
              </a:rPr>
              <a:t>скаК</a:t>
            </a:r>
            <a:r>
              <a:rPr lang="ru-RU" b="1" dirty="0" smtClean="0">
                <a:solidFill>
                  <a:srgbClr val="C00000"/>
                </a:solidFill>
              </a:rPr>
              <a:t>-                                            -</a:t>
            </a:r>
            <a:r>
              <a:rPr lang="ru-RU" b="1" dirty="0" err="1" smtClean="0">
                <a:solidFill>
                  <a:srgbClr val="C00000"/>
                </a:solidFill>
              </a:rPr>
              <a:t>скоЧ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</a:t>
            </a:r>
            <a:r>
              <a:rPr lang="ru-RU" b="1" dirty="0" err="1" smtClean="0">
                <a:solidFill>
                  <a:srgbClr val="C00000"/>
                </a:solidFill>
              </a:rPr>
              <a:t>обскАкать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скАкалка</a:t>
            </a:r>
            <a:r>
              <a:rPr lang="ru-RU" b="1" dirty="0" smtClean="0">
                <a:solidFill>
                  <a:srgbClr val="C00000"/>
                </a:solidFill>
              </a:rPr>
              <a:t>  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заскОчить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выскОчка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</a:t>
            </a:r>
            <a:r>
              <a:rPr lang="ru-RU" dirty="0" err="1" smtClean="0"/>
              <a:t>Искл</a:t>
            </a:r>
            <a:r>
              <a:rPr lang="ru-RU" dirty="0" smtClean="0"/>
              <a:t>.: </a:t>
            </a:r>
            <a:r>
              <a:rPr lang="ru-RU" b="1" dirty="0" err="1" smtClean="0">
                <a:solidFill>
                  <a:srgbClr val="C00000"/>
                </a:solidFill>
              </a:rPr>
              <a:t>скАчу,скАчок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010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ct val="20000"/>
              </a:spcBef>
            </a:pPr>
            <a:r>
              <a:rPr lang="ru-RU" sz="2800" b="1" dirty="0">
                <a:solidFill>
                  <a:srgbClr val="000000"/>
                </a:solidFill>
                <a:ea typeface="+mn-ea"/>
                <a:cs typeface="+mn-cs"/>
              </a:rPr>
              <a:t>Чередование  безударных гласных зависит </a:t>
            </a:r>
            <a:br>
              <a:rPr lang="ru-RU" sz="2800" b="1" dirty="0">
                <a:solidFill>
                  <a:srgbClr val="000000"/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000000"/>
                </a:solidFill>
                <a:ea typeface="+mn-ea"/>
                <a:cs typeface="+mn-cs"/>
              </a:rPr>
              <a:t>от значения слова</a:t>
            </a:r>
            <a:r>
              <a:rPr lang="ru-RU" sz="2800" b="1" dirty="0">
                <a:solidFill>
                  <a:srgbClr val="000000"/>
                </a:solidFill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000000"/>
                </a:solidFill>
                <a:ea typeface="+mn-ea"/>
                <a:cs typeface="+mn-cs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7" cy="5688632"/>
          </a:xfrm>
        </p:spPr>
        <p:txBody>
          <a:bodyPr/>
          <a:lstStyle/>
          <a:p>
            <a:pPr marL="0" lvl="0" indent="0">
              <a:buClr>
                <a:srgbClr val="000000"/>
              </a:buCl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-</a:t>
            </a:r>
            <a:r>
              <a:rPr lang="ru-RU" b="1" dirty="0" err="1">
                <a:solidFill>
                  <a:srgbClr val="C00000"/>
                </a:solidFill>
              </a:rPr>
              <a:t>мОк</a:t>
            </a:r>
            <a:r>
              <a:rPr lang="ru-RU" b="1" dirty="0">
                <a:solidFill>
                  <a:srgbClr val="C00000"/>
                </a:solidFill>
              </a:rPr>
              <a:t>- (-</a:t>
            </a:r>
            <a:r>
              <a:rPr lang="ru-RU" b="1" dirty="0" err="1">
                <a:solidFill>
                  <a:srgbClr val="C00000"/>
                </a:solidFill>
              </a:rPr>
              <a:t>мОч</a:t>
            </a:r>
            <a:r>
              <a:rPr lang="ru-RU" b="1" dirty="0">
                <a:solidFill>
                  <a:srgbClr val="C00000"/>
                </a:solidFill>
              </a:rPr>
              <a:t>-)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        - </a:t>
            </a:r>
            <a:r>
              <a:rPr lang="ru-RU" b="1" dirty="0" err="1">
                <a:solidFill>
                  <a:srgbClr val="C00000"/>
                </a:solidFill>
              </a:rPr>
              <a:t>мАк</a:t>
            </a:r>
            <a:r>
              <a:rPr lang="ru-RU" b="1" dirty="0">
                <a:solidFill>
                  <a:srgbClr val="C00000"/>
                </a:solidFill>
              </a:rPr>
              <a:t>-</a:t>
            </a:r>
          </a:p>
          <a:p>
            <a:pPr marL="0" lvl="0" indent="0">
              <a:buClr>
                <a:srgbClr val="000000"/>
              </a:buClr>
              <a:buNone/>
            </a:pPr>
            <a:r>
              <a:rPr lang="ru-RU" dirty="0">
                <a:solidFill>
                  <a:srgbClr val="000000"/>
                </a:solidFill>
              </a:rPr>
              <a:t>    </a:t>
            </a:r>
            <a:r>
              <a:rPr lang="ru-RU" i="1" dirty="0">
                <a:solidFill>
                  <a:srgbClr val="000000"/>
                </a:solidFill>
              </a:rPr>
              <a:t>пропитываться жидкостью        </a:t>
            </a:r>
            <a:r>
              <a:rPr lang="ru-RU" i="1" dirty="0" smtClean="0">
                <a:solidFill>
                  <a:srgbClr val="000000"/>
                </a:solidFill>
              </a:rPr>
              <a:t>погружать </a:t>
            </a:r>
            <a:r>
              <a:rPr lang="ru-RU" i="1" dirty="0">
                <a:solidFill>
                  <a:srgbClr val="000000"/>
                </a:solidFill>
              </a:rPr>
              <a:t>в жидкость</a:t>
            </a:r>
          </a:p>
          <a:p>
            <a:pPr marL="0" lvl="0" indent="0">
              <a:buClr>
                <a:srgbClr val="000000"/>
              </a:buClr>
              <a:buNone/>
            </a:pPr>
            <a:r>
              <a:rPr lang="ru-RU" dirty="0">
                <a:solidFill>
                  <a:srgbClr val="000000"/>
                </a:solidFill>
              </a:rPr>
              <a:t>  </a:t>
            </a:r>
            <a:r>
              <a:rPr lang="ru-RU" b="1" dirty="0" err="1">
                <a:solidFill>
                  <a:srgbClr val="C00000"/>
                </a:solidFill>
              </a:rPr>
              <a:t>вымОкнуть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замОчить</a:t>
            </a:r>
            <a:r>
              <a:rPr lang="ru-RU" b="1" dirty="0">
                <a:solidFill>
                  <a:srgbClr val="C00000"/>
                </a:solidFill>
              </a:rPr>
              <a:t>(бельё)                  </a:t>
            </a:r>
            <a:r>
              <a:rPr lang="ru-RU" b="1" dirty="0" err="1">
                <a:solidFill>
                  <a:srgbClr val="C00000"/>
                </a:solidFill>
              </a:rPr>
              <a:t>обмАкнуть</a:t>
            </a:r>
            <a:endParaRPr lang="ru-RU" b="1" dirty="0">
              <a:solidFill>
                <a:srgbClr val="C00000"/>
              </a:solidFill>
            </a:endParaRPr>
          </a:p>
          <a:p>
            <a:pPr marL="0" lvl="0" indent="0">
              <a:buClr>
                <a:srgbClr val="000000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                   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lvl="0" indent="0">
              <a:buClr>
                <a:srgbClr val="000000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</a:t>
            </a:r>
          </a:p>
          <a:p>
            <a:pPr marL="0" lvl="0" indent="0">
              <a:buClr>
                <a:srgbClr val="000000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-</a:t>
            </a:r>
            <a:r>
              <a:rPr lang="ru-RU" b="1" dirty="0" err="1">
                <a:solidFill>
                  <a:srgbClr val="C00000"/>
                </a:solidFill>
              </a:rPr>
              <a:t>равн</a:t>
            </a:r>
            <a:r>
              <a:rPr lang="ru-RU" b="1" dirty="0">
                <a:solidFill>
                  <a:srgbClr val="C00000"/>
                </a:solidFill>
              </a:rPr>
              <a:t>-                                            -</a:t>
            </a:r>
            <a:r>
              <a:rPr lang="ru-RU" b="1" dirty="0" err="1">
                <a:solidFill>
                  <a:srgbClr val="C00000"/>
                </a:solidFill>
              </a:rPr>
              <a:t>ровн</a:t>
            </a:r>
            <a:r>
              <a:rPr lang="ru-RU" b="1" dirty="0">
                <a:solidFill>
                  <a:srgbClr val="C00000"/>
                </a:solidFill>
              </a:rPr>
              <a:t>-</a:t>
            </a:r>
          </a:p>
          <a:p>
            <a:pPr marL="0" lvl="0" indent="0">
              <a:buClr>
                <a:srgbClr val="000000"/>
              </a:buClr>
              <a:buNone/>
            </a:pPr>
            <a:r>
              <a:rPr lang="ru-RU" i="1" dirty="0" smtClean="0">
                <a:solidFill>
                  <a:srgbClr val="000000"/>
                </a:solidFill>
              </a:rPr>
              <a:t>равный</a:t>
            </a:r>
            <a:r>
              <a:rPr lang="ru-RU" i="1" dirty="0">
                <a:solidFill>
                  <a:srgbClr val="000000"/>
                </a:solidFill>
              </a:rPr>
              <a:t>, наравне, </a:t>
            </a:r>
            <a:r>
              <a:rPr lang="ru-RU" i="1" dirty="0" smtClean="0">
                <a:solidFill>
                  <a:srgbClr val="000000"/>
                </a:solidFill>
              </a:rPr>
              <a:t>одинаковый       прямой</a:t>
            </a:r>
            <a:r>
              <a:rPr lang="ru-RU" i="1" dirty="0">
                <a:solidFill>
                  <a:srgbClr val="000000"/>
                </a:solidFill>
              </a:rPr>
              <a:t>, </a:t>
            </a:r>
            <a:r>
              <a:rPr lang="ru-RU" i="1" dirty="0" smtClean="0">
                <a:solidFill>
                  <a:srgbClr val="000000"/>
                </a:solidFill>
              </a:rPr>
              <a:t>гладкий, ровный</a:t>
            </a:r>
          </a:p>
          <a:p>
            <a:pPr marL="0" lvl="0" indent="0">
              <a:buClr>
                <a:srgbClr val="000000"/>
              </a:buClr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рАвны</a:t>
            </a:r>
            <a:r>
              <a:rPr lang="ru-RU" dirty="0" smtClean="0">
                <a:solidFill>
                  <a:srgbClr val="000000"/>
                </a:solidFill>
              </a:rPr>
              <a:t> (по весу)              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подрОвнять</a:t>
            </a:r>
            <a:r>
              <a:rPr lang="ru-RU" dirty="0" smtClean="0">
                <a:solidFill>
                  <a:srgbClr val="000000"/>
                </a:solidFill>
              </a:rPr>
              <a:t> (чёлку)</a:t>
            </a:r>
          </a:p>
          <a:p>
            <a:pPr marL="0" lvl="0" indent="0">
              <a:buClr>
                <a:srgbClr val="000000"/>
              </a:buClr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рАвнение</a:t>
            </a:r>
            <a:r>
              <a:rPr lang="ru-RU" dirty="0" smtClean="0">
                <a:solidFill>
                  <a:srgbClr val="000000"/>
                </a:solidFill>
              </a:rPr>
              <a:t> (по росту)       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зарОвнять</a:t>
            </a:r>
            <a:r>
              <a:rPr lang="ru-RU" dirty="0" smtClean="0">
                <a:solidFill>
                  <a:srgbClr val="000000"/>
                </a:solidFill>
              </a:rPr>
              <a:t> (ямку)</a:t>
            </a:r>
          </a:p>
          <a:p>
            <a:pPr marL="0" lvl="0" indent="0">
              <a:buClr>
                <a:srgbClr val="000000"/>
              </a:buClr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срАвнить</a:t>
            </a:r>
            <a:r>
              <a:rPr lang="ru-RU" dirty="0" smtClean="0">
                <a:solidFill>
                  <a:srgbClr val="000000"/>
                </a:solidFill>
              </a:rPr>
              <a:t> (друг с другом)                </a:t>
            </a:r>
            <a:r>
              <a:rPr lang="ru-RU" b="1" dirty="0" err="1" smtClean="0">
                <a:solidFill>
                  <a:srgbClr val="C00000"/>
                </a:solidFill>
              </a:rPr>
              <a:t>срОвнять</a:t>
            </a:r>
            <a:r>
              <a:rPr lang="ru-RU" dirty="0" smtClean="0">
                <a:solidFill>
                  <a:srgbClr val="000000"/>
                </a:solidFill>
              </a:rPr>
              <a:t> (с землёй)</a:t>
            </a:r>
          </a:p>
          <a:p>
            <a:pPr marL="0" lvl="0" indent="0">
              <a:buClr>
                <a:srgbClr val="000000"/>
              </a:buClr>
              <a:buNone/>
            </a:pPr>
            <a:r>
              <a:rPr lang="ru-RU" dirty="0" err="1" smtClean="0">
                <a:solidFill>
                  <a:srgbClr val="000000"/>
                </a:solidFill>
              </a:rPr>
              <a:t>Искл</a:t>
            </a:r>
            <a:r>
              <a:rPr lang="ru-RU" dirty="0" smtClean="0">
                <a:solidFill>
                  <a:srgbClr val="000000"/>
                </a:solidFill>
              </a:rPr>
              <a:t>.: </a:t>
            </a:r>
            <a:r>
              <a:rPr lang="ru-RU" b="1" dirty="0" err="1" smtClean="0">
                <a:solidFill>
                  <a:srgbClr val="C00000"/>
                </a:solidFill>
              </a:rPr>
              <a:t>рОвесник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порОвну</a:t>
            </a:r>
            <a:r>
              <a:rPr lang="ru-RU" b="1" dirty="0" smtClean="0">
                <a:solidFill>
                  <a:srgbClr val="C00000"/>
                </a:solidFill>
              </a:rPr>
              <a:t>             </a:t>
            </a:r>
            <a:r>
              <a:rPr lang="ru-RU" b="1" dirty="0" err="1" smtClean="0">
                <a:solidFill>
                  <a:srgbClr val="C00000"/>
                </a:solidFill>
              </a:rPr>
              <a:t>рАвнина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рАвнинный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lvl="0" indent="0">
              <a:buClr>
                <a:srgbClr val="000000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</a:t>
            </a:r>
            <a:r>
              <a:rPr lang="ru-RU" b="1" dirty="0" err="1" smtClean="0">
                <a:solidFill>
                  <a:srgbClr val="C00000"/>
                </a:solidFill>
              </a:rPr>
              <a:t>урОвень</a:t>
            </a:r>
            <a:r>
              <a:rPr lang="ru-RU" b="1" dirty="0" smtClean="0">
                <a:solidFill>
                  <a:srgbClr val="C00000"/>
                </a:solidFill>
              </a:rPr>
              <a:t>   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051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922114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</a:rPr>
              <a:t>Правописание согласных в корне слова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784975" cy="561662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Непроизносимые согласные </a:t>
            </a:r>
          </a:p>
          <a:p>
            <a:pPr marL="0" indent="0">
              <a:buNone/>
            </a:pPr>
            <a:r>
              <a:rPr lang="ru-RU" dirty="0" smtClean="0"/>
              <a:t>    Для проверки непроизносимой согласной в корне слова нужно изменить это слово (или подобрать однокоренное) так, чтобы проверяемая согласная слышалась отчётливо.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агенТство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агенТы</a:t>
            </a:r>
            <a:r>
              <a:rPr lang="ru-RU" b="1" dirty="0" smtClean="0">
                <a:solidFill>
                  <a:srgbClr val="C00000"/>
                </a:solidFill>
              </a:rPr>
              <a:t> ; </a:t>
            </a:r>
            <a:r>
              <a:rPr lang="ru-RU" b="1" dirty="0" err="1" smtClean="0">
                <a:solidFill>
                  <a:srgbClr val="C00000"/>
                </a:solidFill>
              </a:rPr>
              <a:t>безмолВствовать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молВа</a:t>
            </a:r>
            <a:r>
              <a:rPr lang="ru-RU" b="1" dirty="0" smtClean="0">
                <a:solidFill>
                  <a:srgbClr val="C00000"/>
                </a:solidFill>
              </a:rPr>
              <a:t>;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грусТный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грусТь</a:t>
            </a:r>
            <a:r>
              <a:rPr lang="ru-RU" b="1" dirty="0" smtClean="0">
                <a:solidFill>
                  <a:srgbClr val="C00000"/>
                </a:solidFill>
              </a:rPr>
              <a:t> ;   </a:t>
            </a:r>
            <a:r>
              <a:rPr lang="ru-RU" b="1" dirty="0" err="1" smtClean="0">
                <a:solidFill>
                  <a:srgbClr val="C00000"/>
                </a:solidFill>
              </a:rPr>
              <a:t>здраВствовать</a:t>
            </a:r>
            <a:r>
              <a:rPr lang="ru-RU" b="1" dirty="0" smtClean="0">
                <a:solidFill>
                  <a:srgbClr val="C00000"/>
                </a:solidFill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</a:rPr>
              <a:t>здраВый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</a:t>
            </a:r>
            <a:r>
              <a:rPr lang="ru-RU" dirty="0" smtClean="0"/>
              <a:t>Написание слов с непроверяемой непроизносимой согласной нужно проверять по орфографическому словарю или запоминать.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b="1" dirty="0" err="1" smtClean="0">
                <a:solidFill>
                  <a:srgbClr val="C00000"/>
                </a:solidFill>
              </a:rPr>
              <a:t>лесТница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сверсТник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празДник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dirty="0" smtClean="0"/>
              <a:t>В этих словах непроизносимых согласных нет!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</a:t>
            </a:r>
            <a:r>
              <a:rPr lang="ru-RU" b="1" dirty="0" err="1">
                <a:solidFill>
                  <a:srgbClr val="C00000"/>
                </a:solidFill>
              </a:rPr>
              <a:t>б</a:t>
            </a:r>
            <a:r>
              <a:rPr lang="ru-RU" b="1" dirty="0" err="1" smtClean="0">
                <a:solidFill>
                  <a:srgbClr val="C00000"/>
                </a:solidFill>
              </a:rPr>
              <a:t>езглаСНый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вкуСНый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интереСНый</a:t>
            </a:r>
            <a:r>
              <a:rPr lang="ru-RU" b="1" dirty="0" smtClean="0">
                <a:solidFill>
                  <a:srgbClr val="C00000"/>
                </a:solidFill>
              </a:rPr>
              <a:t>, искуСНый,напраСНый,опаСНый,прекраСНый,словеСНо,ужаСНый,учаСТвовать, </a:t>
            </a:r>
            <a:r>
              <a:rPr lang="ru-RU" b="1" dirty="0" err="1" smtClean="0">
                <a:solidFill>
                  <a:srgbClr val="C00000"/>
                </a:solidFill>
              </a:rPr>
              <a:t>чеСТвовать,яСТва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гнуСНый</a:t>
            </a:r>
            <a:endParaRPr lang="ru-RU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031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0011_slide">
  <a:themeElements>
    <a:clrScheme name="Тема Office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ind_0011_slide</Template>
  <TotalTime>331</TotalTime>
  <Words>1457</Words>
  <Application>Microsoft Office PowerPoint</Application>
  <PresentationFormat>Экран (4:3)</PresentationFormat>
  <Paragraphs>175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ind_0011_slide</vt:lpstr>
      <vt:lpstr>1_Default Design</vt:lpstr>
      <vt:lpstr>Слайд 1</vt:lpstr>
      <vt:lpstr>Правописание гласных в корне слова</vt:lpstr>
      <vt:lpstr>Нельзя проверять</vt:lpstr>
      <vt:lpstr>Чередование безударных гласных в корне слова</vt:lpstr>
      <vt:lpstr>Чередование безударных гласных в корне слова</vt:lpstr>
      <vt:lpstr>Чередование безударных гласных в корне слова</vt:lpstr>
      <vt:lpstr> </vt:lpstr>
      <vt:lpstr>Чередование  безударных гласных зависит  от значения слова </vt:lpstr>
      <vt:lpstr>Правописание согласных в корне слова</vt:lpstr>
      <vt:lpstr>Правописание приставок</vt:lpstr>
      <vt:lpstr>Изменяемые приставки</vt:lpstr>
      <vt:lpstr>Слова , в которых приставки пре- и при-не вычленяются, так как они срослись с корнем</vt:lpstr>
      <vt:lpstr>Н и НН в суффиксах причастий </vt:lpstr>
      <vt:lpstr>Страдательные причастия прошедшего времени</vt:lpstr>
      <vt:lpstr>Н и НН в суффиксах отглагольных прилагательных</vt:lpstr>
      <vt:lpstr> Н и НН в наречиях на -О, -Е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гласных в корне слова</dc:title>
  <dc:creator>user</dc:creator>
  <cp:lastModifiedBy>Admin</cp:lastModifiedBy>
  <cp:revision>32</cp:revision>
  <dcterms:created xsi:type="dcterms:W3CDTF">2017-04-05T13:28:44Z</dcterms:created>
  <dcterms:modified xsi:type="dcterms:W3CDTF">2020-04-10T16:59:11Z</dcterms:modified>
</cp:coreProperties>
</file>