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69" r:id="rId12"/>
    <p:sldId id="267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94D1C6-D128-41DC-9B6A-41B7FCD84E9E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2970AC-3423-4675-9A55-6F728F399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885378"/>
            <a:ext cx="7406640" cy="1472184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Аминокислоты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Кислотные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4800600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С основаниями</a:t>
            </a:r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Со спиртами</a:t>
            </a:r>
          </a:p>
          <a:p>
            <a:pPr marL="596646" indent="-514350">
              <a:buNone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2143116"/>
            <a:ext cx="81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     COOH 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CH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COONa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R                                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857752" y="2357430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43042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28860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072198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858016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893869" y="274954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321437" y="274954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0100" y="4071942"/>
            <a:ext cx="8143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     COOH + ROH          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     COOR+ 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R                               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643438" y="428625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643042" y="4286256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428860" y="4286256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000760" y="4286256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786578" y="4286256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71934" y="392906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,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858148" y="392906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,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1893869" y="467837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180149" y="467837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С кислотами</a:t>
            </a:r>
          </a:p>
          <a:p>
            <a:pPr marL="596646" indent="-51435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143116"/>
            <a:ext cx="81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     COOH 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     COOH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R                              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893869" y="274954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6107123" y="274954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43042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428860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86446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643702" y="235743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>
            <a:off x="5214942" y="2143116"/>
            <a:ext cx="142876" cy="1214446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круглая скобка 12"/>
          <p:cNvSpPr/>
          <p:nvPr/>
        </p:nvSpPr>
        <p:spPr>
          <a:xfrm>
            <a:off x="7786710" y="2143116"/>
            <a:ext cx="142876" cy="1214446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500562" y="2357430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58148" y="20716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358214" y="19288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нейтрализация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2071678"/>
            <a:ext cx="7786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H                                 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     N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COO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H      N 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COO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750993" y="2678107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6251587" y="2678107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251587" y="3392487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166" y="300037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071670" y="300037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000364" y="300037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929322" y="300037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643702" y="300037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572396" y="300037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57686" y="292893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4357686" y="307181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Выгнутая вверх стрелка 43"/>
          <p:cNvSpPr/>
          <p:nvPr/>
        </p:nvSpPr>
        <p:spPr>
          <a:xfrm rot="10800000">
            <a:off x="1737264" y="3353468"/>
            <a:ext cx="2498989" cy="9051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Содержимое 4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8643966" y="2928934"/>
            <a:ext cx="1428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Поликонденсация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/>
          <a:lstStyle/>
          <a:p>
            <a:r>
              <a:rPr lang="ru-RU" dirty="0" smtClean="0"/>
              <a:t>Важнейшее свойство - </a:t>
            </a:r>
            <a:r>
              <a:rPr lang="ru-RU" i="1" dirty="0" smtClean="0"/>
              <a:t>способность реагировать друг с другом: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i_0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149" y="2285992"/>
            <a:ext cx="4957371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Пептидная связь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Связь, образующуюся между остатком –</a:t>
            </a:r>
            <a:r>
              <a:rPr lang="en-US" i="1" dirty="0" smtClean="0"/>
              <a:t>NH</a:t>
            </a:r>
            <a:r>
              <a:rPr lang="ru-RU" i="1" dirty="0" smtClean="0"/>
              <a:t>- аминогруппы и остатком –СО- карбоксильной группы другой молекулы аминокислоты, называют пептидной связью.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аминокислот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800600"/>
          </a:xfrm>
        </p:spPr>
        <p:txBody>
          <a:bodyPr/>
          <a:lstStyle/>
          <a:p>
            <a:r>
              <a:rPr lang="ru-RU" dirty="0" smtClean="0"/>
              <a:t>в медицине (лекарственные препараты)</a:t>
            </a:r>
          </a:p>
          <a:p>
            <a:r>
              <a:rPr lang="ru-RU" dirty="0" smtClean="0"/>
              <a:t>в качестве пищевых добавок (как для людей, так и для животных)</a:t>
            </a:r>
          </a:p>
          <a:p>
            <a:endParaRPr lang="ru-RU" dirty="0"/>
          </a:p>
        </p:txBody>
      </p:sp>
      <p:pic>
        <p:nvPicPr>
          <p:cNvPr id="4" name="Рисунок 3" descr="22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344" y="2643182"/>
            <a:ext cx="2381250" cy="2219325"/>
          </a:xfrm>
          <a:prstGeom prst="rect">
            <a:avLst/>
          </a:prstGeom>
        </p:spPr>
      </p:pic>
      <p:pic>
        <p:nvPicPr>
          <p:cNvPr id="5" name="Рисунок 4" descr="11845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357562"/>
            <a:ext cx="3319486" cy="2928958"/>
          </a:xfrm>
          <a:prstGeom prst="rect">
            <a:avLst/>
          </a:prstGeom>
        </p:spPr>
      </p:pic>
      <p:pic>
        <p:nvPicPr>
          <p:cNvPr id="6" name="Рисунок 5" descr="Szasz-FabianIlkaErika_shutterstock.com_7268011913008973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4286256"/>
            <a:ext cx="3558966" cy="237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Подготовьте сообщение (не менее страницы) </a:t>
            </a:r>
            <a:r>
              <a:rPr lang="ru-RU" dirty="0" smtClean="0"/>
              <a:t>по </a:t>
            </a:r>
            <a:r>
              <a:rPr lang="ru-RU" dirty="0" smtClean="0"/>
              <a:t>одной из 20-ти </a:t>
            </a:r>
            <a:r>
              <a:rPr lang="ru-RU" dirty="0" err="1" smtClean="0"/>
              <a:t>протеиногенных</a:t>
            </a:r>
            <a:r>
              <a:rPr lang="ru-RU" dirty="0" smtClean="0"/>
              <a:t> </a:t>
            </a:r>
            <a:r>
              <a:rPr lang="ru-RU" dirty="0" smtClean="0"/>
              <a:t>(т.е. </a:t>
            </a:r>
            <a:r>
              <a:rPr lang="ru-RU" dirty="0" smtClean="0"/>
              <a:t>рождающих </a:t>
            </a:r>
            <a:r>
              <a:rPr lang="ru-RU" dirty="0" smtClean="0"/>
              <a:t>белки)  </a:t>
            </a:r>
            <a:r>
              <a:rPr lang="ru-RU" dirty="0" smtClean="0"/>
              <a:t>аминокислот.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аминокислоты?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Аминокислоты – азотсодержащие органические соединения, в молекулах которых содержится две функциональные группы: карбоксильная группа –СООН и аминогруппа –</a:t>
            </a:r>
            <a:r>
              <a:rPr lang="en-US" i="1" dirty="0" smtClean="0"/>
              <a:t>NH</a:t>
            </a:r>
            <a:r>
              <a:rPr lang="ru-RU" i="1" baseline="-25000" dirty="0" smtClean="0"/>
              <a:t>2</a:t>
            </a:r>
            <a:r>
              <a:rPr lang="ru-RU" i="1" dirty="0" smtClean="0"/>
              <a:t>, связанные углеводородным радикалом.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28992" y="5214950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     COOH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R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143372" y="5429264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929190" y="5429264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392611" y="5821379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Систематическая номенклатура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Аминокислоты можно рассматривать как производные карбоновых кислот, у которых атом водорода в радикале замещен на аминогруппу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28794" y="5786454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аминоуксусная кислота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0694" y="5786454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2-аминопропионовая кислота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00232" y="4643446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     COOH   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4657563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     COOH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643174" y="485776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00430" y="485776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215074" y="485776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000892" y="485776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537339" y="524987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58082" y="4429132"/>
            <a:ext cx="5000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57934" y="44291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Название с использованием букв греческого алфавита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Ближайший к карбоксильной группе атом углерода обозначается греческой буквой </a:t>
            </a:r>
            <a:r>
              <a:rPr lang="ru-RU" dirty="0" err="1" smtClean="0"/>
              <a:t>α</a:t>
            </a:r>
            <a:r>
              <a:rPr lang="ru-RU" dirty="0" smtClean="0"/>
              <a:t>, второй атом буквой </a:t>
            </a:r>
            <a:r>
              <a:rPr lang="ru-RU" dirty="0" err="1" smtClean="0"/>
              <a:t>β</a:t>
            </a:r>
            <a:r>
              <a:rPr lang="ru-RU" dirty="0" smtClean="0"/>
              <a:t>, третий – </a:t>
            </a:r>
            <a:r>
              <a:rPr lang="ru-RU" dirty="0" err="1" smtClean="0"/>
              <a:t>γ</a:t>
            </a:r>
            <a:r>
              <a:rPr lang="ru-RU" dirty="0" smtClean="0"/>
              <a:t>. За основу берется тривиальное название кислоты.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5286388"/>
            <a:ext cx="279454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/>
              <a:t>α </a:t>
            </a:r>
            <a:r>
              <a:rPr lang="ru-RU" sz="2400" dirty="0"/>
              <a:t>– аминомасляная </a:t>
            </a:r>
            <a:endParaRPr lang="ru-RU" sz="2400" dirty="0" smtClean="0"/>
          </a:p>
          <a:p>
            <a:pPr algn="ctr"/>
            <a:r>
              <a:rPr lang="ru-RU" sz="2400" dirty="0" smtClean="0"/>
              <a:t>кислота</a:t>
            </a:r>
            <a:endParaRPr lang="ru-RU" sz="2400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5286388"/>
            <a:ext cx="32882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/>
              <a:t>β </a:t>
            </a:r>
            <a:r>
              <a:rPr lang="ru-RU" sz="2400" dirty="0"/>
              <a:t>– </a:t>
            </a:r>
            <a:r>
              <a:rPr lang="ru-RU" sz="2400" dirty="0" err="1"/>
              <a:t>аминопропионовая</a:t>
            </a:r>
            <a:r>
              <a:rPr lang="ru-RU" sz="2400" dirty="0"/>
              <a:t> </a:t>
            </a:r>
            <a:endParaRPr lang="ru-RU" sz="2400" dirty="0" smtClean="0"/>
          </a:p>
          <a:p>
            <a:pPr algn="ctr"/>
            <a:r>
              <a:rPr lang="ru-RU" sz="2400" dirty="0" smtClean="0"/>
              <a:t>кислота</a:t>
            </a:r>
            <a:endParaRPr lang="ru-RU" sz="2400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4286256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     COOH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85918" y="450057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14612" y="450057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00430" y="450057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965439" y="489268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00364" y="40719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/>
              <a:t>α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40719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/>
              <a:t>β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214414" y="4000504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/>
              <a:t>γ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143472" y="4286256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CH     COOH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72330" y="407194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/>
              <a:t>α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43636" y="40719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/>
              <a:t>β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7572396" y="450057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86578" y="450057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857884" y="450057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Изомерия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48006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Для аминокислот характерна изомерия:</a:t>
            </a:r>
          </a:p>
          <a:p>
            <a:r>
              <a:rPr lang="ru-RU" i="1" dirty="0" smtClean="0"/>
              <a:t>углеродного скелета </a:t>
            </a:r>
          </a:p>
          <a:p>
            <a:r>
              <a:rPr lang="ru-RU" i="1" dirty="0" smtClean="0"/>
              <a:t>положения аминогруппы.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/>
          <a:lstStyle/>
          <a:p>
            <a:r>
              <a:rPr lang="ru-RU" dirty="0" smtClean="0"/>
              <a:t>Назовите следующие изомеры </a:t>
            </a:r>
            <a:r>
              <a:rPr lang="ru-RU" dirty="0" err="1" smtClean="0"/>
              <a:t>аминобутановой</a:t>
            </a:r>
            <a:r>
              <a:rPr lang="ru-RU" dirty="0" smtClean="0"/>
              <a:t> кислоты: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00" y="2428868"/>
            <a:ext cx="400052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1)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CH     COOH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28794" y="264318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57488" y="264318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643306" y="2643182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08315" y="3035297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86380" y="2500306"/>
            <a:ext cx="3429024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 startAt="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 C     COOH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750065" y="382111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751653" y="3106735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00892" y="350043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429388" y="342900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0100" y="4714884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3) 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COOH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143372" y="5357826"/>
            <a:ext cx="5000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4) 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COOH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2251059" y="5321313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000232" y="49291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786050" y="49291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714744" y="49291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143504" y="557214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000760" y="557214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58016" y="557214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715272" y="557214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бесцветные</a:t>
            </a:r>
          </a:p>
          <a:p>
            <a:r>
              <a:rPr lang="ru-RU" i="1" dirty="0" smtClean="0"/>
              <a:t>растворимые в воде  </a:t>
            </a:r>
          </a:p>
          <a:p>
            <a:r>
              <a:rPr lang="ru-RU" i="1" dirty="0" smtClean="0"/>
              <a:t>кристаллы</a:t>
            </a:r>
          </a:p>
          <a:p>
            <a:r>
              <a:rPr lang="ru-RU" i="1" dirty="0" smtClean="0"/>
              <a:t>плавятся с разложением при температуре выше 200</a:t>
            </a:r>
            <a:r>
              <a:rPr lang="ru-RU" i="1" baseline="30000" dirty="0" smtClean="0"/>
              <a:t>о</a:t>
            </a:r>
            <a:r>
              <a:rPr lang="ru-RU" i="1" dirty="0" smtClean="0"/>
              <a:t>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аминокислот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Их получают из карбоновых кислот: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214554"/>
            <a:ext cx="81439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COOH   +  Cl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ClCH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COOH   +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COOH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+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    CH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COOH  +  NH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857620" y="2428868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43042" y="242886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5008" y="242886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11451" y="2000240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(</a:t>
            </a:r>
            <a:r>
              <a:rPr lang="ru-RU" dirty="0" err="1" smtClean="0"/>
              <a:t>кр</a:t>
            </a:r>
            <a:r>
              <a:rPr lang="ru-RU" dirty="0" smtClean="0"/>
              <a:t>.)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928794" y="350043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357818" y="350043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86512" y="350043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86248" y="350043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аминокислоты – </a:t>
            </a:r>
            <a:r>
              <a:rPr lang="ru-RU" dirty="0" err="1" smtClean="0"/>
              <a:t>амфотерные</a:t>
            </a:r>
            <a:r>
              <a:rPr lang="ru-RU" dirty="0" smtClean="0"/>
              <a:t> соединения и проявляют как кислотные, так и основные свойства.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213</TotalTime>
  <Words>388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Аминокислоты</vt:lpstr>
      <vt:lpstr>Что такое аминокислоты?</vt:lpstr>
      <vt:lpstr>Систематическая номенклатура</vt:lpstr>
      <vt:lpstr>Название с использованием букв греческого алфавита</vt:lpstr>
      <vt:lpstr>Изомерия</vt:lpstr>
      <vt:lpstr>Задание</vt:lpstr>
      <vt:lpstr>Физические свойства</vt:lpstr>
      <vt:lpstr>Получение аминокислот</vt:lpstr>
      <vt:lpstr>Химические свойства</vt:lpstr>
      <vt:lpstr>Кислотные свойства</vt:lpstr>
      <vt:lpstr>Основные свойства</vt:lpstr>
      <vt:lpstr>Внутренняя нейтрализация</vt:lpstr>
      <vt:lpstr>Поликонденсация</vt:lpstr>
      <vt:lpstr>Пептидная связь</vt:lpstr>
      <vt:lpstr>Применение аминокислот</vt:lpstr>
      <vt:lpstr>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Аминокислоты</dc:title>
  <dc:creator>Антонина</dc:creator>
  <cp:lastModifiedBy>Пользователь Windows</cp:lastModifiedBy>
  <cp:revision>24</cp:revision>
  <dcterms:created xsi:type="dcterms:W3CDTF">2016-03-15T13:46:13Z</dcterms:created>
  <dcterms:modified xsi:type="dcterms:W3CDTF">2020-04-10T08:53:33Z</dcterms:modified>
</cp:coreProperties>
</file>