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2" r:id="rId4"/>
    <p:sldId id="281" r:id="rId5"/>
    <p:sldId id="280" r:id="rId6"/>
    <p:sldId id="287" r:id="rId7"/>
    <p:sldId id="289" r:id="rId8"/>
    <p:sldId id="291" r:id="rId9"/>
    <p:sldId id="292" r:id="rId10"/>
    <p:sldId id="294" r:id="rId11"/>
    <p:sldId id="297" r:id="rId12"/>
    <p:sldId id="298" r:id="rId13"/>
    <p:sldId id="266" r:id="rId14"/>
    <p:sldId id="267" r:id="rId15"/>
    <p:sldId id="283" r:id="rId16"/>
    <p:sldId id="284" r:id="rId17"/>
    <p:sldId id="285" r:id="rId18"/>
    <p:sldId id="286" r:id="rId19"/>
    <p:sldId id="288" r:id="rId20"/>
    <p:sldId id="290" r:id="rId21"/>
    <p:sldId id="293" r:id="rId22"/>
    <p:sldId id="296" r:id="rId23"/>
    <p:sldId id="299" r:id="rId24"/>
    <p:sldId id="268" r:id="rId25"/>
    <p:sldId id="278" r:id="rId26"/>
    <p:sldId id="27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3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4000">
              <a:schemeClr val="tx2">
                <a:lumMod val="20000"/>
                <a:lumOff val="80000"/>
              </a:schemeClr>
            </a:gs>
            <a:gs pos="16650">
              <a:schemeClr val="tx2">
                <a:lumMod val="40000"/>
                <a:lumOff val="60000"/>
              </a:schemeClr>
            </a:gs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3114078"/>
            <a:ext cx="7560840" cy="267765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base"/>
            <a:r>
              <a:rPr lang="ru-RU" sz="2400" b="1" dirty="0" smtClean="0"/>
              <a:t>В </a:t>
            </a:r>
            <a:r>
              <a:rPr lang="ru-RU" sz="2400" b="1" dirty="0"/>
              <a:t>истории России было множество правителей, но не каждого из них можно назвать успешным. </a:t>
            </a:r>
            <a:endParaRPr lang="ru-RU" sz="2400" b="1" dirty="0" smtClean="0"/>
          </a:p>
          <a:p>
            <a:pPr algn="ctr" fontAlgn="base"/>
            <a:r>
              <a:rPr lang="ru-RU" sz="2400" b="1" dirty="0" smtClean="0"/>
              <a:t>Те</a:t>
            </a:r>
            <a:r>
              <a:rPr lang="ru-RU" sz="2400" b="1" dirty="0"/>
              <a:t>, кого можно, </a:t>
            </a:r>
            <a:endParaRPr lang="ru-RU" sz="2400" b="1" dirty="0" smtClean="0"/>
          </a:p>
          <a:p>
            <a:pPr algn="ctr" fontAlgn="base"/>
            <a:r>
              <a:rPr lang="ru-RU" sz="2400" b="1" dirty="0" smtClean="0"/>
              <a:t>расширяли </a:t>
            </a:r>
            <a:r>
              <a:rPr lang="ru-RU" sz="2400" b="1" dirty="0"/>
              <a:t>территорию государства, </a:t>
            </a:r>
            <a:endParaRPr lang="ru-RU" sz="2400" b="1" dirty="0" smtClean="0"/>
          </a:p>
          <a:p>
            <a:pPr algn="ctr" fontAlgn="base"/>
            <a:r>
              <a:rPr lang="ru-RU" sz="2400" b="1" dirty="0" smtClean="0"/>
              <a:t>побеждали </a:t>
            </a:r>
            <a:r>
              <a:rPr lang="ru-RU" sz="2400" b="1" dirty="0"/>
              <a:t>в войнах</a:t>
            </a:r>
            <a:r>
              <a:rPr lang="ru-RU" sz="2400" b="1" dirty="0" smtClean="0"/>
              <a:t>,</a:t>
            </a:r>
          </a:p>
          <a:p>
            <a:pPr algn="ctr" fontAlgn="base"/>
            <a:r>
              <a:rPr lang="ru-RU" sz="2400" b="1" dirty="0" smtClean="0"/>
              <a:t> </a:t>
            </a:r>
            <a:r>
              <a:rPr lang="ru-RU" sz="2400" b="1" dirty="0"/>
              <a:t>развивали в стране культуру и производство, укрепляли международные связи.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692696"/>
            <a:ext cx="7761292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10 самых </a:t>
            </a:r>
            <a:endParaRPr lang="ru-RU" sz="54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успешных правителей</a:t>
            </a:r>
          </a:p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 истории России</a:t>
            </a:r>
            <a:br>
              <a:rPr lang="ru-RU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 descr="C:\Users\dim4ik\Desktop\правители россиии\10 самых спешных прав-лей\112667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7821" y="5301208"/>
            <a:ext cx="1704528" cy="1278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im4ik\Desktop\правители россиии\10 самых спешных прав-лей\images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68" y="116632"/>
            <a:ext cx="26670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791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2520280"/>
          </a:xfrm>
        </p:spPr>
        <p:txBody>
          <a:bodyPr>
            <a:noAutofit/>
          </a:bodyPr>
          <a:lstStyle/>
          <a:p>
            <a:r>
              <a:rPr lang="ru-RU" b="1" dirty="0"/>
              <a:t>8. Практически всю свою историю Россия провела в войнах, которых не было только во время его правления.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56993"/>
            <a:ext cx="8229600" cy="1944216"/>
          </a:xfrm>
        </p:spPr>
        <p:txBody>
          <a:bodyPr>
            <a:normAutofit/>
          </a:bodyPr>
          <a:lstStyle/>
          <a:p>
            <a:r>
              <a:rPr lang="ru-RU" dirty="0" smtClean="0"/>
              <a:t>1</a:t>
            </a:r>
            <a:r>
              <a:rPr lang="ru-RU" dirty="0"/>
              <a:t>) Александр </a:t>
            </a:r>
            <a:r>
              <a:rPr lang="en-US" dirty="0"/>
              <a:t>III</a:t>
            </a:r>
          </a:p>
          <a:p>
            <a:r>
              <a:rPr lang="ru-RU" dirty="0" smtClean="0"/>
              <a:t>2) Петр </a:t>
            </a:r>
            <a:r>
              <a:rPr lang="en-US" dirty="0" smtClean="0"/>
              <a:t>I</a:t>
            </a:r>
            <a:endParaRPr lang="ru-RU" dirty="0" smtClean="0"/>
          </a:p>
          <a:p>
            <a:r>
              <a:rPr lang="ru-RU" dirty="0" smtClean="0"/>
              <a:t>3)Иван Грозный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323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2520280"/>
          </a:xfrm>
        </p:spPr>
        <p:txBody>
          <a:bodyPr>
            <a:noAutofit/>
          </a:bodyPr>
          <a:lstStyle/>
          <a:p>
            <a:r>
              <a:rPr lang="ru-RU" b="1" dirty="0"/>
              <a:t>9. При этом правителе население страны стало грамотным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56993"/>
            <a:ext cx="8229600" cy="1944216"/>
          </a:xfrm>
        </p:spPr>
        <p:txBody>
          <a:bodyPr>
            <a:normAutofit/>
          </a:bodyPr>
          <a:lstStyle/>
          <a:p>
            <a:r>
              <a:rPr lang="ru-RU" dirty="0" smtClean="0"/>
              <a:t>1</a:t>
            </a:r>
            <a:r>
              <a:rPr lang="ru-RU" dirty="0"/>
              <a:t>) Александр </a:t>
            </a:r>
            <a:r>
              <a:rPr lang="en-US" dirty="0"/>
              <a:t>III</a:t>
            </a:r>
          </a:p>
          <a:p>
            <a:r>
              <a:rPr lang="ru-RU" dirty="0" smtClean="0"/>
              <a:t>2) Иосиф Сталин</a:t>
            </a:r>
          </a:p>
          <a:p>
            <a:r>
              <a:rPr lang="ru-RU" dirty="0" smtClean="0"/>
              <a:t>3)Борис Ельцин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692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2520280"/>
          </a:xfrm>
        </p:spPr>
        <p:txBody>
          <a:bodyPr>
            <a:noAutofit/>
          </a:bodyPr>
          <a:lstStyle/>
          <a:p>
            <a:r>
              <a:rPr lang="ru-RU" b="1" dirty="0"/>
              <a:t>10. При этом правителе страна открыла для себя жанр "площадной поэзии"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56993"/>
            <a:ext cx="8229600" cy="1944216"/>
          </a:xfrm>
        </p:spPr>
        <p:txBody>
          <a:bodyPr>
            <a:normAutofit/>
          </a:bodyPr>
          <a:lstStyle/>
          <a:p>
            <a:r>
              <a:rPr lang="ru-RU" dirty="0" smtClean="0"/>
              <a:t>1</a:t>
            </a:r>
            <a:r>
              <a:rPr lang="ru-RU" dirty="0"/>
              <a:t>) </a:t>
            </a:r>
            <a:r>
              <a:rPr lang="ru-RU" dirty="0" smtClean="0"/>
              <a:t>Леонид Брежнев</a:t>
            </a:r>
            <a:endParaRPr lang="en-US" dirty="0"/>
          </a:p>
          <a:p>
            <a:r>
              <a:rPr lang="ru-RU" dirty="0" smtClean="0"/>
              <a:t>2) Владимир Ленин</a:t>
            </a:r>
          </a:p>
          <a:p>
            <a:r>
              <a:rPr lang="ru-RU" dirty="0" smtClean="0"/>
              <a:t>3)Никита Хрущев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037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882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51216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800" b="1" dirty="0"/>
              <a:t>1. Христиане были на Руси и до его правления, однако именно при нем в 988 году Русь официально стала православной</a:t>
            </a:r>
            <a:r>
              <a:rPr lang="ru-RU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5896" y="1943779"/>
            <a:ext cx="5050904" cy="4497363"/>
          </a:xfrm>
        </p:spPr>
        <p:txBody>
          <a:bodyPr>
            <a:normAutofit lnSpcReduction="10000"/>
          </a:bodyPr>
          <a:lstStyle/>
          <a:p>
            <a:r>
              <a:rPr lang="ru-RU" sz="3000" dirty="0" smtClean="0"/>
              <a:t>Владимир </a:t>
            </a:r>
            <a:r>
              <a:rPr lang="ru-RU" sz="3000" dirty="0"/>
              <a:t>Святой, Владимир Великий, Владимир </a:t>
            </a:r>
            <a:r>
              <a:rPr lang="ru-RU" sz="3000" dirty="0" smtClean="0"/>
              <a:t>Креститель, </a:t>
            </a:r>
            <a:r>
              <a:rPr lang="ru-RU" b="1" u="sng" dirty="0" smtClean="0"/>
              <a:t>Красно Солнышко</a:t>
            </a:r>
          </a:p>
          <a:p>
            <a:r>
              <a:rPr lang="ru-RU" dirty="0" smtClean="0"/>
              <a:t>Христиане </a:t>
            </a:r>
            <a:r>
              <a:rPr lang="ru-RU" dirty="0"/>
              <a:t>были на Руси и до правления Владимира. Однако именно при нем </a:t>
            </a:r>
            <a:r>
              <a:rPr lang="ru-RU" dirty="0" smtClean="0"/>
              <a:t>в 988 году Русь </a:t>
            </a:r>
            <a:r>
              <a:rPr lang="ru-RU" dirty="0"/>
              <a:t>официально стала православной. </a:t>
            </a:r>
          </a:p>
        </p:txBody>
      </p:sp>
      <p:pic>
        <p:nvPicPr>
          <p:cNvPr id="3074" name="Picture 2" descr="C:\Users\dim4ik\Desktop\правители россиии\10 самых спешных прав-лей\владими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60848"/>
            <a:ext cx="2520280" cy="3408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45840" y="5733256"/>
            <a:ext cx="1637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1. 2)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8366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51216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2700" b="1" dirty="0"/>
              <a:t>2. Этот правитель основал Ярославль, инициировал создание «Русской Правды» — первого известного свода законов на Руси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5896" y="1772816"/>
            <a:ext cx="5050904" cy="4497363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b="1" u="sng" dirty="0"/>
              <a:t>Ярослав </a:t>
            </a:r>
            <a:r>
              <a:rPr lang="ru-RU" b="1" u="sng" dirty="0" smtClean="0"/>
              <a:t>Мудрый</a:t>
            </a:r>
            <a:r>
              <a:rPr lang="ru-RU" dirty="0" smtClean="0"/>
              <a:t>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600" dirty="0" smtClean="0"/>
              <a:t>сын </a:t>
            </a:r>
            <a:r>
              <a:rPr lang="ru-RU" sz="2600" dirty="0"/>
              <a:t>Владимира </a:t>
            </a:r>
            <a:r>
              <a:rPr lang="ru-RU" sz="2600" dirty="0" smtClean="0"/>
              <a:t>Святого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600" dirty="0" smtClean="0"/>
              <a:t>был </a:t>
            </a:r>
            <a:r>
              <a:rPr lang="ru-RU" sz="2600" dirty="0"/>
              <a:t>одним из первых по-настоящему эффективных правителей в русской истории. Он заложил город-крепость Юрьев в Прибалтике, Ярославль в Поволжье, Юрьев Русский, Ярославль в Прикарпатье и Новгород-Северский.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29808" y="5301208"/>
            <a:ext cx="1637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2. 1)</a:t>
            </a:r>
            <a:endParaRPr lang="ru-RU" sz="4000" dirty="0"/>
          </a:p>
        </p:txBody>
      </p:sp>
      <p:pic>
        <p:nvPicPr>
          <p:cNvPr id="4098" name="Picture 2" descr="C:\Users\dim4ik\Desktop\правители россиии\10 самых спешных прав-лей\ярослав мудры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76872"/>
            <a:ext cx="3394504" cy="2116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715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51216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2700" b="1" dirty="0" smtClean="0"/>
              <a:t>3. Этот правитель </a:t>
            </a:r>
            <a:r>
              <a:rPr lang="ru-RU" sz="2700" b="1" dirty="0"/>
              <a:t>первым из русских князей принял титул «Государь всея Руси», 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и </a:t>
            </a:r>
            <a:r>
              <a:rPr lang="ru-RU" sz="2700" b="1" dirty="0"/>
              <a:t>ввел в обиход термин «Россия».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5976" y="1988840"/>
            <a:ext cx="4258816" cy="5073427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4000" b="1" u="sng" dirty="0" smtClean="0"/>
              <a:t>Иван </a:t>
            </a:r>
            <a:r>
              <a:rPr lang="en-US" sz="4000" b="1" u="sng" dirty="0"/>
              <a:t>III </a:t>
            </a:r>
            <a:endParaRPr lang="ru-RU" sz="4000" b="1" u="sng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Именно </a:t>
            </a:r>
            <a:r>
              <a:rPr lang="ru-RU" dirty="0"/>
              <a:t>ему удалось собрать вокруг Москвы разрозненные княжества северо-восточной Руси. При его жизни в состав единого государства вошли Ярославское и Ростовское княжества, Вятка, Пермь Великая, Тверь, Новгород и другие </a:t>
            </a:r>
            <a:r>
              <a:rPr lang="ru-RU" dirty="0" smtClean="0"/>
              <a:t>земли.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Он </a:t>
            </a:r>
            <a:r>
              <a:rPr lang="ru-RU" dirty="0"/>
              <a:t>же стал освободителем Руси от </a:t>
            </a:r>
            <a:r>
              <a:rPr lang="ru-RU" dirty="0" smtClean="0"/>
              <a:t>ига («стояние на Угре»)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утвердил </a:t>
            </a:r>
            <a:r>
              <a:rPr lang="ru-RU" dirty="0"/>
              <a:t>символом страны двуглавого орла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5364912"/>
            <a:ext cx="1637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3. 2)</a:t>
            </a:r>
            <a:endParaRPr lang="ru-RU" sz="4000" dirty="0"/>
          </a:p>
        </p:txBody>
      </p:sp>
      <p:pic>
        <p:nvPicPr>
          <p:cNvPr id="5122" name="Picture 2" descr="C:\Users\dim4ik\Desktop\правители россиии\10 самых спешных прав-лей\иван 1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88840"/>
            <a:ext cx="4258249" cy="2322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449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512168"/>
          </a:xfrm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ru-RU" sz="2700" b="1" dirty="0"/>
              <a:t>4</a:t>
            </a:r>
            <a:r>
              <a:rPr lang="ru-RU" sz="2700" b="1" dirty="0" smtClean="0"/>
              <a:t>. При этом правителе  прирост </a:t>
            </a:r>
            <a:r>
              <a:rPr lang="ru-RU" sz="2700" b="1" dirty="0"/>
              <a:t>территории Руси составил почти 100 %, </a:t>
            </a:r>
            <a:r>
              <a:rPr lang="ru-RU" sz="2700" b="1" dirty="0" smtClean="0"/>
              <a:t> к </a:t>
            </a:r>
            <a:r>
              <a:rPr lang="ru-RU" sz="2700" b="1" dirty="0"/>
              <a:t>завершению его царствования Русское государство стало размером больше всей остальной </a:t>
            </a:r>
            <a:r>
              <a:rPr lang="ru-RU" sz="2700" b="1" dirty="0" smtClean="0"/>
              <a:t>Европы.</a:t>
            </a:r>
            <a:endParaRPr lang="ru-RU" sz="27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65753" y="1774192"/>
            <a:ext cx="4258816" cy="5073427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4000" b="1" u="sng" dirty="0"/>
              <a:t>Иван </a:t>
            </a:r>
            <a:r>
              <a:rPr lang="en-US" sz="4000" b="1" u="sng" dirty="0" smtClean="0"/>
              <a:t>IV</a:t>
            </a:r>
            <a:r>
              <a:rPr lang="ru-RU" sz="4000" b="1" u="sng" dirty="0" smtClean="0"/>
              <a:t> Грозный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присоединил </a:t>
            </a:r>
            <a:r>
              <a:rPr lang="ru-RU" dirty="0"/>
              <a:t>к России Казанское и Астраханское </a:t>
            </a:r>
            <a:r>
              <a:rPr lang="ru-RU" dirty="0" smtClean="0"/>
              <a:t>царства, существенно </a:t>
            </a:r>
            <a:r>
              <a:rPr lang="ru-RU" dirty="0"/>
              <a:t>расширил территорию государства на восток, подчинив себе Большую Ногайскую орду и сибирского хана </a:t>
            </a:r>
            <a:r>
              <a:rPr lang="ru-RU" dirty="0" err="1" smtClean="0"/>
              <a:t>Едигея</a:t>
            </a:r>
            <a:endParaRPr lang="ru-RU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развивал </a:t>
            </a:r>
            <a:r>
              <a:rPr lang="ru-RU" dirty="0"/>
              <a:t>в Москве книгопечатание, поддерживал летописцев.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80728" y="5733256"/>
            <a:ext cx="1637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4. 3)</a:t>
            </a:r>
            <a:endParaRPr lang="ru-RU" sz="4000" dirty="0"/>
          </a:p>
        </p:txBody>
      </p:sp>
      <p:pic>
        <p:nvPicPr>
          <p:cNvPr id="6146" name="Picture 2" descr="C:\Users\dim4ik\Desktop\правители россиии\10 самых спешных прав-лей\иван грозный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04863"/>
            <a:ext cx="3829950" cy="246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783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51216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2700" b="1" dirty="0" smtClean="0"/>
              <a:t>5. При этом </a:t>
            </a:r>
            <a:r>
              <a:rPr lang="ru-RU" sz="2700" b="1" dirty="0"/>
              <a:t>правителе </a:t>
            </a:r>
            <a:r>
              <a:rPr lang="ru-RU" sz="2700" b="1" dirty="0" smtClean="0"/>
              <a:t>Россия </a:t>
            </a:r>
            <a:r>
              <a:rPr lang="ru-RU" sz="2700" b="1" dirty="0"/>
              <a:t>закрепилась на берегах Азовского моря, получила выход к Балтийскому морю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65753" y="1774192"/>
            <a:ext cx="4258816" cy="4823160"/>
          </a:xfrm>
        </p:spPr>
        <p:txBody>
          <a:bodyPr>
            <a:normAutofit fontScale="550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5100" b="1" u="sng" dirty="0"/>
              <a:t>Петр </a:t>
            </a:r>
            <a:r>
              <a:rPr lang="en-US" sz="5100" b="1" u="sng" dirty="0"/>
              <a:t>I </a:t>
            </a:r>
            <a:r>
              <a:rPr lang="ru-RU" sz="5100" b="1" u="sng" dirty="0"/>
              <a:t>Алексеевич </a:t>
            </a:r>
            <a:r>
              <a:rPr lang="ru-RU" sz="5100" b="1" u="sng" dirty="0" smtClean="0"/>
              <a:t>«Великий»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4000" dirty="0" smtClean="0"/>
              <a:t>Приход </a:t>
            </a:r>
            <a:r>
              <a:rPr lang="ru-RU" sz="4000" dirty="0"/>
              <a:t>Петра к власти кардинально изменил вектор развития </a:t>
            </a:r>
            <a:r>
              <a:rPr lang="ru-RU" sz="4000" dirty="0" smtClean="0"/>
              <a:t>России - Царь </a:t>
            </a:r>
            <a:r>
              <a:rPr lang="ru-RU" sz="4000" dirty="0"/>
              <a:t>«прорубил окно в Европу», </a:t>
            </a:r>
            <a:endParaRPr lang="ru-RU" sz="40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sz="4000" dirty="0" smtClean="0"/>
              <a:t>много </a:t>
            </a:r>
            <a:r>
              <a:rPr lang="ru-RU" sz="4000" dirty="0"/>
              <a:t>и успешно </a:t>
            </a:r>
            <a:r>
              <a:rPr lang="ru-RU" sz="4000" dirty="0" smtClean="0"/>
              <a:t>воевал,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4000" dirty="0" smtClean="0"/>
              <a:t>боролся </a:t>
            </a:r>
            <a:r>
              <a:rPr lang="ru-RU" sz="4000" dirty="0"/>
              <a:t>с </a:t>
            </a:r>
            <a:r>
              <a:rPr lang="ru-RU" sz="4000" dirty="0" smtClean="0"/>
              <a:t>духовенством,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4000" dirty="0" smtClean="0"/>
              <a:t>реформировал </a:t>
            </a:r>
            <a:r>
              <a:rPr lang="ru-RU" sz="4000" dirty="0"/>
              <a:t>армию, образование и налоговую </a:t>
            </a:r>
            <a:r>
              <a:rPr lang="ru-RU" sz="4000" dirty="0" smtClean="0"/>
              <a:t>систему,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4000" dirty="0" smtClean="0"/>
              <a:t>создал </a:t>
            </a:r>
            <a:r>
              <a:rPr lang="ru-RU" sz="4000" dirty="0"/>
              <a:t>в России первый </a:t>
            </a:r>
            <a:r>
              <a:rPr lang="ru-RU" sz="4000" dirty="0" smtClean="0"/>
              <a:t>флот,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4000" dirty="0" smtClean="0"/>
              <a:t>изменил </a:t>
            </a:r>
            <a:r>
              <a:rPr lang="ru-RU" sz="4000" dirty="0"/>
              <a:t>традицию летоисчисления, провел областную реформу.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80728" y="5733256"/>
            <a:ext cx="1637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5. </a:t>
            </a:r>
            <a:r>
              <a:rPr lang="ru-RU" sz="4000" b="1" dirty="0"/>
              <a:t>2</a:t>
            </a:r>
            <a:r>
              <a:rPr lang="ru-RU" sz="4000" b="1" dirty="0" smtClean="0"/>
              <a:t>)</a:t>
            </a:r>
            <a:endParaRPr lang="ru-RU" sz="4000" dirty="0"/>
          </a:p>
        </p:txBody>
      </p:sp>
      <p:pic>
        <p:nvPicPr>
          <p:cNvPr id="7170" name="Picture 2" descr="C:\Users\dim4ik\Desktop\правители россиии\10 самых спешных прав-лей\петр 1-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16832"/>
            <a:ext cx="3711140" cy="3592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686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51216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3200" b="1" dirty="0"/>
              <a:t>6</a:t>
            </a:r>
            <a:r>
              <a:rPr lang="ru-RU" sz="3200" b="1" dirty="0" smtClean="0"/>
              <a:t>. При этом </a:t>
            </a:r>
            <a:r>
              <a:rPr lang="ru-RU" sz="3200" b="1" dirty="0"/>
              <a:t>правителе впервые в России были введены бумажные </a:t>
            </a:r>
            <a:r>
              <a:rPr lang="ru-RU" sz="3200" b="1" dirty="0" smtClean="0"/>
              <a:t>деньги 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65753" y="1774192"/>
            <a:ext cx="4258816" cy="4823160"/>
          </a:xfrm>
        </p:spPr>
        <p:txBody>
          <a:bodyPr>
            <a:normAutofit fontScale="475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5100" b="1" u="sng" dirty="0"/>
              <a:t>Екатерина Вторая «</a:t>
            </a:r>
            <a:r>
              <a:rPr lang="ru-RU" sz="5100" b="1" u="sng" dirty="0" smtClean="0"/>
              <a:t>Великая»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4000" dirty="0"/>
              <a:t>Главная немка на русском троне. При </a:t>
            </a:r>
            <a:r>
              <a:rPr lang="ru-RU" sz="4000" b="1" u="sng" dirty="0"/>
              <a:t>Екатерине II </a:t>
            </a:r>
            <a:r>
              <a:rPr lang="ru-RU" sz="4000" dirty="0"/>
              <a:t>Россия окончательно закрепилась на Черном море, были присоединены земли, получившие название </a:t>
            </a:r>
            <a:r>
              <a:rPr lang="ru-RU" sz="4000" dirty="0" err="1" smtClean="0"/>
              <a:t>Новороссия</a:t>
            </a:r>
            <a:endParaRPr lang="ru-RU" sz="4000" dirty="0"/>
          </a:p>
          <a:p>
            <a:pPr>
              <a:buFont typeface="Wingdings" panose="05000000000000000000" pitchFamily="2" charset="2"/>
              <a:buChar char="ü"/>
            </a:pPr>
            <a:r>
              <a:rPr lang="ru-RU" sz="3400" dirty="0" smtClean="0"/>
              <a:t>В </a:t>
            </a:r>
            <a:r>
              <a:rPr lang="ru-RU" sz="3400" dirty="0"/>
              <a:t>годы правления императрицы </a:t>
            </a:r>
            <a:r>
              <a:rPr lang="ru-RU" sz="3400" dirty="0" smtClean="0"/>
              <a:t>было </a:t>
            </a:r>
            <a:r>
              <a:rPr lang="ru-RU" sz="3400" dirty="0"/>
              <a:t>проведено четкое территориальное деление империи, </a:t>
            </a:r>
            <a:endParaRPr lang="ru-RU" sz="34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sz="3400" dirty="0" smtClean="0"/>
              <a:t>создана </a:t>
            </a:r>
            <a:r>
              <a:rPr lang="ru-RU" sz="3400" dirty="0"/>
              <a:t>система среднего образования, основаны обсерватория, физический кабинет, анатомический театр, ботанический сад, инструментальные мастерские, типография, библиотека, архив</a:t>
            </a:r>
            <a:r>
              <a:rPr lang="ru-RU" sz="3400" dirty="0" smtClean="0"/>
              <a:t>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400" dirty="0" smtClean="0"/>
              <a:t> </a:t>
            </a:r>
            <a:r>
              <a:rPr lang="ru-RU" sz="3400" dirty="0"/>
              <a:t>В 1783 году основана Российская академия, ставшая одной из ведущих научных баз Европы.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80728" y="5517232"/>
            <a:ext cx="1637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6. 1)</a:t>
            </a:r>
            <a:endParaRPr lang="ru-RU" sz="4000" dirty="0"/>
          </a:p>
        </p:txBody>
      </p:sp>
      <p:pic>
        <p:nvPicPr>
          <p:cNvPr id="8194" name="Picture 2" descr="C:\Users\dim4ik\Desktop\правители россиии\10 самых спешных прав-лей\екатерина 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88840"/>
            <a:ext cx="3819331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948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252028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1. Христиане </a:t>
            </a:r>
            <a:r>
              <a:rPr lang="ru-RU" sz="3600" b="1" dirty="0"/>
              <a:t>были на Руси и до </a:t>
            </a:r>
            <a:r>
              <a:rPr lang="ru-RU" sz="3600" b="1" dirty="0" smtClean="0"/>
              <a:t>его правления, однако </a:t>
            </a:r>
            <a:r>
              <a:rPr lang="ru-RU" sz="3600" b="1" dirty="0"/>
              <a:t>именно при нем </a:t>
            </a:r>
            <a:r>
              <a:rPr lang="ru-RU" sz="3600" b="1" dirty="0" smtClean="0"/>
              <a:t>в 988 году Русь </a:t>
            </a:r>
            <a:r>
              <a:rPr lang="ru-RU" sz="3600" b="1" dirty="0"/>
              <a:t>официально стала православной.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56992"/>
            <a:ext cx="8229600" cy="3201219"/>
          </a:xfrm>
        </p:spPr>
        <p:txBody>
          <a:bodyPr/>
          <a:lstStyle/>
          <a:p>
            <a:r>
              <a:rPr lang="ru-RU" dirty="0" smtClean="0"/>
              <a:t>1) Ярослав Мудрый</a:t>
            </a:r>
          </a:p>
          <a:p>
            <a:r>
              <a:rPr lang="ru-RU" dirty="0" smtClean="0"/>
              <a:t>2) Владимир Красно Солнышко</a:t>
            </a:r>
          </a:p>
          <a:p>
            <a:r>
              <a:rPr lang="ru-RU" dirty="0" smtClean="0"/>
              <a:t>3) Юрий Долгорукий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385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51216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3600" b="1" dirty="0" smtClean="0"/>
              <a:t>7. Этот правитель вошел </a:t>
            </a:r>
            <a:r>
              <a:rPr lang="ru-RU" sz="3600" b="1" dirty="0"/>
              <a:t>в историю как «Освободитель». </a:t>
            </a:r>
            <a:r>
              <a:rPr lang="ru-RU" sz="3200" b="1" dirty="0"/>
              <a:t/>
            </a:r>
            <a:br>
              <a:rPr lang="ru-RU" sz="3200" b="1" dirty="0"/>
            </a:b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42859" y="1774192"/>
            <a:ext cx="4481710" cy="4967176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800" b="1" u="sng" dirty="0"/>
              <a:t>Александр </a:t>
            </a:r>
            <a:r>
              <a:rPr lang="en-US" sz="2800" b="1" u="sng" dirty="0"/>
              <a:t>II </a:t>
            </a:r>
            <a:r>
              <a:rPr lang="ru-RU" sz="2800" b="1" u="sng" dirty="0" smtClean="0"/>
              <a:t> - </a:t>
            </a:r>
          </a:p>
          <a:p>
            <a:pPr marL="0" indent="0">
              <a:buNone/>
            </a:pPr>
            <a:r>
              <a:rPr lang="ru-RU" sz="2800" b="1" u="sng" dirty="0" smtClean="0"/>
              <a:t>Царь </a:t>
            </a:r>
            <a:r>
              <a:rPr lang="ru-RU" sz="2800" b="1" u="sng" dirty="0"/>
              <a:t>реформатор</a:t>
            </a:r>
            <a:endParaRPr lang="ru-RU" sz="2800" b="1" u="sng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/>
              <a:t>При </a:t>
            </a:r>
            <a:r>
              <a:rPr lang="ru-RU" sz="2000" dirty="0"/>
              <a:t>нем было отменено Крепостное право. </a:t>
            </a:r>
            <a:endParaRPr lang="ru-RU" sz="20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/>
              <a:t>Александр </a:t>
            </a:r>
            <a:r>
              <a:rPr lang="ru-RU" sz="2000" dirty="0"/>
              <a:t>II реорганизовал армию, сократил срок военной службы, при нем были отменены телесные наказания. </a:t>
            </a:r>
            <a:endParaRPr lang="ru-RU" sz="20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/>
              <a:t>учредил </a:t>
            </a:r>
            <a:r>
              <a:rPr lang="ru-RU" sz="2000" dirty="0"/>
              <a:t>Госбанк, </a:t>
            </a:r>
            <a:r>
              <a:rPr lang="ru-RU" sz="2000" dirty="0" smtClean="0"/>
              <a:t>провел </a:t>
            </a:r>
            <a:r>
              <a:rPr lang="ru-RU" sz="2000" dirty="0"/>
              <a:t>финансовую, денежную, полицейскую и университетскую реформы</a:t>
            </a:r>
            <a:r>
              <a:rPr lang="ru-RU" sz="2000" dirty="0" smtClean="0"/>
              <a:t>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800" dirty="0"/>
              <a:t>Чего Александру II до сих пор не могут простить, так это продажи Аляски.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80728" y="5517232"/>
            <a:ext cx="1637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/>
              <a:t>7</a:t>
            </a:r>
            <a:r>
              <a:rPr lang="ru-RU" sz="4000" b="1" dirty="0" smtClean="0"/>
              <a:t>. 3)</a:t>
            </a:r>
            <a:endParaRPr lang="ru-RU" sz="40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44824"/>
            <a:ext cx="2592288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023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208823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3600" b="1" dirty="0"/>
              <a:t>8</a:t>
            </a:r>
            <a:r>
              <a:rPr lang="ru-RU" sz="3600" b="1" dirty="0" smtClean="0"/>
              <a:t>. Практически </a:t>
            </a:r>
            <a:r>
              <a:rPr lang="ru-RU" sz="3600" b="1" dirty="0"/>
              <a:t>всю свою историю Россия провела в </a:t>
            </a:r>
            <a:r>
              <a:rPr lang="ru-RU" sz="3600" b="1" dirty="0" smtClean="0"/>
              <a:t>войнах, которых не было только во время его правления.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7944" y="2348880"/>
            <a:ext cx="4481710" cy="450912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800" b="1" u="sng" dirty="0" smtClean="0"/>
              <a:t>Александр </a:t>
            </a:r>
            <a:r>
              <a:rPr lang="en-US" sz="2800" b="1" u="sng" dirty="0" smtClean="0"/>
              <a:t>III</a:t>
            </a:r>
            <a:r>
              <a:rPr lang="ru-RU" sz="2800" b="1" u="sng" dirty="0" smtClean="0"/>
              <a:t> - </a:t>
            </a:r>
          </a:p>
          <a:p>
            <a:pPr marL="0" indent="0">
              <a:buNone/>
            </a:pPr>
            <a:r>
              <a:rPr lang="ru-RU" sz="2800" b="1" u="sng" dirty="0" smtClean="0"/>
              <a:t>Царь </a:t>
            </a:r>
            <a:r>
              <a:rPr lang="ru-RU" sz="2800" b="1" u="sng" dirty="0"/>
              <a:t>реформатор</a:t>
            </a:r>
            <a:endParaRPr lang="ru-RU" sz="2800" b="1" u="sng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/>
              <a:t>Его называли «самым русских царем», «</a:t>
            </a:r>
            <a:r>
              <a:rPr lang="ru-RU" sz="2000" dirty="0" smtClean="0"/>
              <a:t>Миротворцем»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/>
              <a:t>глубоко </a:t>
            </a:r>
            <a:r>
              <a:rPr lang="ru-RU" sz="2000" dirty="0"/>
              <a:t>поднял международный престиж России </a:t>
            </a:r>
            <a:r>
              <a:rPr lang="ru-RU" sz="2000" dirty="0" smtClean="0"/>
              <a:t>«без </a:t>
            </a:r>
            <a:r>
              <a:rPr lang="ru-RU" sz="2000" dirty="0"/>
              <a:t>пролития капли русской крови» </a:t>
            </a:r>
            <a:endParaRPr lang="ru-RU" sz="20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/>
              <a:t>В </a:t>
            </a:r>
            <a:r>
              <a:rPr lang="ru-RU" sz="2000" dirty="0"/>
              <a:t>России прошла настоящая техническая революция, стабилизировалась экономика, промышленность развивалась семимильными шагами</a:t>
            </a:r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80728" y="5517232"/>
            <a:ext cx="1637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8. 1)</a:t>
            </a:r>
            <a:endParaRPr lang="ru-RU" sz="4000" dirty="0"/>
          </a:p>
        </p:txBody>
      </p:sp>
      <p:pic>
        <p:nvPicPr>
          <p:cNvPr id="10242" name="Picture 2" descr="C:\Users\dim4ik\Desktop\правители россиии\10 самых спешных прав-лей\александр 1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36912"/>
            <a:ext cx="3483047" cy="2311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8896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55679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3600" b="1" dirty="0" smtClean="0"/>
              <a:t>9. </a:t>
            </a:r>
            <a:r>
              <a:rPr lang="ru-RU" sz="3600" b="1" dirty="0"/>
              <a:t>При </a:t>
            </a:r>
            <a:r>
              <a:rPr lang="ru-RU" sz="3600" b="1" dirty="0" smtClean="0"/>
              <a:t>этом правителе </a:t>
            </a:r>
            <a:r>
              <a:rPr lang="ru-RU" sz="3600" b="1" dirty="0"/>
              <a:t>население страны стало грамотным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9952" y="1515006"/>
            <a:ext cx="4481710" cy="5342993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800" b="1" u="sng" dirty="0" smtClean="0"/>
              <a:t>Иосиф Сталин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/>
              <a:t>"принял страну с сохой, а оставил с ядерной </a:t>
            </a:r>
            <a:r>
              <a:rPr lang="ru-RU" sz="2000" dirty="0" smtClean="0"/>
              <a:t>бомбой«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/>
              <a:t>при </a:t>
            </a:r>
            <a:r>
              <a:rPr lang="ru-RU" sz="2000" dirty="0"/>
              <a:t>Сталине СССР одержал победу в Великой Отечественной </a:t>
            </a:r>
            <a:r>
              <a:rPr lang="ru-RU" sz="2000" dirty="0" smtClean="0"/>
              <a:t>войне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/>
              <a:t>К </a:t>
            </a:r>
            <a:r>
              <a:rPr lang="ru-RU" sz="2000" dirty="0"/>
              <a:t>концу правления Сталина в 1953 золотой запас вырос в 6,5 раз и достиг 2050 </a:t>
            </a:r>
            <a:r>
              <a:rPr lang="ru-RU" sz="2000" dirty="0" smtClean="0"/>
              <a:t>тонн.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/>
              <a:t>численность </a:t>
            </a:r>
            <a:r>
              <a:rPr lang="ru-RU" sz="2000" dirty="0"/>
              <a:t>населения СССР увеличилась со 136,8 млн. чел в 1920 году до 208,8 млн. в 1959 году%. </a:t>
            </a:r>
            <a:endParaRPr lang="ru-RU" sz="20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/>
              <a:t>Общие </a:t>
            </a:r>
            <a:r>
              <a:rPr lang="ru-RU" sz="2000" dirty="0"/>
              <a:t>объемы производства промышленной </a:t>
            </a:r>
            <a:r>
              <a:rPr lang="ru-RU" sz="2000" dirty="0" smtClean="0"/>
              <a:t>продукции сельхозпродукции возросли в разы</a:t>
            </a:r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80728" y="5517232"/>
            <a:ext cx="1637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/>
              <a:t>9</a:t>
            </a:r>
            <a:r>
              <a:rPr lang="ru-RU" sz="4000" b="1" dirty="0" smtClean="0"/>
              <a:t>. 2)</a:t>
            </a:r>
            <a:endParaRPr lang="ru-RU" sz="4000" dirty="0"/>
          </a:p>
        </p:txBody>
      </p:sp>
      <p:pic>
        <p:nvPicPr>
          <p:cNvPr id="11266" name="Picture 2" descr="C:\Users\dim4ik\Desktop\правители россиии\10 самых спешных прав-лей\иосиф стали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88840"/>
            <a:ext cx="3690365" cy="2493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605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55679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3600" b="1" dirty="0" smtClean="0"/>
              <a:t>10. При этом правителе страна </a:t>
            </a:r>
            <a:r>
              <a:rPr lang="ru-RU" sz="3600" b="1" dirty="0"/>
              <a:t>открыла для себя жанр "площадной поэзии"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9952" y="1515007"/>
            <a:ext cx="4481710" cy="5082346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800" b="1" u="sng" dirty="0" smtClean="0"/>
              <a:t>Никита Хрущев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/>
              <a:t>Несмотря на всю неоднозначность внутренней (отдача Крыма) и внешней (Холодная война) политики Хрущева, именно в годы его правления СССР стал первой в мире космической </a:t>
            </a:r>
            <a:r>
              <a:rPr lang="ru-RU" sz="2000" dirty="0" smtClean="0"/>
              <a:t>державой.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/>
              <a:t>На </a:t>
            </a:r>
            <a:r>
              <a:rPr lang="ru-RU" sz="2000" dirty="0"/>
              <a:t>этот период пришелся подъем в советской культуре, с которой были сняты идеологические </a:t>
            </a:r>
            <a:r>
              <a:rPr lang="ru-RU" sz="2000" dirty="0" smtClean="0"/>
              <a:t>оковы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/>
              <a:t>проходили </a:t>
            </a:r>
            <a:r>
              <a:rPr lang="ru-RU" sz="2000" dirty="0"/>
              <a:t>Международные фестивали молодежи, </a:t>
            </a:r>
            <a:endParaRPr lang="ru-RU" sz="20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/>
              <a:t>советские </a:t>
            </a:r>
            <a:r>
              <a:rPr lang="ru-RU" sz="2000" dirty="0"/>
              <a:t>люди получили доступ в мир импорта и заграничной моды</a:t>
            </a:r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80728" y="5517232"/>
            <a:ext cx="1637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10. 3)</a:t>
            </a:r>
            <a:endParaRPr lang="ru-RU" sz="4000" dirty="0"/>
          </a:p>
        </p:txBody>
      </p:sp>
      <p:pic>
        <p:nvPicPr>
          <p:cNvPr id="12290" name="Picture 2" descr="C:\Users\dim4ik\Desktop\правители россиии\10 самых спешных прав-лей\никита хруще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88840"/>
            <a:ext cx="3613246" cy="1803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497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1255" y="5075648"/>
            <a:ext cx="1859441" cy="1072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511" y="4219268"/>
            <a:ext cx="1858963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7871" y="3356992"/>
            <a:ext cx="1858963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9615" y="2632184"/>
            <a:ext cx="1858963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576" y="2034554"/>
            <a:ext cx="1699042" cy="980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013176"/>
            <a:ext cx="1858963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32588"/>
            <a:ext cx="1858963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56992"/>
            <a:ext cx="1858963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6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2524969"/>
            <a:ext cx="1852613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7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64179"/>
            <a:ext cx="1852613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5616" y="404664"/>
            <a:ext cx="734481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Правильные ответы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54499" y="1474460"/>
            <a:ext cx="4109459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10 самых </a:t>
            </a:r>
          </a:p>
          <a:p>
            <a:pPr algn="ctr"/>
            <a:r>
              <a:rPr lang="ru-RU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успешных правителей</a:t>
            </a:r>
          </a:p>
          <a:p>
            <a:pPr algn="ctr"/>
            <a:r>
              <a:rPr lang="ru-RU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в истории России</a:t>
            </a:r>
          </a:p>
        </p:txBody>
      </p:sp>
    </p:spTree>
    <p:extLst>
      <p:ext uri="{BB962C8B-B14F-4D97-AF65-F5344CB8AC3E}">
        <p14:creationId xmlns:p14="http://schemas.microsoft.com/office/powerpoint/2010/main" val="182321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419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76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252028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2. Этот правитель основал </a:t>
            </a:r>
            <a:r>
              <a:rPr lang="ru-RU" sz="3600" b="1" dirty="0"/>
              <a:t>Ярославль, инициировал создание «Русской Правды» — первого известного свода законов на </a:t>
            </a:r>
            <a:r>
              <a:rPr lang="ru-RU" sz="3600" b="1" dirty="0" smtClean="0"/>
              <a:t>Руси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56992"/>
            <a:ext cx="8229600" cy="3201219"/>
          </a:xfrm>
        </p:spPr>
        <p:txBody>
          <a:bodyPr/>
          <a:lstStyle/>
          <a:p>
            <a:r>
              <a:rPr lang="ru-RU" dirty="0" smtClean="0"/>
              <a:t>1) Ярослав Мудрый</a:t>
            </a:r>
          </a:p>
          <a:p>
            <a:r>
              <a:rPr lang="ru-RU" dirty="0" smtClean="0"/>
              <a:t>2) Владимир Красно Солнышко</a:t>
            </a:r>
          </a:p>
          <a:p>
            <a:r>
              <a:rPr lang="ru-RU" dirty="0" smtClean="0"/>
              <a:t>3) Александр Невский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202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2520280"/>
          </a:xfrm>
        </p:spPr>
        <p:txBody>
          <a:bodyPr>
            <a:noAutofit/>
          </a:bodyPr>
          <a:lstStyle/>
          <a:p>
            <a:r>
              <a:rPr lang="ru-RU" sz="3600" b="1" dirty="0"/>
              <a:t>3. Этот правитель первым из русских князей принял титул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«</a:t>
            </a:r>
            <a:r>
              <a:rPr lang="ru-RU" sz="3600" b="1" dirty="0"/>
              <a:t>Государь всея Руси», </a:t>
            </a:r>
            <a:br>
              <a:rPr lang="ru-RU" sz="3600" b="1" dirty="0"/>
            </a:br>
            <a:r>
              <a:rPr lang="ru-RU" sz="3600" b="1" dirty="0"/>
              <a:t>и ввел в обиход термин «Россия».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56992"/>
            <a:ext cx="8229600" cy="3201219"/>
          </a:xfrm>
        </p:spPr>
        <p:txBody>
          <a:bodyPr/>
          <a:lstStyle/>
          <a:p>
            <a:r>
              <a:rPr lang="ru-RU" dirty="0" smtClean="0"/>
              <a:t>1) Ярослав Мудрый</a:t>
            </a:r>
          </a:p>
          <a:p>
            <a:r>
              <a:rPr lang="ru-RU" dirty="0" smtClean="0"/>
              <a:t>2) Иван </a:t>
            </a:r>
            <a:r>
              <a:rPr lang="en-US" dirty="0" smtClean="0"/>
              <a:t>III</a:t>
            </a:r>
            <a:endParaRPr lang="ru-RU" dirty="0" smtClean="0"/>
          </a:p>
          <a:p>
            <a:r>
              <a:rPr lang="ru-RU" dirty="0" smtClean="0"/>
              <a:t>3) Александр </a:t>
            </a:r>
            <a:r>
              <a:rPr lang="en-US" dirty="0"/>
              <a:t>III</a:t>
            </a:r>
          </a:p>
        </p:txBody>
      </p:sp>
    </p:spTree>
    <p:extLst>
      <p:ext uri="{BB962C8B-B14F-4D97-AF65-F5344CB8AC3E}">
        <p14:creationId xmlns:p14="http://schemas.microsoft.com/office/powerpoint/2010/main" val="252202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2520280"/>
          </a:xfrm>
        </p:spPr>
        <p:txBody>
          <a:bodyPr>
            <a:noAutofit/>
          </a:bodyPr>
          <a:lstStyle/>
          <a:p>
            <a:r>
              <a:rPr lang="ru-RU" sz="3600" b="1" dirty="0"/>
              <a:t>4. При этом правителе  прирост территории Руси составил почти 100 %,  к завершению его царствования Русское государство стало размером больше всей остальной Европы.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56992"/>
            <a:ext cx="8229600" cy="3201219"/>
          </a:xfrm>
        </p:spPr>
        <p:txBody>
          <a:bodyPr/>
          <a:lstStyle/>
          <a:p>
            <a:r>
              <a:rPr lang="ru-RU" dirty="0" smtClean="0"/>
              <a:t>1) Иван </a:t>
            </a:r>
            <a:r>
              <a:rPr lang="en-US" dirty="0"/>
              <a:t>III</a:t>
            </a:r>
          </a:p>
          <a:p>
            <a:r>
              <a:rPr lang="ru-RU" dirty="0" smtClean="0"/>
              <a:t>2) Юрий Долгорукий</a:t>
            </a:r>
          </a:p>
          <a:p>
            <a:r>
              <a:rPr lang="ru-RU" dirty="0"/>
              <a:t>3) Иван </a:t>
            </a:r>
            <a:r>
              <a:rPr lang="en-US" dirty="0"/>
              <a:t>IV </a:t>
            </a:r>
            <a:r>
              <a:rPr lang="ru-RU" dirty="0"/>
              <a:t>Грозный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202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2520280"/>
          </a:xfrm>
        </p:spPr>
        <p:txBody>
          <a:bodyPr>
            <a:noAutofit/>
          </a:bodyPr>
          <a:lstStyle/>
          <a:p>
            <a:r>
              <a:rPr lang="ru-RU" sz="3600" b="1" dirty="0"/>
              <a:t>5. При этом правителе Россия закрепилась на берегах Азовского моря, получила выход к Балтийскому морю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56992"/>
            <a:ext cx="8229600" cy="3201219"/>
          </a:xfrm>
        </p:spPr>
        <p:txBody>
          <a:bodyPr/>
          <a:lstStyle/>
          <a:p>
            <a:r>
              <a:rPr lang="ru-RU" dirty="0" smtClean="0"/>
              <a:t>1) Иван </a:t>
            </a:r>
            <a:r>
              <a:rPr lang="en-US" dirty="0"/>
              <a:t>III</a:t>
            </a:r>
          </a:p>
          <a:p>
            <a:r>
              <a:rPr lang="ru-RU" dirty="0" smtClean="0"/>
              <a:t>2) Петр </a:t>
            </a:r>
            <a:r>
              <a:rPr lang="en-US" dirty="0" smtClean="0"/>
              <a:t>I</a:t>
            </a:r>
            <a:endParaRPr lang="ru-RU" dirty="0" smtClean="0"/>
          </a:p>
          <a:p>
            <a:r>
              <a:rPr lang="ru-RU" dirty="0"/>
              <a:t>3) </a:t>
            </a:r>
            <a:r>
              <a:rPr lang="ru-RU" dirty="0" smtClean="0"/>
              <a:t>Александр Невский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613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2520280"/>
          </a:xfrm>
        </p:spPr>
        <p:txBody>
          <a:bodyPr>
            <a:noAutofit/>
          </a:bodyPr>
          <a:lstStyle/>
          <a:p>
            <a:r>
              <a:rPr lang="ru-RU" sz="3600" b="1" dirty="0"/>
              <a:t>6. При этом правителе впервые в России были введены бумажные деньги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56992"/>
            <a:ext cx="8229600" cy="3201219"/>
          </a:xfrm>
        </p:spPr>
        <p:txBody>
          <a:bodyPr/>
          <a:lstStyle/>
          <a:p>
            <a:r>
              <a:rPr lang="ru-RU" dirty="0" smtClean="0"/>
              <a:t>1</a:t>
            </a:r>
            <a:r>
              <a:rPr lang="ru-RU" dirty="0"/>
              <a:t>) </a:t>
            </a:r>
            <a:r>
              <a:rPr lang="ru-RU" dirty="0" smtClean="0"/>
              <a:t>Екатерина </a:t>
            </a:r>
            <a:r>
              <a:rPr lang="en-US" dirty="0"/>
              <a:t>II </a:t>
            </a:r>
            <a:endParaRPr lang="ru-RU" dirty="0" smtClean="0"/>
          </a:p>
          <a:p>
            <a:r>
              <a:rPr lang="ru-RU" dirty="0" smtClean="0"/>
              <a:t>2) Петр </a:t>
            </a:r>
            <a:r>
              <a:rPr lang="en-US" dirty="0" smtClean="0"/>
              <a:t>I</a:t>
            </a:r>
            <a:endParaRPr lang="ru-RU" dirty="0" smtClean="0"/>
          </a:p>
          <a:p>
            <a:r>
              <a:rPr lang="ru-RU" dirty="0"/>
              <a:t>3) </a:t>
            </a:r>
            <a:r>
              <a:rPr lang="ru-RU" dirty="0" smtClean="0"/>
              <a:t>Александр </a:t>
            </a:r>
            <a:r>
              <a:rPr lang="en-US" dirty="0" smtClean="0"/>
              <a:t>I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305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2520280"/>
          </a:xfrm>
        </p:spPr>
        <p:txBody>
          <a:bodyPr>
            <a:noAutofit/>
          </a:bodyPr>
          <a:lstStyle/>
          <a:p>
            <a:r>
              <a:rPr lang="ru-RU" sz="3600" b="1" dirty="0"/>
              <a:t>6. При этом правителе впервые в России были введены бумажные деньги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56992"/>
            <a:ext cx="8229600" cy="3201219"/>
          </a:xfrm>
        </p:spPr>
        <p:txBody>
          <a:bodyPr/>
          <a:lstStyle/>
          <a:p>
            <a:r>
              <a:rPr lang="ru-RU" dirty="0" smtClean="0"/>
              <a:t>1</a:t>
            </a:r>
            <a:r>
              <a:rPr lang="ru-RU" dirty="0"/>
              <a:t>) </a:t>
            </a:r>
            <a:r>
              <a:rPr lang="ru-RU" dirty="0" smtClean="0"/>
              <a:t>Екатерина </a:t>
            </a:r>
            <a:r>
              <a:rPr lang="en-US" dirty="0"/>
              <a:t>II </a:t>
            </a:r>
            <a:endParaRPr lang="ru-RU" dirty="0" smtClean="0"/>
          </a:p>
          <a:p>
            <a:r>
              <a:rPr lang="ru-RU" dirty="0" smtClean="0"/>
              <a:t>2) Петр </a:t>
            </a:r>
            <a:r>
              <a:rPr lang="en-US" dirty="0" smtClean="0"/>
              <a:t>I</a:t>
            </a:r>
            <a:endParaRPr lang="en-US" dirty="0"/>
          </a:p>
          <a:p>
            <a:r>
              <a:rPr lang="ru-RU" dirty="0" smtClean="0"/>
              <a:t>3</a:t>
            </a:r>
            <a:r>
              <a:rPr lang="ru-RU" dirty="0"/>
              <a:t>) </a:t>
            </a:r>
            <a:r>
              <a:rPr lang="ru-RU" dirty="0" smtClean="0"/>
              <a:t>Александр </a:t>
            </a:r>
            <a:r>
              <a:rPr lang="en-US" dirty="0"/>
              <a:t>I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687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2520280"/>
          </a:xfrm>
        </p:spPr>
        <p:txBody>
          <a:bodyPr>
            <a:noAutofit/>
          </a:bodyPr>
          <a:lstStyle/>
          <a:p>
            <a:r>
              <a:rPr lang="ru-RU" b="1" dirty="0"/>
              <a:t>7. Этот правитель вошел в историю как «Освободитель». </a:t>
            </a:r>
            <a:r>
              <a:rPr lang="ru-RU" sz="3600" b="1" dirty="0"/>
              <a:t/>
            </a:r>
            <a:br>
              <a:rPr lang="ru-RU" sz="3600" b="1" dirty="0"/>
            </a:b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56993"/>
            <a:ext cx="8229600" cy="1944216"/>
          </a:xfrm>
        </p:spPr>
        <p:txBody>
          <a:bodyPr/>
          <a:lstStyle/>
          <a:p>
            <a:r>
              <a:rPr lang="ru-RU" dirty="0" smtClean="0"/>
              <a:t>1</a:t>
            </a:r>
            <a:r>
              <a:rPr lang="ru-RU" dirty="0"/>
              <a:t>) </a:t>
            </a:r>
            <a:r>
              <a:rPr lang="ru-RU" dirty="0" smtClean="0"/>
              <a:t>Екатерина </a:t>
            </a:r>
            <a:r>
              <a:rPr lang="en-US" dirty="0"/>
              <a:t>II </a:t>
            </a:r>
            <a:endParaRPr lang="ru-RU" dirty="0" smtClean="0"/>
          </a:p>
          <a:p>
            <a:r>
              <a:rPr lang="ru-RU" dirty="0" smtClean="0"/>
              <a:t>2) Иван </a:t>
            </a:r>
            <a:r>
              <a:rPr lang="en-US" dirty="0"/>
              <a:t>III</a:t>
            </a:r>
            <a:endParaRPr lang="ru-RU" dirty="0" smtClean="0"/>
          </a:p>
          <a:p>
            <a:r>
              <a:rPr lang="ru-RU" dirty="0"/>
              <a:t>3) </a:t>
            </a:r>
            <a:r>
              <a:rPr lang="ru-RU" dirty="0" smtClean="0"/>
              <a:t>Александр </a:t>
            </a:r>
            <a:r>
              <a:rPr lang="en-US" dirty="0"/>
              <a:t>II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007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1090</Words>
  <Application>Microsoft Office PowerPoint</Application>
  <PresentationFormat>Экран (4:3)</PresentationFormat>
  <Paragraphs>122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Презентация PowerPoint</vt:lpstr>
      <vt:lpstr>1. Христиане были на Руси и до его правления, однако именно при нем в 988 году Русь официально стала православной. </vt:lpstr>
      <vt:lpstr>2. Этот правитель основал Ярославль, инициировал создание «Русской Правды» — первого известного свода законов на Руси</vt:lpstr>
      <vt:lpstr>3. Этот правитель первым из русских князей принял титул  «Государь всея Руси»,  и ввел в обиход термин «Россия». </vt:lpstr>
      <vt:lpstr>4. При этом правителе  прирост территории Руси составил почти 100 %,  к завершению его царствования Русское государство стало размером больше всей остальной Европы.</vt:lpstr>
      <vt:lpstr>5. При этом правителе Россия закрепилась на берегах Азовского моря, получила выход к Балтийскому морю</vt:lpstr>
      <vt:lpstr>6. При этом правителе впервые в России были введены бумажные деньги </vt:lpstr>
      <vt:lpstr>6. При этом правителе впервые в России были введены бумажные деньги </vt:lpstr>
      <vt:lpstr>7. Этот правитель вошел в историю как «Освободитель».  </vt:lpstr>
      <vt:lpstr>8. Практически всю свою историю Россия провела в войнах, которых не было только во время его правления.</vt:lpstr>
      <vt:lpstr>9. При этом правителе население страны стало грамотным</vt:lpstr>
      <vt:lpstr>10. При этом правителе страна открыла для себя жанр "площадной поэзии"</vt:lpstr>
      <vt:lpstr>Презентация PowerPoint</vt:lpstr>
      <vt:lpstr>1. Христиане были на Руси и до его правления, однако именно при нем в 988 году Русь официально стала православной.</vt:lpstr>
      <vt:lpstr>2. Этот правитель основал Ярославль, инициировал создание «Русской Правды» — первого известного свода законов на Руси</vt:lpstr>
      <vt:lpstr>3. Этот правитель первым из русских князей принял титул «Государь всея Руси»,  и ввел в обиход термин «Россия». </vt:lpstr>
      <vt:lpstr>4. При этом правителе  прирост территории Руси составил почти 100 %,  к завершению его царствования Русское государство стало размером больше всей остальной Европы.</vt:lpstr>
      <vt:lpstr>5. При этом правителе Россия закрепилась на берегах Азовского моря, получила выход к Балтийскому морю</vt:lpstr>
      <vt:lpstr>6. При этом правителе впервые в России были введены бумажные деньги </vt:lpstr>
      <vt:lpstr>7. Этот правитель вошел в историю как «Освободитель».  </vt:lpstr>
      <vt:lpstr>8. Практически всю свою историю Россия провела в войнах, которых не было только во время его правления.</vt:lpstr>
      <vt:lpstr>9. При этом правителе население страны стало грамотным</vt:lpstr>
      <vt:lpstr>10. При этом правителе страна открыла для себя жанр "площадной поэзии"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dim4ik</dc:creator>
  <cp:lastModifiedBy>dim4ik</cp:lastModifiedBy>
  <cp:revision>10</cp:revision>
  <dcterms:created xsi:type="dcterms:W3CDTF">2016-01-27T19:38:09Z</dcterms:created>
  <dcterms:modified xsi:type="dcterms:W3CDTF">2016-01-27T21:06:58Z</dcterms:modified>
</cp:coreProperties>
</file>