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C32BE85-46E6-4250-BC28-29FF1A2E962D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8403" y="945913"/>
            <a:ext cx="8637073" cy="2618554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8404" y="3564467"/>
            <a:ext cx="8637072" cy="1071095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27124" y="329307"/>
            <a:ext cx="5943668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24392" y="134930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5" name="Picture 14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4709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30270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7" name="Picture 16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59215" b="36435"/>
          <a:stretch/>
        </p:blipFill>
        <p:spPr>
          <a:xfrm rot="5400000">
            <a:off x="8642279" y="3046916"/>
            <a:ext cx="4663440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fld id="{48A87A34-81AB-432B-8DAE-1953F412C126}" type="datetimeFigureOut">
              <a:rPr lang="en-US" dirty="0"/>
              <a:pPr/>
              <a:t>4/10/2020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24" name="Picture 23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67" y="1756129"/>
            <a:ext cx="8619060" cy="205006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9166" y="3806195"/>
            <a:ext cx="861906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1052" y="958037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9166" y="2165621"/>
            <a:ext cx="4645152" cy="329385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606" y="2171769"/>
            <a:ext cx="4645152" cy="328709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66" y="953336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9166" y="2169727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8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9166" y="2974448"/>
            <a:ext cx="4645152" cy="24938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4337" y="2173181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8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94337" y="2971669"/>
            <a:ext cx="4645152" cy="248719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8" name="Picture 17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4" name="Picture 13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291" y="952578"/>
            <a:ext cx="3275013" cy="2322176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3334" y="952578"/>
            <a:ext cx="6012470" cy="4505221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4291" y="3274754"/>
            <a:ext cx="3275013" cy="2178918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24" y="1129513"/>
            <a:ext cx="5854872" cy="1924208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8247" y="3053721"/>
            <a:ext cx="5846486" cy="2096013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25300" y="5469856"/>
            <a:ext cx="5849605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4/10/2020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25300" y="318640"/>
            <a:ext cx="4877818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76794" y="137408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22" name="Picture 21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" t="474" r="48549" b="36564"/>
          <a:stretch/>
        </p:blipFill>
        <p:spPr>
          <a:xfrm>
            <a:off x="1125460" y="643464"/>
            <a:ext cx="5879592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>
          <a:xfrm>
            <a:off x="0" y="6119336"/>
            <a:ext cx="12192000" cy="74295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0" y="468769"/>
            <a:ext cx="12192000" cy="564702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  <a:lumMod val="100000"/>
                </a:schemeClr>
              </a:gs>
              <a:gs pos="100000">
                <a:schemeClr val="bg2">
                  <a:lumMod val="95000"/>
                  <a:lumOff val="5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/>
        </p:nvCxnSpPr>
        <p:spPr>
          <a:xfrm>
            <a:off x="0" y="6121269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0270" y="953324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0270" y="2171769"/>
            <a:ext cx="9603275" cy="329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32830" y="330370"/>
            <a:ext cx="251539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30270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18076" y="137408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1E2595-5881-4581-8FE0-DA7AD87844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7797" y="945913"/>
            <a:ext cx="8637073" cy="261855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Игра «Затейники» на </a:t>
            </a:r>
            <a:r>
              <a:rPr lang="ru-RU" dirty="0" err="1"/>
              <a:t>нудлах</a:t>
            </a:r>
            <a:r>
              <a:rPr lang="ru-RU" dirty="0"/>
              <a:t> в бассейне.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3A9416D-F543-4997-9BF7-FFDA9DD7D7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31612" y="3693111"/>
            <a:ext cx="8131985" cy="2489910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dirty="0"/>
              <a:t>Разработала Попова Г.В.</a:t>
            </a:r>
          </a:p>
          <a:p>
            <a:pPr algn="r"/>
            <a:r>
              <a:rPr lang="ru-RU" dirty="0"/>
              <a:t>                                                                             Инструктор по физической культуре</a:t>
            </a:r>
          </a:p>
          <a:p>
            <a:pPr algn="r"/>
            <a:r>
              <a:rPr lang="ru-RU" dirty="0"/>
              <a:t>  ГБОУ Отделение ДОД школы № 246</a:t>
            </a:r>
          </a:p>
          <a:p>
            <a:pPr algn="r"/>
            <a:r>
              <a:rPr lang="ru-RU" dirty="0"/>
              <a:t>Приморского района</a:t>
            </a:r>
          </a:p>
          <a:p>
            <a:pPr algn="r"/>
            <a:r>
              <a:rPr lang="ru-RU" dirty="0"/>
              <a:t>Санкт-Петербурга</a:t>
            </a:r>
          </a:p>
          <a:p>
            <a:pPr algn="r"/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252376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id="{FD33C6B9-D804-4165-8955-F83C235E40B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31783" y="2006353"/>
            <a:ext cx="5541956" cy="3108901"/>
          </a:xfr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D8EE3C66-3C6A-486E-A27A-FFC8A03C42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979720"/>
            <a:ext cx="5864612" cy="345251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/>
              <a:t>4 задание:</a:t>
            </a:r>
          </a:p>
          <a:p>
            <a:pPr marL="0" indent="0" algn="just">
              <a:buNone/>
            </a:pPr>
            <a:r>
              <a:rPr lang="ru-RU" dirty="0"/>
              <a:t>Дети встают друг за другом, берут два </a:t>
            </a:r>
            <a:r>
              <a:rPr lang="ru-RU" dirty="0" err="1"/>
              <a:t>нудла</a:t>
            </a:r>
            <a:r>
              <a:rPr lang="ru-RU" dirty="0"/>
              <a:t> и держатся за них таким образом, что в правой руке каждого ребёнка один </a:t>
            </a:r>
            <a:r>
              <a:rPr lang="ru-RU" dirty="0" err="1"/>
              <a:t>нудл</a:t>
            </a:r>
            <a:r>
              <a:rPr lang="ru-RU" dirty="0"/>
              <a:t>, а в левой другой. По команде двигаются вперёд прыжками, одновременно отталкиваясь от дна бассейна. Обратно – то же самое, но двигаясь спиной вперёд.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22479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FA6EAAC-A207-4A31-A561-3F1E08CB5D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1841" y="2165621"/>
            <a:ext cx="5472477" cy="32938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5 задание:</a:t>
            </a:r>
          </a:p>
          <a:p>
            <a:pPr marL="0" indent="0" algn="just">
              <a:buNone/>
            </a:pPr>
            <a:r>
              <a:rPr lang="ru-RU" dirty="0"/>
              <a:t>Дети встают спиной друг к другу и держат </a:t>
            </a:r>
            <a:r>
              <a:rPr lang="ru-RU" dirty="0" err="1"/>
              <a:t>нудлы</a:t>
            </a:r>
            <a:r>
              <a:rPr lang="ru-RU" dirty="0"/>
              <a:t> по обеим сторонам от себя. Двигаются, один лицом, другой спиной, одновременно отталкиваясь от дна бассейна. Обратно – направление движения для каждого меняется.</a:t>
            </a:r>
          </a:p>
          <a:p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FD81D379-6735-49DA-A110-B5D547B7A30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96000" y="1872504"/>
            <a:ext cx="5794159" cy="3242943"/>
          </a:xfrm>
        </p:spPr>
      </p:pic>
    </p:spTree>
    <p:extLst>
      <p:ext uri="{BB962C8B-B14F-4D97-AF65-F5344CB8AC3E}">
        <p14:creationId xmlns:p14="http://schemas.microsoft.com/office/powerpoint/2010/main" val="5902111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B1ECFB-73FD-44F5-89AD-88BB4B3D7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798" y="958037"/>
            <a:ext cx="11860307" cy="1059305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/>
              <a:t>Третья часть: Заключительная – игра на внимание и свободное плавание </a:t>
            </a:r>
            <a:r>
              <a:rPr lang="ru-RU" sz="2000" dirty="0"/>
              <a:t>(5 минут)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6DDD24D8-E196-44CD-8934-8F7FADDF73B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553705" y="2228295"/>
            <a:ext cx="5466400" cy="3080551"/>
          </a:xfrm>
        </p:spPr>
      </p:pic>
      <p:sp>
        <p:nvSpPr>
          <p:cNvPr id="8" name="Объект 7">
            <a:extLst>
              <a:ext uri="{FF2B5EF4-FFF2-40B4-BE49-F238E27FC236}">
                <a16:creationId xmlns:a16="http://schemas.microsoft.com/office/drawing/2014/main" id="{628D4457-97CC-4C30-88D5-ECA141BF01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9798" y="1882066"/>
            <a:ext cx="6152225" cy="391505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Дети садятся на бортик, ноги спускают в воду. В зависимости от количества свистков инструктора, дети работают ногами:</a:t>
            </a:r>
          </a:p>
          <a:p>
            <a:pPr algn="just"/>
            <a:r>
              <a:rPr lang="ru-RU" dirty="0"/>
              <a:t>1 раз – работа ног в спокойном темпе</a:t>
            </a:r>
          </a:p>
          <a:p>
            <a:pPr algn="just"/>
            <a:r>
              <a:rPr lang="ru-RU" dirty="0"/>
              <a:t>2 раза – работа ног в интенсивном темпе</a:t>
            </a:r>
          </a:p>
          <a:p>
            <a:pPr algn="just"/>
            <a:r>
              <a:rPr lang="ru-RU" dirty="0"/>
              <a:t>3 раза – дети перестают работать ногами</a:t>
            </a:r>
          </a:p>
          <a:p>
            <a:pPr marL="0" indent="0" algn="just">
              <a:buNone/>
            </a:pPr>
            <a:r>
              <a:rPr lang="ru-RU" dirty="0"/>
              <a:t>Инструктор свистит в разном порядке, обманывая детей, они должны чётко слышать количество свистков и выполнять задание.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17560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>
            <a:extLst>
              <a:ext uri="{FF2B5EF4-FFF2-40B4-BE49-F238E27FC236}">
                <a16:creationId xmlns:a16="http://schemas.microsoft.com/office/drawing/2014/main" id="{63E1393A-F0F2-4AEF-A6BA-ACE20176F5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4186" y="2171769"/>
            <a:ext cx="11745158" cy="329457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В заключении - свободное купание, доставание тонущих игрушек со дна бассейна.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6436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994AAF-900B-45A2-AB67-47AB363E3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270" y="953325"/>
            <a:ext cx="9603275" cy="618024"/>
          </a:xfrm>
        </p:spPr>
        <p:txBody>
          <a:bodyPr/>
          <a:lstStyle/>
          <a:p>
            <a:r>
              <a:rPr lang="ru-RU" b="1" dirty="0"/>
              <a:t>Цели: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DFA0613-3348-4F4B-B5AA-A71BA1F4D1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0270" y="1997476"/>
            <a:ext cx="9603275" cy="3808520"/>
          </a:xfrm>
        </p:spPr>
        <p:txBody>
          <a:bodyPr>
            <a:normAutofit lnSpcReduction="10000"/>
          </a:bodyPr>
          <a:lstStyle/>
          <a:p>
            <a:r>
              <a:rPr lang="ru-RU" sz="2400" dirty="0"/>
              <a:t>1) Обучение детей осознанно заниматься физическими упражнениями в  команде (в парах)</a:t>
            </a:r>
          </a:p>
          <a:p>
            <a:r>
              <a:rPr lang="ru-RU" sz="2400" dirty="0"/>
              <a:t>2) Создание основы для разностороннего физического развития и укрепления опорно-двигательного аппарата, сердечно-сосудистой, дыхательной и нервной систем.</a:t>
            </a:r>
          </a:p>
          <a:p>
            <a:r>
              <a:rPr lang="ru-RU" sz="2400" b="1" dirty="0"/>
              <a:t>Интеграция областей:</a:t>
            </a:r>
            <a:r>
              <a:rPr lang="ru-RU" sz="2400" dirty="0"/>
              <a:t> физическое развитие, социально-коммуникативное развитие, познавательное развитие, речевое развитие, художественно-эстетическое.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4485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3E2E33-253E-481A-993A-F1F09A88E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0465" y="784648"/>
            <a:ext cx="1791070" cy="524617"/>
          </a:xfrm>
        </p:spPr>
        <p:txBody>
          <a:bodyPr>
            <a:noAutofit/>
          </a:bodyPr>
          <a:lstStyle/>
          <a:p>
            <a:pPr algn="ctr"/>
            <a:r>
              <a:rPr lang="ru-RU" b="1" dirty="0"/>
              <a:t>Задачи</a:t>
            </a:r>
            <a:r>
              <a:rPr lang="ru-RU" dirty="0"/>
              <a:t>:</a:t>
            </a:r>
          </a:p>
        </p:txBody>
      </p:sp>
      <p:graphicFrame>
        <p:nvGraphicFramePr>
          <p:cNvPr id="14" name="Таблица 14">
            <a:extLst>
              <a:ext uri="{FF2B5EF4-FFF2-40B4-BE49-F238E27FC236}">
                <a16:creationId xmlns:a16="http://schemas.microsoft.com/office/drawing/2014/main" id="{21BB45EC-F547-4DD2-9225-12BF4674D4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4391587"/>
              </p:ext>
            </p:extLst>
          </p:nvPr>
        </p:nvGraphicFramePr>
        <p:xfrm>
          <a:off x="0" y="1432558"/>
          <a:ext cx="12192000" cy="542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5041">
                  <a:extLst>
                    <a:ext uri="{9D8B030D-6E8A-4147-A177-3AD203B41FA5}">
                      <a16:colId xmlns:a16="http://schemas.microsoft.com/office/drawing/2014/main" val="2549491077"/>
                    </a:ext>
                  </a:extLst>
                </a:gridCol>
                <a:gridCol w="2441759">
                  <a:extLst>
                    <a:ext uri="{9D8B030D-6E8A-4147-A177-3AD203B41FA5}">
                      <a16:colId xmlns:a16="http://schemas.microsoft.com/office/drawing/2014/main" val="1769028314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1379459257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369462665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3681635925"/>
                    </a:ext>
                  </a:extLst>
                </a:gridCol>
              </a:tblGrid>
              <a:tr h="102993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Физическое развитие: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Социально-коммуникативное развитие: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Познавательное развитие: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Речевое развитие: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Художественно-эстетическое развитие: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081301"/>
                  </a:ext>
                </a:extLst>
              </a:tr>
              <a:tr h="124120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Продолжать знакомить детей с различными свойствами воды при выполнении упражнений.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Способствовать развитию умения действовать в коллективе.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Дать представление об ответственном взаимодействии в команде.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Развивать слуховое внимание.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Знакомство с понятием «Красота движения человека».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3879281"/>
                  </a:ext>
                </a:extLst>
              </a:tr>
              <a:tr h="11883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Создавать условия для овладения детьми умением принимать безопорное положение.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Развивать способность сопереживания товарищу в паре.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Оптимизировать мышление детей по средствам синхронного выбора движения в паре.</a:t>
                      </a:r>
                    </a:p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Пополнять словарный запас новыми терминами.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Развивать умение двигаться по команде.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077847"/>
                  </a:ext>
                </a:extLst>
              </a:tr>
              <a:tr h="124120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Научить детей владеть своим телом в воде в горизонтальном и вертикальном положении.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Развивать интерес к соревновательному процессу игры в парах.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33272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3283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E7B752A3-28D6-48A5-B474-D288077BC6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b="1" dirty="0"/>
              <a:t>Предварительная работа с детьми:</a:t>
            </a:r>
            <a:endParaRPr lang="ru-RU" dirty="0"/>
          </a:p>
          <a:p>
            <a:endParaRPr lang="ru-RU" dirty="0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7794AA8-2DDB-42C7-834A-2589979A9C3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Озвучить правила безопасности при занятиях в бассейне;</a:t>
            </a:r>
          </a:p>
          <a:p>
            <a:r>
              <a:rPr lang="ru-RU" dirty="0"/>
              <a:t>Разъяснить об ответственности работы в парах;</a:t>
            </a:r>
          </a:p>
          <a:p>
            <a:r>
              <a:rPr lang="ru-RU" dirty="0"/>
              <a:t>Разучивание подвижных игр на </a:t>
            </a:r>
            <a:r>
              <a:rPr lang="ru-RU" dirty="0" err="1"/>
              <a:t>нудлах</a:t>
            </a:r>
            <a:r>
              <a:rPr lang="ru-RU" dirty="0"/>
              <a:t> в парах.</a:t>
            </a:r>
          </a:p>
          <a:p>
            <a:endParaRPr lang="ru-RU" dirty="0"/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D8E3C365-849F-4B09-B289-1EBEE023E3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b="1" dirty="0"/>
              <a:t>Предварительная работа инструктора:</a:t>
            </a:r>
            <a:endParaRPr lang="ru-RU" dirty="0"/>
          </a:p>
          <a:p>
            <a:endParaRPr lang="ru-RU" dirty="0"/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C8A5D063-6C7C-449D-A66F-C60836588FC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Подготовить оборудование;</a:t>
            </a:r>
          </a:p>
          <a:p>
            <a:r>
              <a:rPr lang="ru-RU" dirty="0"/>
              <a:t>Подготовить наглядный материал для демонстрации;</a:t>
            </a:r>
          </a:p>
          <a:p>
            <a:r>
              <a:rPr lang="ru-RU" dirty="0"/>
              <a:t>Подобрать музыкальное сопровождение для игры.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4392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Текст 12">
            <a:extLst>
              <a:ext uri="{FF2B5EF4-FFF2-40B4-BE49-F238E27FC236}">
                <a16:creationId xmlns:a16="http://schemas.microsoft.com/office/drawing/2014/main" id="{7C369C2A-904E-4AB4-A5B9-5342B2060F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/>
              <a:t>Методические приемы:</a:t>
            </a:r>
            <a:endParaRPr lang="ru-RU" dirty="0"/>
          </a:p>
          <a:p>
            <a:endParaRPr lang="ru-RU" dirty="0"/>
          </a:p>
        </p:txBody>
      </p:sp>
      <p:sp>
        <p:nvSpPr>
          <p:cNvPr id="10" name="Объект 9">
            <a:extLst>
              <a:ext uri="{FF2B5EF4-FFF2-40B4-BE49-F238E27FC236}">
                <a16:creationId xmlns:a16="http://schemas.microsoft.com/office/drawing/2014/main" id="{D1E438A6-B4B3-4476-980B-8AA56257CCE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Словесный ( беседа, указание, вопросы )</a:t>
            </a:r>
          </a:p>
          <a:p>
            <a:r>
              <a:rPr lang="ru-RU" dirty="0"/>
              <a:t>Игровой (создание игровой ситуации)</a:t>
            </a:r>
          </a:p>
          <a:p>
            <a:endParaRPr lang="ru-RU" dirty="0"/>
          </a:p>
        </p:txBody>
      </p:sp>
      <p:sp>
        <p:nvSpPr>
          <p:cNvPr id="14" name="Текст 13">
            <a:extLst>
              <a:ext uri="{FF2B5EF4-FFF2-40B4-BE49-F238E27FC236}">
                <a16:creationId xmlns:a16="http://schemas.microsoft.com/office/drawing/2014/main" id="{CF321323-588F-4165-8B5D-BB67DEFE58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/>
          </a:bodyPr>
          <a:lstStyle/>
          <a:p>
            <a:r>
              <a:rPr lang="ru-RU" b="1" dirty="0"/>
              <a:t>Методические указания:</a:t>
            </a:r>
            <a:endParaRPr lang="ru-RU" dirty="0"/>
          </a:p>
          <a:p>
            <a:endParaRPr lang="ru-RU" dirty="0"/>
          </a:p>
        </p:txBody>
      </p:sp>
      <p:sp>
        <p:nvSpPr>
          <p:cNvPr id="15" name="Объект 14">
            <a:extLst>
              <a:ext uri="{FF2B5EF4-FFF2-40B4-BE49-F238E27FC236}">
                <a16:creationId xmlns:a16="http://schemas.microsoft.com/office/drawing/2014/main" id="{7E9AE3AD-B96B-4721-9360-11B24915846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/>
              <a:t>Упражнения выполнять синхронно, соблюдать правила работы в парах.</a:t>
            </a:r>
          </a:p>
          <a:p>
            <a:r>
              <a:rPr lang="ru-RU" dirty="0"/>
              <a:t>Каждое новое задание выполнять строго по свистку.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9997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>
            <a:extLst>
              <a:ext uri="{FF2B5EF4-FFF2-40B4-BE49-F238E27FC236}">
                <a16:creationId xmlns:a16="http://schemas.microsoft.com/office/drawing/2014/main" id="{F8615785-E114-4DE3-892A-D41BA7C28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0800" y="887767"/>
            <a:ext cx="3275013" cy="754602"/>
          </a:xfrm>
        </p:spPr>
        <p:txBody>
          <a:bodyPr/>
          <a:lstStyle/>
          <a:p>
            <a:pPr algn="ctr"/>
            <a:r>
              <a:rPr lang="ru-RU" b="1" dirty="0"/>
              <a:t>Ход занятия:</a:t>
            </a:r>
            <a:br>
              <a:rPr lang="ru-RU" dirty="0"/>
            </a:br>
            <a:endParaRPr lang="ru-RU"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3BA0011-223C-486B-829B-9548E8600C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9570" y="3588431"/>
            <a:ext cx="5529405" cy="3128984"/>
          </a:xfrm>
        </p:spPr>
      </p:pic>
      <p:sp>
        <p:nvSpPr>
          <p:cNvPr id="15" name="Текст 14">
            <a:extLst>
              <a:ext uri="{FF2B5EF4-FFF2-40B4-BE49-F238E27FC236}">
                <a16:creationId xmlns:a16="http://schemas.microsoft.com/office/drawing/2014/main" id="{418B3403-E07E-44DE-A487-E7EA98854F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4184" y="1270702"/>
            <a:ext cx="11748243" cy="3997734"/>
          </a:xfrm>
        </p:spPr>
        <p:txBody>
          <a:bodyPr>
            <a:normAutofit/>
          </a:bodyPr>
          <a:lstStyle/>
          <a:p>
            <a:pPr algn="just"/>
            <a:r>
              <a:rPr lang="ru-RU" sz="1800" dirty="0"/>
              <a:t>Инструктор приглашает детей в воду для участия в эстафете. Дети делятся парами и берут себе по одному </a:t>
            </a:r>
            <a:r>
              <a:rPr lang="ru-RU" sz="1800" dirty="0" err="1"/>
              <a:t>нудлу</a:t>
            </a:r>
            <a:r>
              <a:rPr lang="ru-RU" sz="1800" dirty="0"/>
              <a:t>. Перемещение пар происходит параллельно, вдоль бассейна, в одну сторону и обратно. В конце бассейна пара касается бортика и, только после этого, начинает движение назад.</a:t>
            </a:r>
          </a:p>
          <a:p>
            <a:r>
              <a:rPr lang="ru-RU" sz="1800" b="1" dirty="0"/>
              <a:t>Первая часть: Разминка – упражнение “Стрелочка” </a:t>
            </a:r>
            <a:r>
              <a:rPr lang="ru-RU" sz="1800" dirty="0"/>
              <a:t>(2-3 минуты)</a:t>
            </a:r>
          </a:p>
          <a:p>
            <a:r>
              <a:rPr lang="ru-RU" sz="1800" dirty="0"/>
              <a:t>                      На груди – 3 раза                                                                       На спине – 3 раза.</a:t>
            </a:r>
          </a:p>
          <a:p>
            <a:endParaRPr lang="ru-RU" dirty="0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A8B1C08C-1F3A-4E30-8A1B-091A5CEFE3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7410" y="3588431"/>
            <a:ext cx="5565017" cy="3128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009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87F164CC-A204-423F-B175-EC06FCAED3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1052" y="958038"/>
            <a:ext cx="9605635" cy="441100"/>
          </a:xfrm>
        </p:spPr>
        <p:txBody>
          <a:bodyPr>
            <a:normAutofit fontScale="90000"/>
          </a:bodyPr>
          <a:lstStyle/>
          <a:p>
            <a:r>
              <a:rPr lang="ru-RU" sz="2200" b="1" dirty="0"/>
              <a:t>Вторая часть: Основная – эстафета в парах </a:t>
            </a:r>
            <a:r>
              <a:rPr lang="ru-RU" sz="2200" dirty="0"/>
              <a:t>(23-25 минут)</a:t>
            </a:r>
            <a:br>
              <a:rPr lang="ru-RU" sz="2200" b="1" dirty="0"/>
            </a:b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29AE7EDD-1D5D-4F58-8F62-2083427969A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214839" y="1837548"/>
            <a:ext cx="5660918" cy="3182903"/>
          </a:xfrm>
        </p:spPr>
      </p:pic>
      <p:sp>
        <p:nvSpPr>
          <p:cNvPr id="9" name="Объект 8">
            <a:extLst>
              <a:ext uri="{FF2B5EF4-FFF2-40B4-BE49-F238E27FC236}">
                <a16:creationId xmlns:a16="http://schemas.microsoft.com/office/drawing/2014/main" id="{10C6D75D-D6EC-444F-AB62-B7A7081A95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1653" y="1912711"/>
            <a:ext cx="5356588" cy="35648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b="1" dirty="0"/>
              <a:t>1 задание:</a:t>
            </a:r>
          </a:p>
          <a:p>
            <a:pPr marL="0" indent="0" algn="just">
              <a:buNone/>
            </a:pPr>
            <a:r>
              <a:rPr lang="ru-RU" dirty="0"/>
              <a:t>Дети садятся на один </a:t>
            </a:r>
            <a:r>
              <a:rPr lang="ru-RU" dirty="0" err="1"/>
              <a:t>нудл</a:t>
            </a:r>
            <a:r>
              <a:rPr lang="ru-RU" dirty="0"/>
              <a:t> друг за другом и перемещаются в одну сторону спиной вперёд, одновременно отталкиваясь ногами (первый ребёнок двумя руками держится за </a:t>
            </a:r>
            <a:r>
              <a:rPr lang="ru-RU" dirty="0" err="1"/>
              <a:t>нудл</a:t>
            </a:r>
            <a:r>
              <a:rPr lang="ru-RU" dirty="0"/>
              <a:t>, а второй кладёт ему руки на плечи), возвращаются обратно лицом вперёд.</a:t>
            </a:r>
          </a:p>
        </p:txBody>
      </p:sp>
    </p:spTree>
    <p:extLst>
      <p:ext uri="{BB962C8B-B14F-4D97-AF65-F5344CB8AC3E}">
        <p14:creationId xmlns:p14="http://schemas.microsoft.com/office/powerpoint/2010/main" val="28518870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id="{CD0E080A-088C-4EBC-9464-0164E7AC4AF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49659" y="2068497"/>
            <a:ext cx="5424079" cy="3049738"/>
          </a:xfr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815DF7EB-6B6A-4871-ADA6-88C46275BB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54900" y="2077375"/>
            <a:ext cx="4645152" cy="339036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/>
              <a:t>2 задание:</a:t>
            </a:r>
          </a:p>
          <a:p>
            <a:pPr marL="0" indent="0" algn="just">
              <a:buNone/>
            </a:pPr>
            <a:r>
              <a:rPr lang="ru-RU" dirty="0"/>
              <a:t>Дети садятся на один </a:t>
            </a:r>
            <a:r>
              <a:rPr lang="ru-RU" dirty="0" err="1"/>
              <a:t>нудл</a:t>
            </a:r>
            <a:r>
              <a:rPr lang="ru-RU" dirty="0"/>
              <a:t> спиной друг к другу (каждый держится руками за </a:t>
            </a:r>
            <a:r>
              <a:rPr lang="ru-RU" dirty="0" err="1"/>
              <a:t>нудл</a:t>
            </a:r>
            <a:r>
              <a:rPr lang="ru-RU" dirty="0"/>
              <a:t>) и перемещаются в одну сторону, один лицом, другой спиной, а возвращаются наоборот.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18530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342A07F-98CD-4AC5-AFE5-3E97771A52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47426" y="2174498"/>
            <a:ext cx="4645152" cy="3293852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3 задание:</a:t>
            </a:r>
          </a:p>
          <a:p>
            <a:pPr marL="0" indent="0" algn="just">
              <a:buNone/>
            </a:pPr>
            <a:r>
              <a:rPr lang="ru-RU" dirty="0"/>
              <a:t>Дети ложатся на </a:t>
            </a:r>
            <a:r>
              <a:rPr lang="ru-RU" dirty="0" err="1"/>
              <a:t>нудл</a:t>
            </a:r>
            <a:r>
              <a:rPr lang="ru-RU" dirty="0"/>
              <a:t> вдвоём и плывут на груди, работая ногами кроль. Доплыв до бортика, разворачиваются и возвращаются обратно, к финишу.</a:t>
            </a:r>
          </a:p>
          <a:p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23052697-7534-4B99-ACC3-0F03C621607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96000" y="1782074"/>
            <a:ext cx="5871651" cy="3293852"/>
          </a:xfrm>
        </p:spPr>
      </p:pic>
    </p:spTree>
    <p:extLst>
      <p:ext uri="{BB962C8B-B14F-4D97-AF65-F5344CB8AC3E}">
        <p14:creationId xmlns:p14="http://schemas.microsoft.com/office/powerpoint/2010/main" val="4272851425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CDCE0"/>
      </a:lt2>
      <a:accent1>
        <a:srgbClr val="415588"/>
      </a:accent1>
      <a:accent2>
        <a:srgbClr val="4294B6"/>
      </a:accent2>
      <a:accent3>
        <a:srgbClr val="087D7C"/>
      </a:accent3>
      <a:accent4>
        <a:srgbClr val="2CB663"/>
      </a:accent4>
      <a:accent5>
        <a:srgbClr val="DF8822"/>
      </a:accent5>
      <a:accent6>
        <a:srgbClr val="BC410A"/>
      </a:accent6>
      <a:hlink>
        <a:srgbClr val="5977C4"/>
      </a:hlink>
      <a:folHlink>
        <a:srgbClr val="A1A9BF"/>
      </a:folHlink>
    </a:clrScheme>
    <a:fontScheme name="Gallery">
      <a:majorFont>
        <a:latin typeface="Century Gothic" panose="020B0502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  <a:lumMod val="108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E050AC27-895F-4B90-991D-A6818FC89AB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TM10001114[[fn=Галерея]]</Template>
  <TotalTime>0</TotalTime>
  <Words>674</Words>
  <Application>Microsoft Office PowerPoint</Application>
  <PresentationFormat>Широкоэкранный</PresentationFormat>
  <Paragraphs>64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Century Gothic</vt:lpstr>
      <vt:lpstr>Галерея</vt:lpstr>
      <vt:lpstr>Игра «Затейники» на нудлах в бассейне.</vt:lpstr>
      <vt:lpstr>Цели:</vt:lpstr>
      <vt:lpstr>Задачи:</vt:lpstr>
      <vt:lpstr>Презентация PowerPoint</vt:lpstr>
      <vt:lpstr>Презентация PowerPoint</vt:lpstr>
      <vt:lpstr>Ход занятия: </vt:lpstr>
      <vt:lpstr>Вторая часть: Основная – эстафета в парах (23-25 минут)   </vt:lpstr>
      <vt:lpstr>Презентация PowerPoint</vt:lpstr>
      <vt:lpstr>Презентация PowerPoint</vt:lpstr>
      <vt:lpstr>Презентация PowerPoint</vt:lpstr>
      <vt:lpstr>Презентация PowerPoint</vt:lpstr>
      <vt:lpstr>Третья часть: Заключительная – игра на внимание и свободное плавание (5 минут)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«Затейники» на нудлах в бассейне.</dc:title>
  <dc:creator>Галина Попова</dc:creator>
  <cp:lastModifiedBy>Галина Попова</cp:lastModifiedBy>
  <cp:revision>16</cp:revision>
  <dcterms:created xsi:type="dcterms:W3CDTF">2020-04-10T10:11:36Z</dcterms:created>
  <dcterms:modified xsi:type="dcterms:W3CDTF">2020-04-10T12:36:45Z</dcterms:modified>
</cp:coreProperties>
</file>