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3" r:id="rId5"/>
    <p:sldId id="266" r:id="rId6"/>
    <p:sldId id="264" r:id="rId7"/>
    <p:sldId id="265" r:id="rId8"/>
    <p:sldId id="267" r:id="rId9"/>
    <p:sldId id="268" r:id="rId10"/>
    <p:sldId id="275" r:id="rId11"/>
    <p:sldId id="270" r:id="rId12"/>
    <p:sldId id="271" r:id="rId13"/>
    <p:sldId id="272" r:id="rId14"/>
    <p:sldId id="273" r:id="rId15"/>
    <p:sldId id="274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F4F5"/>
    <a:srgbClr val="B6FD8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6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00108"/>
            <a:ext cx="9144000" cy="260034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Georgia" pitchFamily="18" charset="0"/>
              </a:rPr>
              <a:t>Организация игровой деятельности с детьми с ОВЗ</a:t>
            </a:r>
            <a:r>
              <a:rPr lang="ru-RU" dirty="0" smtClean="0">
                <a:latin typeface="Georgia" pitchFamily="18" charset="0"/>
              </a:rPr>
              <a:t/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/>
            </a:r>
            <a:br>
              <a:rPr lang="ru-RU" dirty="0" smtClean="0">
                <a:latin typeface="Georgia" pitchFamily="18" charset="0"/>
              </a:rPr>
            </a:br>
            <a:endParaRPr lang="ru-RU" dirty="0">
              <a:latin typeface="Georgia" pitchFamily="18" charset="0"/>
            </a:endParaRPr>
          </a:p>
        </p:txBody>
      </p:sp>
      <p:pic>
        <p:nvPicPr>
          <p:cNvPr id="1028" name="Picture 4" descr="C:\Users\Администратор\Desktop\картинки дети\logo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61" y="3357562"/>
            <a:ext cx="9147761" cy="3306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Игры со стихотворным сопровождением – дети проговаривают текст и выполняют движения 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285860"/>
            <a:ext cx="4572000" cy="5286412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Georgia" pitchFamily="18" charset="0"/>
              </a:rPr>
              <a:t>С веток ягоды снимаю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и в лукошко собираю</a:t>
            </a:r>
            <a:r>
              <a:rPr lang="ru-RU" i="1" dirty="0" smtClean="0">
                <a:latin typeface="Georgia" pitchFamily="18" charset="0"/>
              </a:rPr>
              <a:t>. </a:t>
            </a:r>
            <a:br>
              <a:rPr lang="ru-RU" i="1" dirty="0" smtClean="0">
                <a:latin typeface="Georgia" pitchFamily="18" charset="0"/>
              </a:rPr>
            </a:br>
            <a:r>
              <a:rPr lang="ru-RU" i="1" dirty="0" smtClean="0">
                <a:latin typeface="Georgia" pitchFamily="18" charset="0"/>
              </a:rPr>
              <a:t>(«срывают» ягодки и «кладут» в ладошку. </a:t>
            </a:r>
            <a:br>
              <a:rPr lang="ru-RU" i="1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Ягод - полное лукошко!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Я попробую немножко. </a:t>
            </a:r>
            <a:r>
              <a:rPr lang="ru-RU" i="1" dirty="0" smtClean="0">
                <a:latin typeface="Georgia" pitchFamily="18" charset="0"/>
              </a:rPr>
              <a:t/>
            </a:r>
            <a:br>
              <a:rPr lang="ru-RU" i="1" dirty="0" smtClean="0">
                <a:latin typeface="Georgia" pitchFamily="18" charset="0"/>
              </a:rPr>
            </a:br>
            <a:r>
              <a:rPr lang="ru-RU" i="1" dirty="0" smtClean="0">
                <a:latin typeface="Georgia" pitchFamily="18" charset="0"/>
              </a:rPr>
              <a:t>(щепотку поднести ко рту) </a:t>
            </a:r>
            <a:br>
              <a:rPr lang="ru-RU" i="1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Я поем ещё чуть - </a:t>
            </a:r>
            <a:r>
              <a:rPr lang="ru-RU" dirty="0" err="1" smtClean="0">
                <a:latin typeface="Georgia" pitchFamily="18" charset="0"/>
              </a:rPr>
              <a:t>чуть</a:t>
            </a:r>
            <a:r>
              <a:rPr lang="ru-RU" dirty="0" smtClean="0">
                <a:latin typeface="Georgia" pitchFamily="18" charset="0"/>
              </a:rPr>
              <a:t> -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легче будет к дому путь!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Я поем ещё малинки.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Сколько ягодок в корзинке?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Раз, два, три, четыре, пять…</a:t>
            </a:r>
            <a:r>
              <a:rPr lang="ru-RU" i="1" dirty="0" smtClean="0">
                <a:latin typeface="Georgia" pitchFamily="18" charset="0"/>
              </a:rPr>
              <a:t> </a:t>
            </a:r>
            <a:br>
              <a:rPr lang="ru-RU" i="1" dirty="0" smtClean="0">
                <a:latin typeface="Georgia" pitchFamily="18" charset="0"/>
              </a:rPr>
            </a:br>
            <a:r>
              <a:rPr lang="ru-RU" i="1" dirty="0" smtClean="0">
                <a:latin typeface="Georgia" pitchFamily="18" charset="0"/>
              </a:rPr>
              <a:t>(загибаем пальчики) </a:t>
            </a:r>
            <a:br>
              <a:rPr lang="ru-RU" i="1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Снова буду собирать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00562" y="1214422"/>
            <a:ext cx="4643437" cy="528641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ru-RU" sz="1800" dirty="0" smtClean="0">
                <a:latin typeface="Georgia" pitchFamily="18" charset="0"/>
              </a:rPr>
              <a:t>1, 2, 3, 4, 5 </a:t>
            </a:r>
            <a:r>
              <a:rPr lang="ru-RU" sz="2200" dirty="0" smtClean="0">
                <a:latin typeface="Georgia" pitchFamily="18" charset="0"/>
              </a:rPr>
              <a:t>будем пальчики считать. </a:t>
            </a:r>
            <a:br>
              <a:rPr lang="ru-RU" sz="2200" dirty="0" smtClean="0">
                <a:latin typeface="Georgia" pitchFamily="18" charset="0"/>
              </a:rPr>
            </a:br>
            <a:r>
              <a:rPr lang="ru-RU" sz="2200" i="1" dirty="0" smtClean="0">
                <a:latin typeface="Georgia" pitchFamily="18" charset="0"/>
              </a:rPr>
              <a:t>(загибаем пальчики) </a:t>
            </a:r>
            <a:r>
              <a:rPr lang="ru-RU" sz="2200" dirty="0" smtClean="0">
                <a:latin typeface="Georgia" pitchFamily="18" charset="0"/>
              </a:rPr>
              <a:t/>
            </a:r>
            <a:br>
              <a:rPr lang="ru-RU" sz="2200" dirty="0" smtClean="0">
                <a:latin typeface="Georgia" pitchFamily="18" charset="0"/>
              </a:rPr>
            </a:br>
            <a:r>
              <a:rPr lang="ru-RU" sz="2200" dirty="0" smtClean="0">
                <a:latin typeface="Georgia" pitchFamily="18" charset="0"/>
              </a:rPr>
              <a:t>Вот кулак, а вот ладошка. </a:t>
            </a:r>
            <a:br>
              <a:rPr lang="ru-RU" sz="2200" dirty="0" smtClean="0">
                <a:latin typeface="Georgia" pitchFamily="18" charset="0"/>
              </a:rPr>
            </a:br>
            <a:r>
              <a:rPr lang="ru-RU" sz="2200" i="1" dirty="0" smtClean="0">
                <a:latin typeface="Georgia" pitchFamily="18" charset="0"/>
              </a:rPr>
              <a:t>(Показать кулак и ладошку)</a:t>
            </a:r>
            <a:r>
              <a:rPr lang="ru-RU" sz="2200" dirty="0" smtClean="0">
                <a:latin typeface="Georgia" pitchFamily="18" charset="0"/>
              </a:rPr>
              <a:t> </a:t>
            </a:r>
            <a:br>
              <a:rPr lang="ru-RU" sz="2200" dirty="0" smtClean="0">
                <a:latin typeface="Georgia" pitchFamily="18" charset="0"/>
              </a:rPr>
            </a:br>
            <a:r>
              <a:rPr lang="ru-RU" sz="2200" dirty="0" smtClean="0">
                <a:latin typeface="Georgia" pitchFamily="18" charset="0"/>
              </a:rPr>
              <a:t>На ладошку села кошка и крадется потихоньку, </a:t>
            </a:r>
            <a:br>
              <a:rPr lang="ru-RU" sz="2200" dirty="0" smtClean="0">
                <a:latin typeface="Georgia" pitchFamily="18" charset="0"/>
              </a:rPr>
            </a:br>
            <a:r>
              <a:rPr lang="ru-RU" sz="2200" i="1" dirty="0" smtClean="0">
                <a:latin typeface="Georgia" pitchFamily="18" charset="0"/>
              </a:rPr>
              <a:t>(По ладошке перебирая пальчиками продвигается другая ладошка) </a:t>
            </a:r>
            <a:r>
              <a:rPr lang="ru-RU" sz="2200" dirty="0" smtClean="0">
                <a:latin typeface="Georgia" pitchFamily="18" charset="0"/>
              </a:rPr>
              <a:t/>
            </a:r>
            <a:br>
              <a:rPr lang="ru-RU" sz="2200" dirty="0" smtClean="0">
                <a:latin typeface="Georgia" pitchFamily="18" charset="0"/>
              </a:rPr>
            </a:br>
            <a:r>
              <a:rPr lang="ru-RU" sz="2200" dirty="0" smtClean="0">
                <a:latin typeface="Georgia" pitchFamily="18" charset="0"/>
              </a:rPr>
              <a:t>Может, мышка там живет? </a:t>
            </a:r>
            <a:br>
              <a:rPr lang="ru-RU" sz="2200" dirty="0" smtClean="0">
                <a:latin typeface="Georgia" pitchFamily="18" charset="0"/>
              </a:rPr>
            </a:br>
            <a:r>
              <a:rPr lang="ru-RU" sz="2200" dirty="0" smtClean="0">
                <a:latin typeface="Georgia" pitchFamily="18" charset="0"/>
              </a:rPr>
              <a:t>Кошка мышку стережет. Мяу! </a:t>
            </a:r>
            <a:br>
              <a:rPr lang="ru-RU" sz="2200" dirty="0" smtClean="0">
                <a:latin typeface="Georgia" pitchFamily="18" charset="0"/>
              </a:rPr>
            </a:br>
            <a:r>
              <a:rPr lang="ru-RU" sz="2200" i="1" dirty="0" smtClean="0">
                <a:latin typeface="Georgia" pitchFamily="18" charset="0"/>
              </a:rPr>
              <a:t>(Как кошка царапать пальчиками ладошку, </a:t>
            </a:r>
            <a:br>
              <a:rPr lang="ru-RU" sz="2200" i="1" dirty="0" smtClean="0">
                <a:latin typeface="Georgia" pitchFamily="18" charset="0"/>
              </a:rPr>
            </a:br>
            <a:r>
              <a:rPr lang="ru-RU" sz="2200" i="1" dirty="0" smtClean="0">
                <a:latin typeface="Georgia" pitchFamily="18" charset="0"/>
              </a:rPr>
              <a:t>а на последнее слово быстро спрятать ручки от кошки)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Игры манипуляции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86346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latin typeface="Georgia" pitchFamily="18" charset="0"/>
              </a:rPr>
              <a:t>«Ладушки-ладушки», «</a:t>
            </a:r>
            <a:r>
              <a:rPr lang="ru-RU" sz="2400" i="1" dirty="0" err="1" smtClean="0">
                <a:latin typeface="Georgia" pitchFamily="18" charset="0"/>
              </a:rPr>
              <a:t>Сорока-белобока</a:t>
            </a:r>
            <a:r>
              <a:rPr lang="ru-RU" sz="2400" i="1" dirty="0" smtClean="0">
                <a:latin typeface="Georgia" pitchFamily="18" charset="0"/>
              </a:rPr>
              <a:t>» –</a:t>
            </a:r>
            <a:r>
              <a:rPr lang="ru-RU" sz="2400" dirty="0" smtClean="0">
                <a:latin typeface="Georgia" pitchFamily="18" charset="0"/>
              </a:rPr>
              <a:t> указательным пальцем осуществляют круговые движения, </a:t>
            </a:r>
            <a:r>
              <a:rPr lang="ru-RU" sz="2400" i="1" dirty="0" smtClean="0">
                <a:latin typeface="Georgia" pitchFamily="18" charset="0"/>
              </a:rPr>
              <a:t>«Пальчик-мальчик, где ты был?», «Мы делили апельсин», «Этот пальчик хочет спать», «Этот пальчик – дедушка», «Раз, два, три, четыре, кто живет в моей квартире»,</a:t>
            </a:r>
            <a:endParaRPr lang="ru-RU" sz="2400" dirty="0" smtClean="0">
              <a:latin typeface="Georgia" pitchFamily="18" charset="0"/>
            </a:endParaRPr>
          </a:p>
          <a:p>
            <a:r>
              <a:rPr lang="ru-RU" sz="2400" i="1" dirty="0" smtClean="0">
                <a:latin typeface="Georgia" pitchFamily="18" charset="0"/>
              </a:rPr>
              <a:t>«Пишем на ладошке»(</a:t>
            </a:r>
            <a:r>
              <a:rPr lang="ru-RU" sz="2400" dirty="0" smtClean="0">
                <a:latin typeface="Georgia" pitchFamily="18" charset="0"/>
              </a:rPr>
              <a:t>можно на спине) Ребенок закрывает глаза и отгадывает цифру, букву, геометрическую фигуру, затем меняетесь.</a:t>
            </a:r>
          </a:p>
          <a:p>
            <a:endParaRPr lang="ru-RU" dirty="0"/>
          </a:p>
        </p:txBody>
      </p:sp>
      <p:pic>
        <p:nvPicPr>
          <p:cNvPr id="6145" name="Picture 1" descr="C:\Users\Администратор\Desktop\melkaya mo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5052005"/>
            <a:ext cx="2571736" cy="18059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Пальчиковые игры на основе сказок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8686800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>
                <a:latin typeface="Georgia" pitchFamily="18" charset="0"/>
              </a:rPr>
              <a:t>        Можно использовать готовый пальчиковый театр, также пальчиковый театр в виде маленьких вязаных колпачков что придает двойной эффект – массаж фаланг пальцев руки,  также можно нарисовать героев сказок на подушечках пальцев и проиграть сказку с детьми</a:t>
            </a:r>
            <a:endParaRPr lang="ru-RU" sz="2400" i="1" dirty="0">
              <a:latin typeface="Georgia" pitchFamily="18" charset="0"/>
            </a:endParaRPr>
          </a:p>
        </p:txBody>
      </p:sp>
      <p:pic>
        <p:nvPicPr>
          <p:cNvPr id="5121" name="Picture 1" descr="C:\Users\Администратор\Desktop\картинки дети\palchikovaya-gimnastika-dlya-detej-video-training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929066"/>
            <a:ext cx="3286148" cy="2738457"/>
          </a:xfrm>
          <a:prstGeom prst="rect">
            <a:avLst/>
          </a:prstGeom>
          <a:noFill/>
        </p:spPr>
      </p:pic>
      <p:pic>
        <p:nvPicPr>
          <p:cNvPr id="5122" name="Picture 2" descr="C:\Users\Администратор\Desktop\картинки дети\teremok-iz-bumagi-3let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78619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Пальчиковые </a:t>
            </a:r>
            <a:r>
              <a:rPr lang="ru-RU" sz="2800" b="1" dirty="0" err="1" smtClean="0">
                <a:latin typeface="Georgia" pitchFamily="18" charset="0"/>
              </a:rPr>
              <a:t>кинезиологические</a:t>
            </a:r>
            <a:r>
              <a:rPr lang="ru-RU" sz="2800" b="1" dirty="0" smtClean="0">
                <a:latin typeface="Georgia" pitchFamily="18" charset="0"/>
              </a:rPr>
              <a:t> игры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dirty="0" smtClean="0">
                <a:latin typeface="Georgia" pitchFamily="18" charset="0"/>
              </a:rPr>
              <a:t>или по другому их называют </a:t>
            </a:r>
            <a:br>
              <a:rPr lang="ru-RU" sz="2800" dirty="0" smtClean="0">
                <a:latin typeface="Georgia" pitchFamily="18" charset="0"/>
              </a:rPr>
            </a:br>
            <a:r>
              <a:rPr lang="ru-RU" sz="2800" dirty="0" smtClean="0">
                <a:latin typeface="Georgia" pitchFamily="18" charset="0"/>
              </a:rPr>
              <a:t>«гимнастика мозга»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latin typeface="Georgia" pitchFamily="18" charset="0"/>
              </a:rPr>
              <a:t> 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714488"/>
            <a:ext cx="8715436" cy="2714644"/>
          </a:xfrm>
        </p:spPr>
        <p:txBody>
          <a:bodyPr>
            <a:normAutofit fontScale="92500" lnSpcReduction="20000"/>
          </a:bodyPr>
          <a:lstStyle/>
          <a:p>
            <a:r>
              <a:rPr lang="ru-RU" sz="2800" i="1" dirty="0" smtClean="0">
                <a:latin typeface="Georgia" pitchFamily="18" charset="0"/>
              </a:rPr>
              <a:t>«Ладонь, кулак, ребро»  (разнонаправленные движения), </a:t>
            </a:r>
          </a:p>
          <a:p>
            <a:r>
              <a:rPr lang="ru-RU" sz="2800" i="1" dirty="0" smtClean="0">
                <a:latin typeface="Georgia" pitchFamily="18" charset="0"/>
              </a:rPr>
              <a:t>«По голове похлопаем,  по животу погладим». </a:t>
            </a:r>
          </a:p>
          <a:p>
            <a:r>
              <a:rPr lang="ru-RU" sz="2800" i="1" dirty="0" smtClean="0">
                <a:latin typeface="Georgia" pitchFamily="18" charset="0"/>
              </a:rPr>
              <a:t> «Лезгинка», (ладонь левой руки сжать в кулак, большой палец и мизинец отогнуть в стороны, а ладонь правой руки поставить горизонтально, затем под музыку чередовать руки. </a:t>
            </a:r>
          </a:p>
          <a:p>
            <a:endParaRPr lang="ru-RU" dirty="0"/>
          </a:p>
        </p:txBody>
      </p:sp>
      <p:pic>
        <p:nvPicPr>
          <p:cNvPr id="4097" name="Picture 1" descr="C:\Users\Администратор\Desktop\6086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4171950"/>
            <a:ext cx="4267200" cy="2686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Пальчиковые игры с элементами </a:t>
            </a:r>
            <a:r>
              <a:rPr lang="ru-RU" sz="2800" b="1" dirty="0" err="1" smtClean="0">
                <a:latin typeface="Georgia" pitchFamily="18" charset="0"/>
              </a:rPr>
              <a:t>самомассажа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1"/>
            <a:ext cx="8543956" cy="3328998"/>
          </a:xfrm>
        </p:spPr>
        <p:txBody>
          <a:bodyPr>
            <a:normAutofit fontScale="92500" lnSpcReduction="10000"/>
          </a:bodyPr>
          <a:lstStyle/>
          <a:p>
            <a:r>
              <a:rPr lang="ru-RU" sz="2800" i="1" dirty="0" smtClean="0">
                <a:latin typeface="Georgia" pitchFamily="18" charset="0"/>
              </a:rPr>
              <a:t>разминание, растирание, надавливание, пощипывание – такие движения выполняются от периферии к центру. </a:t>
            </a:r>
          </a:p>
          <a:p>
            <a:r>
              <a:rPr lang="ru-RU" sz="2800" i="1" dirty="0" smtClean="0">
                <a:latin typeface="Georgia" pitchFamily="18" charset="0"/>
              </a:rPr>
              <a:t>игры, с различными предметами, это могут быть деревянные грибочки, массажные мячи, карандаши и т.д</a:t>
            </a:r>
            <a:r>
              <a:rPr lang="ru-RU" sz="2800" b="1" i="1" dirty="0" smtClean="0">
                <a:latin typeface="Georgia" pitchFamily="18" charset="0"/>
              </a:rPr>
              <a:t>.</a:t>
            </a:r>
            <a:r>
              <a:rPr lang="ru-RU" sz="2800" i="1" dirty="0" smtClean="0">
                <a:latin typeface="Georgia" pitchFamily="18" charset="0"/>
              </a:rPr>
              <a:t> </a:t>
            </a:r>
          </a:p>
          <a:p>
            <a:r>
              <a:rPr lang="ru-RU" sz="2800" i="1" dirty="0" smtClean="0">
                <a:latin typeface="Georgia" pitchFamily="18" charset="0"/>
              </a:rPr>
              <a:t>Упражнения с поролоновыми губками: «бантик», «лягушка», «бабочка».</a:t>
            </a:r>
          </a:p>
          <a:p>
            <a:endParaRPr lang="ru-RU" dirty="0"/>
          </a:p>
        </p:txBody>
      </p:sp>
      <p:pic>
        <p:nvPicPr>
          <p:cNvPr id="3073" name="Picture 1" descr="C:\Users\Администратор\Desktop\massajniy_myach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0275" y="4524372"/>
            <a:ext cx="3103725" cy="2333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Georgia" pitchFamily="18" charset="0"/>
              </a:rPr>
              <a:t>Давайте поиграем!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429288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sz="6800" b="1" i="1" dirty="0" smtClean="0">
                <a:latin typeface="Georgia" pitchFamily="18" charset="0"/>
              </a:rPr>
              <a:t>     Игра “У жирафов”</a:t>
            </a:r>
            <a:endParaRPr lang="ru-RU" sz="6800" i="1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6800" b="1" i="1" dirty="0" smtClean="0">
                <a:latin typeface="Georgia" pitchFamily="18" charset="0"/>
              </a:rPr>
              <a:t>     У жирафов пятна, пятна, пятна, пятнышки везде.</a:t>
            </a:r>
            <a:br>
              <a:rPr lang="ru-RU" sz="6800" b="1" i="1" dirty="0" smtClean="0">
                <a:latin typeface="Georgia" pitchFamily="18" charset="0"/>
              </a:rPr>
            </a:br>
            <a:r>
              <a:rPr lang="ru-RU" sz="6800" b="1" i="1" dirty="0" smtClean="0">
                <a:latin typeface="Georgia" pitchFamily="18" charset="0"/>
              </a:rPr>
              <a:t>У жирафов пятна, пятна, пятна, пятнышки везде.</a:t>
            </a:r>
            <a:br>
              <a:rPr lang="ru-RU" sz="6800" b="1" i="1" dirty="0" smtClean="0">
                <a:latin typeface="Georgia" pitchFamily="18" charset="0"/>
              </a:rPr>
            </a:br>
            <a:r>
              <a:rPr lang="ru-RU" sz="6800" i="1" dirty="0" smtClean="0">
                <a:latin typeface="Georgia" pitchFamily="18" charset="0"/>
              </a:rPr>
              <a:t>(Хлопаем по всему телу ладонями).</a:t>
            </a:r>
          </a:p>
          <a:p>
            <a:pPr>
              <a:buNone/>
            </a:pPr>
            <a:r>
              <a:rPr lang="ru-RU" sz="6800" b="1" i="1" dirty="0" smtClean="0">
                <a:latin typeface="Georgia" pitchFamily="18" charset="0"/>
              </a:rPr>
              <a:t>     На лбу, ушах, на шее, на локтях,</a:t>
            </a:r>
            <a:br>
              <a:rPr lang="ru-RU" sz="6800" b="1" i="1" dirty="0" smtClean="0">
                <a:latin typeface="Georgia" pitchFamily="18" charset="0"/>
              </a:rPr>
            </a:br>
            <a:r>
              <a:rPr lang="ru-RU" sz="6800" b="1" i="1" dirty="0" smtClean="0">
                <a:latin typeface="Georgia" pitchFamily="18" charset="0"/>
              </a:rPr>
              <a:t>На носах, на животах, на коленях и носках.</a:t>
            </a:r>
            <a:br>
              <a:rPr lang="ru-RU" sz="6800" b="1" i="1" dirty="0" smtClean="0">
                <a:latin typeface="Georgia" pitchFamily="18" charset="0"/>
              </a:rPr>
            </a:br>
            <a:r>
              <a:rPr lang="ru-RU" sz="6800" i="1" dirty="0" smtClean="0">
                <a:latin typeface="Georgia" pitchFamily="18" charset="0"/>
              </a:rPr>
              <a:t>(Обоими указательными пальцами дотрагиваемся до соответствующих частей тела.</a:t>
            </a:r>
          </a:p>
          <a:p>
            <a:pPr>
              <a:buNone/>
            </a:pPr>
            <a:r>
              <a:rPr lang="ru-RU" sz="6800" b="1" i="1" dirty="0" smtClean="0">
                <a:latin typeface="Georgia" pitchFamily="18" charset="0"/>
              </a:rPr>
              <a:t>     У слонов есть складки, складки, складки, складочки везде.</a:t>
            </a:r>
            <a:br>
              <a:rPr lang="ru-RU" sz="6800" b="1" i="1" dirty="0" smtClean="0">
                <a:latin typeface="Georgia" pitchFamily="18" charset="0"/>
              </a:rPr>
            </a:br>
            <a:r>
              <a:rPr lang="ru-RU" sz="6800" b="1" i="1" dirty="0" smtClean="0">
                <a:latin typeface="Georgia" pitchFamily="18" charset="0"/>
              </a:rPr>
              <a:t>У слонов есть складки, складки, складки, складочки везде.</a:t>
            </a:r>
            <a:br>
              <a:rPr lang="ru-RU" sz="6800" b="1" i="1" dirty="0" smtClean="0">
                <a:latin typeface="Georgia" pitchFamily="18" charset="0"/>
              </a:rPr>
            </a:br>
            <a:r>
              <a:rPr lang="ru-RU" sz="6800" i="1" dirty="0" smtClean="0">
                <a:latin typeface="Georgia" pitchFamily="18" charset="0"/>
              </a:rPr>
              <a:t>(Щипаем себя, как бы собирая складки).</a:t>
            </a:r>
            <a:r>
              <a:rPr lang="ru-RU" sz="6800" b="1" i="1" dirty="0" smtClean="0">
                <a:latin typeface="Georgia" pitchFamily="18" charset="0"/>
              </a:rPr>
              <a:t/>
            </a:r>
            <a:br>
              <a:rPr lang="ru-RU" sz="6800" b="1" i="1" dirty="0" smtClean="0">
                <a:latin typeface="Georgia" pitchFamily="18" charset="0"/>
              </a:rPr>
            </a:br>
            <a:r>
              <a:rPr lang="ru-RU" sz="6800" b="1" i="1" dirty="0" smtClean="0">
                <a:latin typeface="Georgia" pitchFamily="18" charset="0"/>
              </a:rPr>
              <a:t>На лбу, ушах, на шее, на локтях,</a:t>
            </a:r>
            <a:br>
              <a:rPr lang="ru-RU" sz="6800" b="1" i="1" dirty="0" smtClean="0">
                <a:latin typeface="Georgia" pitchFamily="18" charset="0"/>
              </a:rPr>
            </a:br>
            <a:r>
              <a:rPr lang="ru-RU" sz="6800" b="1" i="1" dirty="0" smtClean="0">
                <a:latin typeface="Georgia" pitchFamily="18" charset="0"/>
              </a:rPr>
              <a:t>На носах, на животах, на коленях и носках.</a:t>
            </a:r>
            <a:br>
              <a:rPr lang="ru-RU" sz="6800" b="1" i="1" dirty="0" smtClean="0">
                <a:latin typeface="Georgia" pitchFamily="18" charset="0"/>
              </a:rPr>
            </a:br>
            <a:r>
              <a:rPr lang="ru-RU" sz="6800" i="1" dirty="0" smtClean="0">
                <a:latin typeface="Georgia" pitchFamily="18" charset="0"/>
              </a:rPr>
              <a:t>(Обоими указательными пальцами дотрагиваемся до соответствующих частей тела).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Georgia" pitchFamily="18" charset="0"/>
              </a:rPr>
              <a:t>Желаю творческих успехов!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1026" name="Picture 2" descr="C:\Users\Администратор\Desktop\картинки дети\0_89368_840cfb2d_L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81383"/>
            <a:ext cx="7000924" cy="46766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:\Users\Администратор\Desktop\be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0"/>
            <a:ext cx="2786050" cy="23323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6715140" cy="179704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Игра –ведущий вид деятельности дошкольника – через игру он познает мир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401080" cy="4143403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latin typeface="Georgia" pitchFamily="18" charset="0"/>
              </a:rPr>
              <a:t>Подвижные игры</a:t>
            </a:r>
          </a:p>
          <a:p>
            <a:r>
              <a:rPr lang="ru-RU" i="1" dirty="0" smtClean="0">
                <a:latin typeface="Georgia" pitchFamily="18" charset="0"/>
              </a:rPr>
              <a:t>Сюжетно-ролевые игры</a:t>
            </a:r>
          </a:p>
          <a:p>
            <a:r>
              <a:rPr lang="ru-RU" i="1" dirty="0" smtClean="0">
                <a:latin typeface="Georgia" pitchFamily="18" charset="0"/>
              </a:rPr>
              <a:t>Творческие игры </a:t>
            </a:r>
            <a:r>
              <a:rPr lang="ru-RU" sz="2800" i="1" dirty="0" smtClean="0">
                <a:latin typeface="Georgia" pitchFamily="18" charset="0"/>
              </a:rPr>
              <a:t>(игры-драматизации, игры-имитации, игры-забавы, игры-хороводы, игры –соревнования, игры-ситуации)</a:t>
            </a:r>
            <a:endParaRPr lang="ru-RU" i="1" dirty="0" smtClean="0">
              <a:latin typeface="Georgia" pitchFamily="18" charset="0"/>
            </a:endParaRPr>
          </a:p>
          <a:p>
            <a:r>
              <a:rPr lang="ru-RU" i="1" dirty="0" smtClean="0">
                <a:latin typeface="Georgia" pitchFamily="18" charset="0"/>
              </a:rPr>
              <a:t>Настольно-печатные игры</a:t>
            </a:r>
          </a:p>
          <a:p>
            <a:r>
              <a:rPr lang="ru-RU" i="1" dirty="0" smtClean="0">
                <a:latin typeface="Georgia" pitchFamily="18" charset="0"/>
              </a:rPr>
              <a:t>Пальчиковые игры</a:t>
            </a:r>
          </a:p>
          <a:p>
            <a:pPr>
              <a:buNone/>
            </a:pPr>
            <a:endParaRPr lang="ru-RU" dirty="0" smtClean="0">
              <a:latin typeface="Georgia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</p:spPr>
        <p:txBody>
          <a:bodyPr/>
          <a:lstStyle/>
          <a:p>
            <a:pPr algn="l"/>
            <a:r>
              <a:rPr lang="ru-RU" dirty="0" smtClean="0">
                <a:latin typeface="Georgia" pitchFamily="18" charset="0"/>
              </a:rPr>
              <a:t>Пальчиковые игры: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7829576" cy="4643470"/>
          </a:xfrm>
        </p:spPr>
        <p:txBody>
          <a:bodyPr>
            <a:normAutofit fontScale="55000" lnSpcReduction="20000"/>
          </a:bodyPr>
          <a:lstStyle/>
          <a:p>
            <a:r>
              <a:rPr lang="ru-RU" sz="4400" i="1" dirty="0" smtClean="0">
                <a:latin typeface="Georgia" pitchFamily="18" charset="0"/>
              </a:rPr>
              <a:t>Стимулируют развитие речи.</a:t>
            </a:r>
          </a:p>
          <a:p>
            <a:r>
              <a:rPr lang="ru-RU" sz="4400" i="1" dirty="0" smtClean="0">
                <a:latin typeface="Georgia" pitchFamily="18" charset="0"/>
              </a:rPr>
              <a:t>Создают благоприятный, эмоциональный фон, развивают умение подражать взрослому, учат вслушиваться и понимать смысл речи.</a:t>
            </a:r>
          </a:p>
          <a:p>
            <a:r>
              <a:rPr lang="ru-RU" sz="4400" i="1" dirty="0" smtClean="0">
                <a:latin typeface="Georgia" pitchFamily="18" charset="0"/>
              </a:rPr>
              <a:t>Учат концентрировать и распределять своё внимание.</a:t>
            </a:r>
          </a:p>
          <a:p>
            <a:r>
              <a:rPr lang="ru-RU" sz="4400" i="1" dirty="0" smtClean="0">
                <a:latin typeface="Georgia" pitchFamily="18" charset="0"/>
              </a:rPr>
              <a:t>Формируют умение контролировать  выполняемые движения при сопровождении их стихотворными строчками.</a:t>
            </a:r>
          </a:p>
          <a:p>
            <a:r>
              <a:rPr lang="ru-RU" sz="4400" i="1" dirty="0" smtClean="0">
                <a:latin typeface="Georgia" pitchFamily="18" charset="0"/>
              </a:rPr>
              <a:t>Развивают память ребенка, воображение и фантазию.</a:t>
            </a:r>
          </a:p>
          <a:p>
            <a:r>
              <a:rPr lang="ru-RU" sz="4400" i="1" dirty="0" smtClean="0">
                <a:latin typeface="Georgia" pitchFamily="18" charset="0"/>
              </a:rPr>
              <a:t>Способствуют развитию силы, гибкости и подвижности пальцев, которые в дальнейшем облегчат овладение навыком письма.</a:t>
            </a:r>
          </a:p>
          <a:p>
            <a:endParaRPr lang="ru-RU" dirty="0"/>
          </a:p>
        </p:txBody>
      </p:sp>
      <p:pic>
        <p:nvPicPr>
          <p:cNvPr id="14337" name="Picture 1" descr="C:\Users\Администратор\Desktop\328881.126936942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0"/>
            <a:ext cx="2214546" cy="2245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Пальчиковые игры с предметами </a:t>
            </a:r>
            <a:r>
              <a:rPr lang="ru-RU" sz="2800" dirty="0" smtClean="0">
                <a:latin typeface="Georgia" pitchFamily="18" charset="0"/>
              </a:rPr>
              <a:t> 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115328" cy="54292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Georgia" pitchFamily="18" charset="0"/>
              </a:rPr>
              <a:t>Это игры с использованием: массажных мячей, карандашей, прищепок. </a:t>
            </a:r>
          </a:p>
          <a:p>
            <a:pPr>
              <a:buNone/>
            </a:pPr>
            <a:endParaRPr lang="ru-RU" sz="24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Georgia" pitchFamily="18" charset="0"/>
              </a:rPr>
              <a:t> </a:t>
            </a:r>
            <a:r>
              <a:rPr lang="ru-RU" sz="2400" i="1" dirty="0" smtClean="0">
                <a:latin typeface="Georgia" pitchFamily="18" charset="0"/>
              </a:rPr>
              <a:t>Карандаш в руках держу</a:t>
            </a:r>
          </a:p>
          <a:p>
            <a:pPr>
              <a:buNone/>
            </a:pPr>
            <a:r>
              <a:rPr lang="ru-RU" sz="2400" i="1" dirty="0" smtClean="0">
                <a:latin typeface="Georgia" pitchFamily="18" charset="0"/>
              </a:rPr>
              <a:t>Поиграть я с ним хочу.</a:t>
            </a:r>
          </a:p>
          <a:p>
            <a:pPr>
              <a:buNone/>
            </a:pPr>
            <a:r>
              <a:rPr lang="ru-RU" sz="2400" i="1" dirty="0" smtClean="0">
                <a:latin typeface="Georgia" pitchFamily="18" charset="0"/>
              </a:rPr>
              <a:t>Карандаш в ладони взяли</a:t>
            </a:r>
          </a:p>
          <a:p>
            <a:pPr>
              <a:buNone/>
            </a:pPr>
            <a:r>
              <a:rPr lang="ru-RU" sz="2400" i="1" dirty="0" smtClean="0">
                <a:latin typeface="Georgia" pitchFamily="18" charset="0"/>
              </a:rPr>
              <a:t>И немного </a:t>
            </a:r>
            <a:r>
              <a:rPr lang="ru-RU" sz="2400" i="1" dirty="0" err="1" smtClean="0">
                <a:latin typeface="Georgia" pitchFamily="18" charset="0"/>
              </a:rPr>
              <a:t>пошуршали</a:t>
            </a:r>
            <a:r>
              <a:rPr lang="ru-RU" sz="2400" i="1" dirty="0" smtClean="0">
                <a:latin typeface="Georgia" pitchFamily="18" charset="0"/>
              </a:rPr>
              <a:t>.</a:t>
            </a:r>
          </a:p>
          <a:p>
            <a:pPr>
              <a:buNone/>
            </a:pPr>
            <a:endParaRPr lang="ru-RU" sz="2400" i="1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2400" i="1" dirty="0" smtClean="0">
                <a:latin typeface="Georgia" pitchFamily="18" charset="0"/>
              </a:rPr>
              <a:t>Карандашик я возьму</a:t>
            </a:r>
          </a:p>
          <a:p>
            <a:pPr>
              <a:buNone/>
            </a:pPr>
            <a:r>
              <a:rPr lang="ru-RU" sz="2400" i="1" dirty="0" smtClean="0">
                <a:latin typeface="Georgia" pitchFamily="18" charset="0"/>
              </a:rPr>
              <a:t>Непременно каждый пальчик</a:t>
            </a:r>
          </a:p>
          <a:p>
            <a:pPr>
              <a:buNone/>
            </a:pPr>
            <a:r>
              <a:rPr lang="ru-RU" sz="2400" i="1" dirty="0" smtClean="0">
                <a:latin typeface="Georgia" pitchFamily="18" charset="0"/>
              </a:rPr>
              <a:t> быть послушным научу</a:t>
            </a:r>
            <a:endParaRPr lang="ru-RU" i="1" dirty="0">
              <a:latin typeface="Georgia" pitchFamily="18" charset="0"/>
            </a:endParaRPr>
          </a:p>
        </p:txBody>
      </p:sp>
      <p:pic>
        <p:nvPicPr>
          <p:cNvPr id="13313" name="Picture 1" descr="C:\Users\Администратор\Desktop\imgpreview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3055935"/>
            <a:ext cx="2400306" cy="36449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Пальчиковые игры с карандашом</a:t>
            </a:r>
            <a:br>
              <a:rPr lang="ru-RU" sz="2400" b="1" dirty="0" smtClean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> (желательно, шестигранным, так как он дополнительно массажирует пальцы и ладонь)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143536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None/>
            </a:pP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i="1" dirty="0" smtClean="0">
                <a:latin typeface="Georgia" pitchFamily="18" charset="0"/>
              </a:rPr>
              <a:t>• катать карандаш между ладонями обеих рук – от кончиков пальцев до основания ладони; </a:t>
            </a:r>
          </a:p>
          <a:p>
            <a:pPr>
              <a:spcAft>
                <a:spcPts val="600"/>
              </a:spcAft>
              <a:buNone/>
            </a:pPr>
            <a:r>
              <a:rPr lang="ru-RU" sz="2200" i="1" dirty="0" smtClean="0">
                <a:latin typeface="Georgia" pitchFamily="18" charset="0"/>
              </a:rPr>
              <a:t>	• катать карандаш подушечками двух пальцев (большого и указательного, большого и среднего, большого и безымянного), поочерёдно правой и левой рукой; </a:t>
            </a:r>
          </a:p>
          <a:p>
            <a:pPr>
              <a:spcAft>
                <a:spcPts val="600"/>
              </a:spcAft>
              <a:buNone/>
            </a:pPr>
            <a:r>
              <a:rPr lang="ru-RU" sz="2200" i="1" dirty="0" smtClean="0">
                <a:latin typeface="Georgia" pitchFamily="18" charset="0"/>
              </a:rPr>
              <a:t/>
            </a:r>
            <a:br>
              <a:rPr lang="ru-RU" sz="2200" i="1" dirty="0" smtClean="0">
                <a:latin typeface="Georgia" pitchFamily="18" charset="0"/>
              </a:rPr>
            </a:br>
            <a:r>
              <a:rPr lang="ru-RU" sz="2200" i="1" dirty="0" smtClean="0">
                <a:latin typeface="Georgia" pitchFamily="18" charset="0"/>
              </a:rPr>
              <a:t>• катать карандаш между соответствующими пальцами обеих рук по очереди (между указательным пальцем правой руки и указательным пальцем левой руки и т.д.); </a:t>
            </a:r>
          </a:p>
          <a:p>
            <a:pPr>
              <a:spcAft>
                <a:spcPts val="600"/>
              </a:spcAft>
              <a:buNone/>
            </a:pPr>
            <a:r>
              <a:rPr lang="ru-RU" sz="2200" i="1" dirty="0" smtClean="0">
                <a:latin typeface="Georgia" pitchFamily="18" charset="0"/>
              </a:rPr>
              <a:t/>
            </a:r>
            <a:br>
              <a:rPr lang="ru-RU" sz="2200" i="1" dirty="0" smtClean="0">
                <a:latin typeface="Georgia" pitchFamily="18" charset="0"/>
              </a:rPr>
            </a:br>
            <a:r>
              <a:rPr lang="ru-RU" sz="2200" i="1" dirty="0" smtClean="0">
                <a:latin typeface="Georgia" pitchFamily="18" charset="0"/>
              </a:rPr>
              <a:t>• поочерёдно пальцами обеих рук катать карандаш по столу; поочерёдно пальцами обеих рук катать два карандаша по столу</a:t>
            </a:r>
            <a:r>
              <a:rPr lang="ru-RU" sz="2200" dirty="0" smtClean="0"/>
              <a:t>. </a:t>
            </a:r>
            <a:endParaRPr lang="ru-RU" sz="2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дминистратор\Desktop\из счетных палочек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4862052"/>
            <a:ext cx="2666998" cy="1995947"/>
          </a:xfrm>
          <a:prstGeom prst="rect">
            <a:avLst/>
          </a:prstGeom>
          <a:noFill/>
        </p:spPr>
      </p:pic>
      <p:pic>
        <p:nvPicPr>
          <p:cNvPr id="1026" name="Picture 2" descr="C:\Users\Администратор\Desktop\из счетных палочек\0000070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00637"/>
            <a:ext cx="2627278" cy="1857364"/>
          </a:xfrm>
          <a:prstGeom prst="rect">
            <a:avLst/>
          </a:prstGeom>
          <a:noFill/>
        </p:spPr>
      </p:pic>
      <p:pic>
        <p:nvPicPr>
          <p:cNvPr id="11265" name="Picture 1" descr="C:\Users\Администратор\Desktop\из счетных палочек\90323954_4979214_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4933953"/>
            <a:ext cx="2928926" cy="192404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Игры со счетными  палочками </a:t>
            </a:r>
            <a:r>
              <a:rPr lang="ru-RU" sz="2400" dirty="0" smtClean="0">
                <a:latin typeface="Georgia" pitchFamily="18" charset="0"/>
              </a:rPr>
              <a:t>где детям предлагается выполнить рисунок из палочек с постепенным усложнением задания: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58204" cy="364333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Georgia" pitchFamily="18" charset="0"/>
              </a:rPr>
              <a:t>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• </a:t>
            </a:r>
            <a:r>
              <a:rPr lang="ru-RU" i="1" dirty="0" smtClean="0">
                <a:latin typeface="Georgia" pitchFamily="18" charset="0"/>
              </a:rPr>
              <a:t>выполнить узор после выкладывания его взрослым; </a:t>
            </a:r>
            <a:br>
              <a:rPr lang="ru-RU" i="1" dirty="0" smtClean="0">
                <a:latin typeface="Georgia" pitchFamily="18" charset="0"/>
              </a:rPr>
            </a:br>
            <a:r>
              <a:rPr lang="ru-RU" i="1" dirty="0" smtClean="0">
                <a:latin typeface="Georgia" pitchFamily="18" charset="0"/>
              </a:rPr>
              <a:t>• по конечному результату (образцу); </a:t>
            </a:r>
            <a:br>
              <a:rPr lang="ru-RU" i="1" dirty="0" smtClean="0">
                <a:latin typeface="Georgia" pitchFamily="18" charset="0"/>
              </a:rPr>
            </a:br>
            <a:r>
              <a:rPr lang="ru-RU" i="1" dirty="0" smtClean="0">
                <a:latin typeface="Georgia" pitchFamily="18" charset="0"/>
              </a:rPr>
              <a:t>• по уменьшенной схеме; </a:t>
            </a:r>
            <a:br>
              <a:rPr lang="ru-RU" i="1" dirty="0" smtClean="0">
                <a:latin typeface="Georgia" pitchFamily="18" charset="0"/>
              </a:rPr>
            </a:br>
            <a:r>
              <a:rPr lang="ru-RU" i="1" dirty="0" smtClean="0">
                <a:latin typeface="Georgia" pitchFamily="18" charset="0"/>
              </a:rPr>
              <a:t>• по словесной инструкции; </a:t>
            </a:r>
            <a:br>
              <a:rPr lang="ru-RU" i="1" dirty="0" smtClean="0">
                <a:latin typeface="Georgia" pitchFamily="18" charset="0"/>
              </a:rPr>
            </a:br>
            <a:r>
              <a:rPr lang="ru-RU" i="1" dirty="0" smtClean="0">
                <a:latin typeface="Georgia" pitchFamily="18" charset="0"/>
              </a:rPr>
              <a:t>• выкладывание букв и цифр из веточек.  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                     «Спички- невелички»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   Задача: поднять все спички со стола одноименными пальцами рук, главное , чтобы не упали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игры и упражнения с использованием мелких предметов и природного материала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i="1" dirty="0" smtClean="0">
                <a:latin typeface="Georgia" pitchFamily="18" charset="0"/>
              </a:rPr>
              <a:t>     • нанизывание на проволоку, шнурок необходимое количество бусин, шариков, пуговиц по демонстрации действия, по образцу, по рисунку узора, по словесной инструкции; составление бус; </a:t>
            </a:r>
            <a:br>
              <a:rPr lang="ru-RU" sz="2400" i="1" dirty="0" smtClean="0">
                <a:latin typeface="Georgia" pitchFamily="18" charset="0"/>
              </a:rPr>
            </a:br>
            <a:r>
              <a:rPr lang="ru-RU" sz="2400" i="1" dirty="0" smtClean="0">
                <a:latin typeface="Georgia" pitchFamily="18" charset="0"/>
              </a:rPr>
              <a:t>• сортировка мелких предметов (бусин, пуговиц, монет, горошин, зёрен и т.д.); ребёнку необходимо разложить предметы на группы, двигая их подушечками пальцев по столу или осуществляя захват предметов двумя пальцами правой (или левой) руки поочерёдно (большим и указательным, большим и средним и т.д.); игра «Золушка»; </a:t>
            </a:r>
            <a:br>
              <a:rPr lang="ru-RU" sz="2400" i="1" dirty="0" smtClean="0">
                <a:latin typeface="Georgia" pitchFamily="18" charset="0"/>
              </a:rPr>
            </a:br>
            <a:r>
              <a:rPr lang="ru-RU" sz="2400" i="1" dirty="0" smtClean="0">
                <a:latin typeface="Georgia" pitchFamily="18" charset="0"/>
              </a:rPr>
              <a:t>• сжимание и разжимание мелких резиновых игрушек (мячей-ежей, цилиндров с разнообразными шипами) одной рукой, пальцами одной руки; двумя руками одновременно или поочерёдно; </a:t>
            </a:r>
            <a:br>
              <a:rPr lang="ru-RU" sz="2400" i="1" dirty="0" smtClean="0">
                <a:latin typeface="Georgia" pitchFamily="18" charset="0"/>
              </a:rPr>
            </a:br>
            <a:r>
              <a:rPr lang="ru-RU" sz="2000" i="1" dirty="0" smtClean="0">
                <a:latin typeface="Georgia" pitchFamily="18" charset="0"/>
              </a:rPr>
              <a:t/>
            </a:r>
            <a:br>
              <a:rPr lang="ru-RU" sz="2000" i="1" dirty="0" smtClean="0">
                <a:latin typeface="Georgia" pitchFamily="18" charset="0"/>
              </a:rPr>
            </a:br>
            <a:endParaRPr lang="ru-RU" sz="110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игры и упражнения с использованием мелких предметов и природного материала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9001156" cy="511494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000" i="1" dirty="0" smtClean="0">
                <a:latin typeface="Georgia" pitchFamily="18" charset="0"/>
              </a:rPr>
              <a:t>     • растирание ладоней грецкими орехами (массаж ладоней, включая тыльную сторону); </a:t>
            </a:r>
            <a:br>
              <a:rPr lang="ru-RU" sz="4000" i="1" dirty="0" smtClean="0">
                <a:latin typeface="Georgia" pitchFamily="18" charset="0"/>
              </a:rPr>
            </a:br>
            <a:r>
              <a:rPr lang="ru-RU" sz="4000" i="1" dirty="0" smtClean="0">
                <a:latin typeface="Georgia" pitchFamily="18" charset="0"/>
              </a:rPr>
              <a:t>• перекатывание грецких орехов по столу одной рукой (двумя руками); </a:t>
            </a:r>
          </a:p>
          <a:p>
            <a:pPr>
              <a:buNone/>
            </a:pPr>
            <a:r>
              <a:rPr lang="ru-RU" sz="4000" i="1" dirty="0" smtClean="0">
                <a:latin typeface="Georgia" pitchFamily="18" charset="0"/>
              </a:rPr>
              <a:t>   </a:t>
            </a:r>
            <a:r>
              <a:rPr lang="ru-RU" sz="3800" i="1" dirty="0" smtClean="0">
                <a:latin typeface="Georgia" pitchFamily="18" charset="0"/>
              </a:rPr>
              <a:t>• перекладывание мелких предметов (бобов, гороха, пуговиц, бусин, мозаики) из одной ёмкости в другую; захват предмета осуществляется попеременно двумя пальцами; усложнение – захват двух-трёх предметов одновременно; </a:t>
            </a:r>
            <a:br>
              <a:rPr lang="ru-RU" sz="3800" i="1" dirty="0" smtClean="0">
                <a:latin typeface="Georgia" pitchFamily="18" charset="0"/>
              </a:rPr>
            </a:br>
            <a:r>
              <a:rPr lang="ru-RU" sz="3800" i="1" dirty="0" smtClean="0">
                <a:latin typeface="Georgia" pitchFamily="18" charset="0"/>
              </a:rPr>
              <a:t>• складывание пирамидок, матрёшек, любых сборных игрушек; вкладывание формочек одна в другую; подбирание крышек к разнообразным ёмкостям; </a:t>
            </a:r>
            <a:br>
              <a:rPr lang="ru-RU" sz="3800" i="1" dirty="0" smtClean="0">
                <a:latin typeface="Georgia" pitchFamily="18" charset="0"/>
              </a:rPr>
            </a:br>
            <a:r>
              <a:rPr lang="ru-RU" sz="3800" i="1" dirty="0" smtClean="0">
                <a:latin typeface="Georgia" pitchFamily="18" charset="0"/>
              </a:rPr>
              <a:t>• нанизывание колец на тесьму, стержень; </a:t>
            </a:r>
            <a:br>
              <a:rPr lang="ru-RU" sz="3800" i="1" dirty="0" smtClean="0">
                <a:latin typeface="Georgia" pitchFamily="18" charset="0"/>
              </a:rPr>
            </a:br>
            <a:r>
              <a:rPr lang="ru-RU" sz="3800" i="1" dirty="0" smtClean="0">
                <a:latin typeface="Georgia" pitchFamily="18" charset="0"/>
              </a:rPr>
              <a:t>• пальчиковый театр или рисовать на подушечках пальцев глазки и ротик, теневой театр.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игры и упражнения с использованием мелких предметов и природного материала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8858312" cy="528641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800" i="1" dirty="0" smtClean="0">
                <a:latin typeface="Georgia" pitchFamily="18" charset="0"/>
              </a:rPr>
              <a:t>   •бумажные колпачки и крышки от бутылок (можно стучать тихо-громко, шуршать, катать, скрипеть)</a:t>
            </a:r>
          </a:p>
          <a:p>
            <a:pPr>
              <a:buNone/>
            </a:pPr>
            <a:r>
              <a:rPr lang="ru-RU" sz="3800" i="1" dirty="0" smtClean="0">
                <a:latin typeface="Georgia" pitchFamily="18" charset="0"/>
              </a:rPr>
              <a:t>   • выкладывание из круп, пуговиц, бусинок букв, цифр, разнообразных рисунков; </a:t>
            </a:r>
          </a:p>
          <a:p>
            <a:pPr>
              <a:buNone/>
            </a:pPr>
            <a:r>
              <a:rPr lang="ru-RU" sz="3800" i="1" dirty="0" smtClean="0">
                <a:latin typeface="Georgia" pitchFamily="18" charset="0"/>
              </a:rPr>
              <a:t>   • «рисование» картин крупой, бусинами, семенами, листьями деревьев. </a:t>
            </a:r>
          </a:p>
          <a:p>
            <a:pPr>
              <a:buNone/>
            </a:pPr>
            <a:r>
              <a:rPr lang="ru-RU" sz="3800" i="1" dirty="0" smtClean="0">
                <a:latin typeface="Georgia" pitchFamily="18" charset="0"/>
              </a:rPr>
              <a:t>   • упражнения с поролоновыми губками (сжимание- разжимание, «Утята», «Бабочка», «Бантик», «Лягушка», «Резинка», «Колбаска», «Секрет» .</a:t>
            </a:r>
          </a:p>
          <a:p>
            <a:pPr>
              <a:buNone/>
            </a:pPr>
            <a:r>
              <a:rPr lang="ru-RU" sz="3800" i="1" dirty="0" smtClean="0">
                <a:latin typeface="Georgia" pitchFamily="18" charset="0"/>
              </a:rPr>
              <a:t>    •чудесный мешочек.</a:t>
            </a:r>
          </a:p>
          <a:p>
            <a:pPr>
              <a:buNone/>
            </a:pPr>
            <a:r>
              <a:rPr lang="ru-RU" sz="3800" i="1" dirty="0" smtClean="0">
                <a:latin typeface="Georgia" pitchFamily="18" charset="0"/>
              </a:rPr>
              <a:t>    •игры с бумагой</a:t>
            </a:r>
            <a:r>
              <a:rPr lang="ru-RU" sz="3800" b="1" i="1" dirty="0" smtClean="0">
                <a:latin typeface="Georgia" pitchFamily="18" charset="0"/>
              </a:rPr>
              <a:t> </a:t>
            </a:r>
            <a:r>
              <a:rPr lang="ru-RU" sz="3800" i="1" dirty="0" smtClean="0">
                <a:latin typeface="Georgia" pitchFamily="18" charset="0"/>
              </a:rPr>
              <a:t>способствуют развитию устойчивости зрительного внимания, воображения, а также активизируют работу пальцев: «Закопай игрушку в сугроб»,«Огород», «Обрывание бумаги», «Выгладим платочек для мамы и для дочки»; аппликация и оригами, лепка из пластилина и глины.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</TotalTime>
  <Words>474</Words>
  <PresentationFormat>Экран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Организация игровой деятельности с детьми с ОВЗ  </vt:lpstr>
      <vt:lpstr>Игра –ведущий вид деятельности дошкольника – через игру он познает мир</vt:lpstr>
      <vt:lpstr>Пальчиковые игры:</vt:lpstr>
      <vt:lpstr>Пальчиковые игры с предметами  </vt:lpstr>
      <vt:lpstr>Пальчиковые игры с карандашом  (желательно, шестигранным, так как он дополнительно массажирует пальцы и ладонь)</vt:lpstr>
      <vt:lpstr>Игры со счетными  палочками где детям предлагается выполнить рисунок из палочек с постепенным усложнением задания:</vt:lpstr>
      <vt:lpstr>игры и упражнения с использованием мелких предметов и природного материала</vt:lpstr>
      <vt:lpstr>игры и упражнения с использованием мелких предметов и природного материала</vt:lpstr>
      <vt:lpstr>игры и упражнения с использованием мелких предметов и природного материала</vt:lpstr>
      <vt:lpstr>Игры со стихотворным сопровождением – дети проговаривают текст и выполняют движения </vt:lpstr>
      <vt:lpstr>Игры манипуляции</vt:lpstr>
      <vt:lpstr>Пальчиковые игры на основе сказок</vt:lpstr>
      <vt:lpstr>Пальчиковые кинезиологические игры или по другому их называют  «гимнастика мозга»  </vt:lpstr>
      <vt:lpstr>Пальчиковые игры с элементами самомассажа</vt:lpstr>
      <vt:lpstr>Давайте поиграем!</vt:lpstr>
      <vt:lpstr>Желаю творческих успехов!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игровой деятельности с детьми с ОВЗ</dc:title>
  <dc:creator>Администратор</dc:creator>
  <cp:lastModifiedBy>Пользователь Windows</cp:lastModifiedBy>
  <cp:revision>40</cp:revision>
  <dcterms:created xsi:type="dcterms:W3CDTF">2018-11-16T07:06:48Z</dcterms:created>
  <dcterms:modified xsi:type="dcterms:W3CDTF">2018-11-20T05:42:59Z</dcterms:modified>
</cp:coreProperties>
</file>