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7" r:id="rId4"/>
    <p:sldId id="268" r:id="rId5"/>
    <p:sldId id="272" r:id="rId6"/>
    <p:sldId id="269" r:id="rId7"/>
    <p:sldId id="270" r:id="rId8"/>
    <p:sldId id="271" r:id="rId9"/>
    <p:sldId id="262" r:id="rId10"/>
    <p:sldId id="263" r:id="rId11"/>
    <p:sldId id="264" r:id="rId12"/>
    <p:sldId id="265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7"/>
            <a:ext cx="8358246" cy="2643206"/>
          </a:xfrm>
        </p:spPr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СЕМИНАР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«Игровые </a:t>
            </a:r>
            <a:r>
              <a:rPr lang="ru-RU" b="1" i="1" dirty="0">
                <a:latin typeface="Georgia" pitchFamily="18" charset="0"/>
              </a:rPr>
              <a:t>технологии </a:t>
            </a:r>
            <a:r>
              <a:rPr lang="ru-RU" b="1" i="1" dirty="0" smtClean="0">
                <a:latin typeface="Georgia" pitchFamily="18" charset="0"/>
              </a:rPr>
              <a:t>в ДОУ»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1027" name="Picture 3" descr="C:\Users\Администратор\Desktop\картинки\5236878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14554"/>
            <a:ext cx="6862746" cy="4457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Georgia" pitchFamily="18" charset="0"/>
              </a:rPr>
              <a:t>Речевое развитие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572164"/>
          </a:xfrm>
        </p:spPr>
        <p:txBody>
          <a:bodyPr>
            <a:normAutofit fontScale="40000" lnSpcReduction="20000"/>
          </a:bodyPr>
          <a:lstStyle/>
          <a:p>
            <a:r>
              <a:rPr lang="ru-RU" sz="4500" i="1" dirty="0">
                <a:latin typeface="Georgia" pitchFamily="18" charset="0"/>
              </a:rPr>
              <a:t>владение речью как средством общения и культуры; </a:t>
            </a:r>
            <a:endParaRPr lang="ru-RU" sz="4500" i="1" dirty="0" smtClean="0">
              <a:latin typeface="Georgia" pitchFamily="18" charset="0"/>
            </a:endParaRPr>
          </a:p>
          <a:p>
            <a:r>
              <a:rPr lang="ru-RU" sz="4500" i="1" dirty="0" smtClean="0">
                <a:latin typeface="Georgia" pitchFamily="18" charset="0"/>
              </a:rPr>
              <a:t>обогащение </a:t>
            </a:r>
            <a:r>
              <a:rPr lang="ru-RU" sz="4500" i="1" dirty="0">
                <a:latin typeface="Georgia" pitchFamily="18" charset="0"/>
              </a:rPr>
              <a:t>активного словаря</a:t>
            </a:r>
            <a:r>
              <a:rPr lang="ru-RU" sz="4500" i="1" dirty="0" smtClean="0">
                <a:latin typeface="Georgia" pitchFamily="18" charset="0"/>
              </a:rPr>
              <a:t>;</a:t>
            </a:r>
          </a:p>
          <a:p>
            <a:r>
              <a:rPr lang="ru-RU" sz="4500" i="1" dirty="0" smtClean="0">
                <a:latin typeface="Georgia" pitchFamily="18" charset="0"/>
              </a:rPr>
              <a:t>развитие </a:t>
            </a:r>
            <a:r>
              <a:rPr lang="ru-RU" sz="4500" i="1" dirty="0">
                <a:latin typeface="Georgia" pitchFamily="18" charset="0"/>
              </a:rPr>
              <a:t>связной, грамматически правильной диалогической </a:t>
            </a:r>
            <a:endParaRPr lang="ru-RU" sz="4500" i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4500" i="1" dirty="0">
                <a:latin typeface="Georgia" pitchFamily="18" charset="0"/>
              </a:rPr>
              <a:t> </a:t>
            </a:r>
            <a:r>
              <a:rPr lang="ru-RU" sz="4500" i="1" dirty="0" smtClean="0">
                <a:latin typeface="Georgia" pitchFamily="18" charset="0"/>
              </a:rPr>
              <a:t>      и </a:t>
            </a:r>
            <a:r>
              <a:rPr lang="ru-RU" sz="4500" i="1" dirty="0">
                <a:latin typeface="Georgia" pitchFamily="18" charset="0"/>
              </a:rPr>
              <a:t>монологической речи; </a:t>
            </a:r>
            <a:endParaRPr lang="ru-RU" sz="4500" i="1" dirty="0" smtClean="0">
              <a:latin typeface="Georgia" pitchFamily="18" charset="0"/>
            </a:endParaRPr>
          </a:p>
          <a:p>
            <a:r>
              <a:rPr lang="ru-RU" sz="4500" i="1" dirty="0" smtClean="0">
                <a:latin typeface="Georgia" pitchFamily="18" charset="0"/>
              </a:rPr>
              <a:t>развитие </a:t>
            </a:r>
            <a:r>
              <a:rPr lang="ru-RU" sz="4500" i="1" dirty="0">
                <a:latin typeface="Georgia" pitchFamily="18" charset="0"/>
              </a:rPr>
              <a:t>речевого творчества</a:t>
            </a:r>
            <a:r>
              <a:rPr lang="ru-RU" sz="4500" i="1" dirty="0" smtClean="0">
                <a:latin typeface="Georgia" pitchFamily="18" charset="0"/>
              </a:rPr>
              <a:t>;</a:t>
            </a:r>
          </a:p>
          <a:p>
            <a:r>
              <a:rPr lang="ru-RU" sz="4500" i="1" dirty="0" smtClean="0">
                <a:latin typeface="Georgia" pitchFamily="18" charset="0"/>
              </a:rPr>
              <a:t> </a:t>
            </a:r>
            <a:r>
              <a:rPr lang="ru-RU" sz="4500" i="1" dirty="0">
                <a:latin typeface="Georgia" pitchFamily="18" charset="0"/>
              </a:rPr>
              <a:t>развитие звуковой и интонационной культуры речи, фонематического слуха; </a:t>
            </a:r>
            <a:endParaRPr lang="ru-RU" sz="4500" i="1" dirty="0" smtClean="0">
              <a:latin typeface="Georgia" pitchFamily="18" charset="0"/>
            </a:endParaRPr>
          </a:p>
          <a:p>
            <a:r>
              <a:rPr lang="ru-RU" sz="4500" i="1" dirty="0" smtClean="0">
                <a:latin typeface="Georgia" pitchFamily="18" charset="0"/>
              </a:rPr>
              <a:t>знакомство </a:t>
            </a:r>
            <a:r>
              <a:rPr lang="ru-RU" sz="4500" i="1" dirty="0">
                <a:latin typeface="Georgia" pitchFamily="18" charset="0"/>
              </a:rPr>
              <a:t>с книжной культурой, детской литературой, понимание на слух текстов различных жанров детской литературы; </a:t>
            </a:r>
            <a:endParaRPr lang="ru-RU" sz="4500" i="1" dirty="0" smtClean="0">
              <a:latin typeface="Georgia" pitchFamily="18" charset="0"/>
            </a:endParaRPr>
          </a:p>
          <a:p>
            <a:r>
              <a:rPr lang="ru-RU" sz="4500" i="1" dirty="0" smtClean="0">
                <a:latin typeface="Georgia" pitchFamily="18" charset="0"/>
              </a:rPr>
              <a:t>формирование </a:t>
            </a:r>
            <a:r>
              <a:rPr lang="ru-RU" sz="4500" i="1" dirty="0">
                <a:latin typeface="Georgia" pitchFamily="18" charset="0"/>
              </a:rPr>
              <a:t>звуковой аналитико-синтетической активности как предпосылки обучения грамоте</a:t>
            </a:r>
            <a:r>
              <a:rPr lang="ru-RU" sz="4500" i="1" dirty="0" smtClean="0">
                <a:latin typeface="Georgia" pitchFamily="18" charset="0"/>
              </a:rPr>
              <a:t>.</a:t>
            </a:r>
          </a:p>
          <a:p>
            <a:endParaRPr lang="ru-RU" sz="4500" i="1" dirty="0">
              <a:latin typeface="Georgia" pitchFamily="18" charset="0"/>
            </a:endParaRPr>
          </a:p>
          <a:p>
            <a:pPr algn="ctr">
              <a:buNone/>
            </a:pPr>
            <a:r>
              <a:rPr lang="ru-RU" sz="5000" b="1" i="1" dirty="0">
                <a:latin typeface="Georgia" pitchFamily="18" charset="0"/>
              </a:rPr>
              <a:t>Применение игровых </a:t>
            </a:r>
            <a:r>
              <a:rPr lang="ru-RU" sz="5000" b="1" i="1" dirty="0" smtClean="0">
                <a:latin typeface="Georgia" pitchFamily="18" charset="0"/>
              </a:rPr>
              <a:t>технологий:</a:t>
            </a:r>
            <a:endParaRPr lang="ru-RU" sz="5000" b="1" i="1" dirty="0">
              <a:latin typeface="Georgia" pitchFamily="18" charset="0"/>
            </a:endParaRPr>
          </a:p>
          <a:p>
            <a:pPr algn="ctr"/>
            <a:r>
              <a:rPr lang="ru-RU" sz="5000" b="1" i="1" dirty="0" smtClean="0">
                <a:latin typeface="Georgia" pitchFamily="18" charset="0"/>
              </a:rPr>
              <a:t>- </a:t>
            </a:r>
            <a:r>
              <a:rPr lang="ru-RU" sz="5000" b="1" i="1" dirty="0">
                <a:latin typeface="Georgia" pitchFamily="18" charset="0"/>
              </a:rPr>
              <a:t>Игровые технологии направленные на развитие мелкой моторики </a:t>
            </a:r>
          </a:p>
          <a:p>
            <a:pPr algn="ctr"/>
            <a:r>
              <a:rPr lang="ru-RU" sz="5000" b="1" i="1" dirty="0">
                <a:latin typeface="Georgia" pitchFamily="18" charset="0"/>
              </a:rPr>
              <a:t>- Игровые технологии направленные на развитие артикуляционной моторики</a:t>
            </a:r>
          </a:p>
          <a:p>
            <a:pPr algn="ctr"/>
            <a:r>
              <a:rPr lang="ru-RU" sz="5000" b="1" i="1" dirty="0">
                <a:latin typeface="Georgia" pitchFamily="18" charset="0"/>
              </a:rPr>
              <a:t>- Игровые технологии направленные на развитие дыхания и голоса</a:t>
            </a:r>
          </a:p>
          <a:p>
            <a:endParaRPr lang="ru-RU" dirty="0"/>
          </a:p>
        </p:txBody>
      </p:sp>
      <p:pic>
        <p:nvPicPr>
          <p:cNvPr id="8194" name="Picture 2" descr="C:\Users\Администратор\Desktop\картинки\imgpreview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0"/>
            <a:ext cx="1571604" cy="170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Georgia" pitchFamily="18" charset="0"/>
              </a:rPr>
              <a:t>Художественно-эстетическое развитие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401080" cy="4697427"/>
          </a:xfrm>
        </p:spPr>
        <p:txBody>
          <a:bodyPr>
            <a:normAutofit fontScale="92500" lnSpcReduction="20000"/>
          </a:bodyPr>
          <a:lstStyle/>
          <a:p>
            <a:r>
              <a:rPr lang="ru-RU" sz="2800" i="1" dirty="0">
                <a:latin typeface="Georgia" pitchFamily="18" charset="0"/>
              </a:rPr>
              <a:t>развитие предпосылок ценностно-смыслового восприятия и понимания произведений искусства, мира природы; </a:t>
            </a:r>
            <a:endParaRPr lang="ru-RU" sz="2800" i="1" dirty="0" smtClean="0">
              <a:latin typeface="Georgia" pitchFamily="18" charset="0"/>
            </a:endParaRPr>
          </a:p>
          <a:p>
            <a:r>
              <a:rPr lang="ru-RU" sz="2800" i="1" dirty="0" smtClean="0">
                <a:latin typeface="Georgia" pitchFamily="18" charset="0"/>
              </a:rPr>
              <a:t>формирование </a:t>
            </a:r>
            <a:r>
              <a:rPr lang="ru-RU" sz="2800" i="1" dirty="0">
                <a:latin typeface="Georgia" pitchFamily="18" charset="0"/>
              </a:rPr>
              <a:t>элементарных представлений о видах искусства</a:t>
            </a:r>
            <a:r>
              <a:rPr lang="ru-RU" sz="2800" i="1" dirty="0" smtClean="0">
                <a:latin typeface="Georgia" pitchFamily="18" charset="0"/>
              </a:rPr>
              <a:t>;</a:t>
            </a:r>
          </a:p>
          <a:p>
            <a:r>
              <a:rPr lang="ru-RU" sz="2800" i="1" dirty="0" smtClean="0">
                <a:latin typeface="Georgia" pitchFamily="18" charset="0"/>
              </a:rPr>
              <a:t>восприятие </a:t>
            </a:r>
            <a:r>
              <a:rPr lang="ru-RU" sz="2800" i="1" dirty="0">
                <a:latin typeface="Georgia" pitchFamily="18" charset="0"/>
              </a:rPr>
              <a:t>музыки, художественной литературы, фольклора, изобразительного искусства.</a:t>
            </a:r>
          </a:p>
          <a:p>
            <a:pPr algn="ctr">
              <a:buNone/>
            </a:pPr>
            <a:r>
              <a:rPr lang="ru-RU" sz="3000" b="1" i="1" dirty="0" smtClean="0">
                <a:latin typeface="Georgia" pitchFamily="18" charset="0"/>
              </a:rPr>
              <a:t>Применение игровых </a:t>
            </a:r>
            <a:r>
              <a:rPr lang="ru-RU" sz="3000" b="1" i="1" dirty="0" smtClean="0">
                <a:latin typeface="Georgia" pitchFamily="18" charset="0"/>
              </a:rPr>
              <a:t>технологий направленные </a:t>
            </a:r>
            <a:r>
              <a:rPr lang="ru-RU" sz="3000" i="1" dirty="0" smtClean="0">
                <a:latin typeface="Georgia" pitchFamily="18" charset="0"/>
              </a:rPr>
              <a:t>восприятие музыки, художественной литературы, фольклора, изобразительного искусства</a:t>
            </a:r>
            <a:endParaRPr lang="ru-RU" sz="3000" i="1" dirty="0">
              <a:latin typeface="Georgia" pitchFamily="18" charset="0"/>
            </a:endParaRPr>
          </a:p>
        </p:txBody>
      </p:sp>
      <p:pic>
        <p:nvPicPr>
          <p:cNvPr id="7170" name="Picture 2" descr="C:\Users\Администратор\Desktop\картинки\1003201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5524512"/>
            <a:ext cx="2000232" cy="1333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картинки\imgpreview 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41406" y="4857760"/>
            <a:ext cx="1669924" cy="2000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796908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Georgia" pitchFamily="18" charset="0"/>
              </a:rPr>
              <a:t>Физическое развитие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643998" cy="557216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i="1" dirty="0" smtClean="0">
                <a:latin typeface="Georgia" pitchFamily="18" charset="0"/>
              </a:rPr>
              <a:t> </a:t>
            </a:r>
            <a:r>
              <a:rPr lang="ru-RU" sz="3000" b="1" i="1" dirty="0" smtClean="0">
                <a:latin typeface="Georgia" pitchFamily="18" charset="0"/>
              </a:rPr>
              <a:t>Применение игровых технологий </a:t>
            </a:r>
            <a:r>
              <a:rPr lang="ru-RU" sz="3000" b="1" i="1" dirty="0" smtClean="0">
                <a:latin typeface="Georgia" pitchFamily="18" charset="0"/>
              </a:rPr>
              <a:t>направленных на </a:t>
            </a:r>
            <a:endParaRPr lang="ru-RU" sz="3000" i="1" dirty="0" smtClean="0">
              <a:latin typeface="Georgia" pitchFamily="18" charset="0"/>
            </a:endParaRPr>
          </a:p>
          <a:p>
            <a:r>
              <a:rPr lang="ru-RU" sz="3000" i="1" dirty="0" smtClean="0">
                <a:latin typeface="Georgia" pitchFamily="18" charset="0"/>
              </a:rPr>
              <a:t>Развитие двигательной активности, способствующей </a:t>
            </a:r>
            <a:r>
              <a:rPr lang="ru-RU" sz="3000" i="1" dirty="0">
                <a:latin typeface="Georgia" pitchFamily="18" charset="0"/>
              </a:rPr>
              <a:t>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</a:t>
            </a:r>
            <a:r>
              <a:rPr lang="ru-RU" sz="3000" i="1" dirty="0" smtClean="0">
                <a:latin typeface="Georgia" pitchFamily="18" charset="0"/>
              </a:rPr>
              <a:t> </a:t>
            </a:r>
            <a:r>
              <a:rPr lang="ru-RU" sz="3000" i="1" dirty="0">
                <a:latin typeface="Georgia" pitchFamily="18" charset="0"/>
              </a:rPr>
              <a:t>правильным, выполнением основных движений, </a:t>
            </a:r>
            <a:endParaRPr lang="ru-RU" sz="3000" i="1" dirty="0" smtClean="0">
              <a:latin typeface="Georgia" pitchFamily="18" charset="0"/>
            </a:endParaRPr>
          </a:p>
          <a:p>
            <a:r>
              <a:rPr lang="ru-RU" sz="3000" i="1" dirty="0" smtClean="0">
                <a:latin typeface="Georgia" pitchFamily="18" charset="0"/>
              </a:rPr>
              <a:t>формирование </a:t>
            </a:r>
            <a:r>
              <a:rPr lang="ru-RU" sz="3000" i="1" dirty="0">
                <a:latin typeface="Georgia" pitchFamily="18" charset="0"/>
              </a:rPr>
              <a:t>начальных представлений о некоторых видах спорта, </a:t>
            </a:r>
            <a:endParaRPr lang="ru-RU" sz="3000" i="1" dirty="0" smtClean="0">
              <a:latin typeface="Georgia" pitchFamily="18" charset="0"/>
            </a:endParaRPr>
          </a:p>
          <a:p>
            <a:r>
              <a:rPr lang="ru-RU" sz="3000" i="1" dirty="0" smtClean="0">
                <a:latin typeface="Georgia" pitchFamily="18" charset="0"/>
              </a:rPr>
              <a:t>овладение </a:t>
            </a:r>
            <a:r>
              <a:rPr lang="ru-RU" sz="3000" i="1" dirty="0">
                <a:latin typeface="Georgia" pitchFamily="18" charset="0"/>
              </a:rPr>
              <a:t>подвижными играми, </a:t>
            </a:r>
            <a:endParaRPr lang="ru-RU" sz="3000" i="1" dirty="0" smtClean="0">
              <a:latin typeface="Georgia" pitchFamily="18" charset="0"/>
            </a:endParaRPr>
          </a:p>
          <a:p>
            <a:r>
              <a:rPr lang="ru-RU" sz="3000" i="1" dirty="0" smtClean="0">
                <a:latin typeface="Georgia" pitchFamily="18" charset="0"/>
              </a:rPr>
              <a:t>становление </a:t>
            </a:r>
            <a:r>
              <a:rPr lang="ru-RU" sz="3000" i="1" dirty="0">
                <a:latin typeface="Georgia" pitchFamily="18" charset="0"/>
              </a:rPr>
              <a:t>ценностей здорового образа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УДАЧИ В РАБОТЕ!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4098" name="Picture 2" descr="C:\Users\Администратор\Desktop\картинки\imgpreview (1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72862" y="4643446"/>
            <a:ext cx="3859609" cy="2071702"/>
          </a:xfrm>
          <a:prstGeom prst="rect">
            <a:avLst/>
          </a:prstGeom>
          <a:noFill/>
        </p:spPr>
      </p:pic>
      <p:pic>
        <p:nvPicPr>
          <p:cNvPr id="4099" name="Picture 3" descr="C:\Users\Администратор\Desktop\картинки\imgpreview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553500"/>
            <a:ext cx="3143272" cy="4118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00240"/>
            <a:ext cx="9001156" cy="47149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latin typeface="Georgia" pitchFamily="18" charset="0"/>
              </a:rPr>
              <a:t>  </a:t>
            </a:r>
            <a:r>
              <a:rPr lang="ru-RU" i="1" dirty="0" smtClean="0">
                <a:latin typeface="Georgia" pitchFamily="18" charset="0"/>
              </a:rPr>
              <a:t>Обучение игре дошкольников проводится в форме развивающих образовательных </a:t>
            </a:r>
            <a:r>
              <a:rPr lang="ru-RU" i="1" dirty="0" smtClean="0">
                <a:latin typeface="Georgia" pitchFamily="18" charset="0"/>
              </a:rPr>
              <a:t>ситуаций</a:t>
            </a:r>
          </a:p>
          <a:p>
            <a:pPr algn="ctr">
              <a:buNone/>
            </a:pPr>
            <a:endParaRPr lang="ru-RU" i="1" dirty="0" smtClean="0">
              <a:latin typeface="Georgia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i="1" dirty="0" smtClean="0">
                <a:latin typeface="Georgia" pitchFamily="18" charset="0"/>
              </a:rPr>
              <a:t>Игра — ведущий вид детской деятельности, организуемой взрослыми </a:t>
            </a:r>
            <a:r>
              <a:rPr lang="ru-RU" i="1" dirty="0" smtClean="0">
                <a:latin typeface="Georgia" pitchFamily="18" charset="0"/>
              </a:rPr>
              <a:t>в совместной </a:t>
            </a:r>
          </a:p>
          <a:p>
            <a:pPr algn="ctr">
              <a:spcBef>
                <a:spcPts val="0"/>
              </a:spcBef>
              <a:buNone/>
            </a:pPr>
            <a:r>
              <a:rPr lang="ru-RU" i="1" dirty="0" smtClean="0">
                <a:latin typeface="Georgia" pitchFamily="18" charset="0"/>
              </a:rPr>
              <a:t>с </a:t>
            </a:r>
            <a:r>
              <a:rPr lang="ru-RU" i="1" dirty="0" smtClean="0">
                <a:latin typeface="Georgia" pitchFamily="18" charset="0"/>
              </a:rPr>
              <a:t>детьми образовательной деятельности </a:t>
            </a:r>
            <a:endParaRPr lang="ru-RU" i="1" dirty="0" smtClean="0">
              <a:latin typeface="Georgia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i="1" dirty="0" smtClean="0">
                <a:latin typeface="Georgia" pitchFamily="18" charset="0"/>
              </a:rPr>
              <a:t>и </a:t>
            </a:r>
            <a:r>
              <a:rPr lang="ru-RU" i="1" dirty="0" smtClean="0">
                <a:latin typeface="Georgia" pitchFamily="18" charset="0"/>
              </a:rPr>
              <a:t>их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общении </a:t>
            </a:r>
            <a:r>
              <a:rPr lang="ru-RU" i="1" dirty="0" smtClean="0">
                <a:latin typeface="Georgia" pitchFamily="18" charset="0"/>
              </a:rPr>
              <a:t>друг с другом.</a:t>
            </a:r>
            <a:endParaRPr lang="ru-RU" dirty="0" smtClean="0">
              <a:latin typeface="Georgia" pitchFamily="18" charset="0"/>
            </a:endParaRPr>
          </a:p>
          <a:p>
            <a:pPr algn="ctr">
              <a:buNone/>
            </a:pPr>
            <a:endParaRPr lang="ru-RU" i="1" dirty="0">
              <a:latin typeface="Georgia" pitchFamily="18" charset="0"/>
            </a:endParaRPr>
          </a:p>
        </p:txBody>
      </p:sp>
      <p:pic>
        <p:nvPicPr>
          <p:cNvPr id="2050" name="Picture 2" descr="C:\Users\Администратор\Desktop\картинки\imgpreview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392372" cy="1730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6541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Педагогическая</a:t>
            </a:r>
            <a:r>
              <a:rPr lang="ru-RU" sz="2400" b="1" dirty="0" smtClean="0">
                <a:latin typeface="Georgia" pitchFamily="18" charset="0"/>
              </a:rPr>
              <a:t> </a:t>
            </a:r>
            <a:r>
              <a:rPr lang="ru-RU" sz="2800" b="1" dirty="0">
                <a:latin typeface="Georgia" pitchFamily="18" charset="0"/>
              </a:rPr>
              <a:t>игра</a:t>
            </a:r>
            <a:r>
              <a:rPr lang="ru-RU" sz="2400" b="1" dirty="0">
                <a:latin typeface="Georgia" pitchFamily="18" charset="0"/>
              </a:rPr>
              <a:t> обладает </a:t>
            </a:r>
            <a:r>
              <a:rPr lang="ru-RU" sz="2400" b="1" dirty="0" smtClean="0">
                <a:latin typeface="Georgia" pitchFamily="18" charset="0"/>
              </a:rPr>
              <a:t>четко </a:t>
            </a:r>
            <a:r>
              <a:rPr lang="ru-RU" sz="2400" b="1" dirty="0">
                <a:latin typeface="Georgia" pitchFamily="18" charset="0"/>
              </a:rPr>
              <a:t>поставленной целью обучения и соответствующим ей педагогическим </a:t>
            </a:r>
            <a:r>
              <a:rPr lang="ru-RU" sz="2400" b="1" dirty="0" smtClean="0">
                <a:latin typeface="Georgia" pitchFamily="18" charset="0"/>
              </a:rPr>
              <a:t>результатом, и имеет структурные элементы: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285992"/>
            <a:ext cx="8072494" cy="4000528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Georgia" pitchFamily="18" charset="0"/>
              </a:rPr>
              <a:t>- установка на игру</a:t>
            </a:r>
            <a:endParaRPr lang="ru-RU" i="1" dirty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- игровая ситуация</a:t>
            </a:r>
            <a:endParaRPr lang="ru-RU" i="1" dirty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- игровая задача</a:t>
            </a:r>
            <a:endParaRPr lang="ru-RU" i="1" dirty="0">
              <a:latin typeface="Georgia" pitchFamily="18" charset="0"/>
            </a:endParaRPr>
          </a:p>
          <a:p>
            <a:r>
              <a:rPr lang="ru-RU" i="1" dirty="0" smtClean="0">
                <a:latin typeface="Georgia" pitchFamily="18" charset="0"/>
              </a:rPr>
              <a:t>- правила </a:t>
            </a:r>
            <a:r>
              <a:rPr lang="ru-RU" i="1" dirty="0">
                <a:latin typeface="Georgia" pitchFamily="18" charset="0"/>
              </a:rPr>
              <a:t>игры</a:t>
            </a:r>
          </a:p>
          <a:p>
            <a:r>
              <a:rPr lang="ru-RU" i="1" dirty="0" smtClean="0">
                <a:latin typeface="Georgia" pitchFamily="18" charset="0"/>
              </a:rPr>
              <a:t>- игровые </a:t>
            </a:r>
            <a:r>
              <a:rPr lang="ru-RU" i="1" dirty="0">
                <a:latin typeface="Georgia" pitchFamily="18" charset="0"/>
              </a:rPr>
              <a:t>действия</a:t>
            </a:r>
          </a:p>
          <a:p>
            <a:r>
              <a:rPr lang="ru-RU" i="1" dirty="0" smtClean="0">
                <a:latin typeface="Georgia" pitchFamily="18" charset="0"/>
              </a:rPr>
              <a:t>- игровое </a:t>
            </a:r>
            <a:r>
              <a:rPr lang="ru-RU" i="1" dirty="0">
                <a:latin typeface="Georgia" pitchFamily="18" charset="0"/>
              </a:rPr>
              <a:t>состояние</a:t>
            </a:r>
          </a:p>
          <a:p>
            <a:r>
              <a:rPr lang="ru-RU" i="1" dirty="0" smtClean="0">
                <a:latin typeface="Georgia" pitchFamily="18" charset="0"/>
              </a:rPr>
              <a:t>- результат </a:t>
            </a:r>
            <a:r>
              <a:rPr lang="ru-RU" i="1" dirty="0">
                <a:latin typeface="Georgia" pitchFamily="18" charset="0"/>
              </a:rPr>
              <a:t>игры</a:t>
            </a:r>
          </a:p>
          <a:p>
            <a:endParaRPr lang="ru-RU" dirty="0"/>
          </a:p>
        </p:txBody>
      </p:sp>
      <p:pic>
        <p:nvPicPr>
          <p:cNvPr id="4099" name="Picture 3" descr="C:\Users\Администратор\Desktop\картинки\Buratin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005953"/>
            <a:ext cx="2701117" cy="3566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latin typeface="Georgia" pitchFamily="18" charset="0"/>
              </a:rPr>
              <a:t>Задачи</a:t>
            </a:r>
            <a:r>
              <a:rPr lang="ru-RU" sz="3100" b="1" i="1" dirty="0">
                <a:latin typeface="Georgia" pitchFamily="18" charset="0"/>
              </a:rPr>
              <a:t>, направленные на введение игровых технологий в ДОУ: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7429552" cy="500066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i="1" dirty="0">
                <a:latin typeface="Georgia" pitchFamily="18" charset="0"/>
              </a:rPr>
              <a:t>Необходимость объяснения родителям важности </a:t>
            </a:r>
            <a:r>
              <a:rPr lang="ru-RU" sz="2800" i="1" dirty="0" smtClean="0">
                <a:latin typeface="Georgia" pitchFamily="18" charset="0"/>
              </a:rPr>
              <a:t>игры;</a:t>
            </a:r>
            <a:endParaRPr lang="ru-RU" sz="2800" i="1" dirty="0">
              <a:latin typeface="Georgia" pitchFamily="18" charset="0"/>
            </a:endParaRPr>
          </a:p>
          <a:p>
            <a:r>
              <a:rPr lang="ru-RU" sz="2800" i="1" dirty="0" smtClean="0">
                <a:latin typeface="Georgia" pitchFamily="18" charset="0"/>
              </a:rPr>
              <a:t>Обеспечение </a:t>
            </a:r>
            <a:r>
              <a:rPr lang="ru-RU" sz="2800" i="1" dirty="0">
                <a:latin typeface="Georgia" pitchFamily="18" charset="0"/>
              </a:rPr>
              <a:t>безопасного пространства для </a:t>
            </a:r>
            <a:r>
              <a:rPr lang="ru-RU" sz="2800" i="1" dirty="0" smtClean="0">
                <a:latin typeface="Georgia" pitchFamily="18" charset="0"/>
              </a:rPr>
              <a:t>игры; </a:t>
            </a:r>
            <a:endParaRPr lang="ru-RU" sz="2800" i="1" dirty="0">
              <a:latin typeface="Georgia" pitchFamily="18" charset="0"/>
            </a:endParaRPr>
          </a:p>
          <a:p>
            <a:r>
              <a:rPr lang="ru-RU" sz="2800" i="1" dirty="0" smtClean="0">
                <a:latin typeface="Georgia" pitchFamily="18" charset="0"/>
              </a:rPr>
              <a:t> </a:t>
            </a:r>
            <a:r>
              <a:rPr lang="ru-RU" sz="2800" i="1" dirty="0">
                <a:latin typeface="Georgia" pitchFamily="18" charset="0"/>
              </a:rPr>
              <a:t>Наличие соответствующей развивающей предметно – пространственной среды, поддерживающей </a:t>
            </a:r>
            <a:r>
              <a:rPr lang="ru-RU" sz="2800" i="1" dirty="0" smtClean="0">
                <a:latin typeface="Georgia" pitchFamily="18" charset="0"/>
              </a:rPr>
              <a:t>игру;</a:t>
            </a:r>
            <a:endParaRPr lang="ru-RU" sz="2800" i="1" dirty="0">
              <a:latin typeface="Georgia" pitchFamily="18" charset="0"/>
            </a:endParaRPr>
          </a:p>
          <a:p>
            <a:r>
              <a:rPr lang="ru-RU" sz="2800" i="1" dirty="0" smtClean="0">
                <a:latin typeface="Georgia" pitchFamily="18" charset="0"/>
              </a:rPr>
              <a:t>Компетентность педагога в руководстве </a:t>
            </a:r>
            <a:r>
              <a:rPr lang="ru-RU" sz="2800" i="1" dirty="0" smtClean="0">
                <a:latin typeface="Georgia" pitchFamily="18" charset="0"/>
              </a:rPr>
              <a:t>игрой.</a:t>
            </a:r>
            <a:endParaRPr lang="ru-RU" sz="2800" i="1" dirty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C:\Users\Администратор\Desktop\картинки\p9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6615" y="4071942"/>
            <a:ext cx="3287385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картинки\imgpreview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42852"/>
            <a:ext cx="2357454" cy="12299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Игры с правилами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i="1" dirty="0" smtClean="0">
                <a:latin typeface="Georgia" pitchFamily="18" charset="0"/>
              </a:rPr>
              <a:t> (дидактические и подвижные)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4352956" cy="5114948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i="1" dirty="0" smtClean="0">
                <a:latin typeface="Georgia" pitchFamily="18" charset="0"/>
              </a:rPr>
              <a:t>Подвижные игры </a:t>
            </a:r>
            <a:r>
              <a:rPr lang="ru-RU" sz="4000" i="1" dirty="0" smtClean="0">
                <a:latin typeface="Georgia" pitchFamily="18" charset="0"/>
              </a:rPr>
              <a:t>включаются в занятия с детьми, в прогулки, в режимные моменты, в </a:t>
            </a:r>
            <a:r>
              <a:rPr lang="ru-RU" sz="4000" i="1" dirty="0" err="1" smtClean="0">
                <a:latin typeface="Georgia" pitchFamily="18" charset="0"/>
              </a:rPr>
              <a:t>досуговые</a:t>
            </a:r>
            <a:r>
              <a:rPr lang="ru-RU" sz="4000" i="1" dirty="0" smtClean="0">
                <a:latin typeface="Georgia" pitchFamily="18" charset="0"/>
              </a:rPr>
              <a:t> мероприятия. </a:t>
            </a:r>
            <a:endParaRPr lang="ru-RU" sz="4000" i="1" dirty="0" smtClean="0">
              <a:latin typeface="Georgia" pitchFamily="18" charset="0"/>
            </a:endParaRPr>
          </a:p>
          <a:p>
            <a:r>
              <a:rPr lang="ru-RU" sz="4000" i="1" dirty="0" smtClean="0">
                <a:latin typeface="Georgia" pitchFamily="18" charset="0"/>
              </a:rPr>
              <a:t>Используются </a:t>
            </a:r>
            <a:r>
              <a:rPr lang="ru-RU" sz="4000" i="1" dirty="0" smtClean="0">
                <a:latin typeface="Georgia" pitchFamily="18" charset="0"/>
              </a:rPr>
              <a:t>игры малой и средней подвижности, обращая внимание на развитие основных двигательных качеств: объема, точности, темпа, активности, координации</a:t>
            </a:r>
            <a:r>
              <a:rPr lang="ru-RU" sz="3400" i="1" dirty="0" smtClean="0"/>
              <a:t>.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352956" cy="5143536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Дидактические игры</a:t>
            </a:r>
            <a:r>
              <a:rPr lang="ru-RU" sz="2400" i="1" dirty="0" smtClean="0">
                <a:latin typeface="Georgia" pitchFamily="18" charset="0"/>
              </a:rPr>
              <a:t> (</a:t>
            </a:r>
            <a:r>
              <a:rPr lang="ru-RU" sz="2400" i="1" dirty="0" err="1" smtClean="0">
                <a:latin typeface="Georgia" pitchFamily="18" charset="0"/>
              </a:rPr>
              <a:t>игры</a:t>
            </a:r>
            <a:r>
              <a:rPr lang="ru-RU" sz="2400" i="1" dirty="0" smtClean="0">
                <a:latin typeface="Georgia" pitchFamily="18" charset="0"/>
              </a:rPr>
              <a:t> с дидактическими игрушками и природным материалом, настольно-печатные и словесные игры) способствуют формированию у детей умений действовать в коллективе в соответствии с правилами игры, выполняя простые игровые алгоритмы</a:t>
            </a:r>
            <a:r>
              <a:rPr lang="ru-RU" sz="2400" dirty="0" smtClean="0">
                <a:latin typeface="Georgia" pitchFamily="18" charset="0"/>
              </a:rPr>
              <a:t>. 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Autofit/>
          </a:bodyPr>
          <a:lstStyle/>
          <a:p>
            <a:r>
              <a:rPr lang="ru-RU" sz="3400" b="1" i="1" dirty="0" smtClean="0">
                <a:latin typeface="Georgia" pitchFamily="18" charset="0"/>
              </a:rPr>
              <a:t>Р</a:t>
            </a:r>
            <a:r>
              <a:rPr lang="ru-RU" sz="3400" b="1" i="1" dirty="0" smtClean="0">
                <a:latin typeface="Georgia" pitchFamily="18" charset="0"/>
              </a:rPr>
              <a:t>олевые игры,</a:t>
            </a:r>
            <a:br>
              <a:rPr lang="ru-RU" sz="3400" b="1" i="1" dirty="0" smtClean="0">
                <a:latin typeface="Georgia" pitchFamily="18" charset="0"/>
              </a:rPr>
            </a:br>
            <a:r>
              <a:rPr lang="ru-RU" sz="3400" b="1" i="1" dirty="0" smtClean="0">
                <a:latin typeface="Georgia" pitchFamily="18" charset="0"/>
              </a:rPr>
              <a:t>сюжетно-ролевые игры</a:t>
            </a:r>
            <a:r>
              <a:rPr lang="ru-RU" sz="3200" i="1" dirty="0" smtClean="0">
                <a:latin typeface="Georgia" pitchFamily="18" charset="0"/>
              </a:rPr>
              <a:t/>
            </a:r>
            <a:br>
              <a:rPr lang="ru-RU" sz="3200" i="1" dirty="0" smtClean="0">
                <a:latin typeface="Georgia" pitchFamily="18" charset="0"/>
              </a:rPr>
            </a:br>
            <a:endParaRPr lang="ru-RU" sz="3200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572560" cy="464347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latin typeface="Georgia" pitchFamily="18" charset="0"/>
              </a:rPr>
              <a:t>Игры с сюжетными игрушками, игры-имитации</a:t>
            </a:r>
            <a:r>
              <a:rPr lang="ru-RU" dirty="0" smtClean="0">
                <a:latin typeface="Georgia" pitchFamily="18" charset="0"/>
              </a:rPr>
              <a:t> (передача в движении образов кукол, животных, птиц).</a:t>
            </a:r>
          </a:p>
          <a:p>
            <a:r>
              <a:rPr lang="ru-RU" i="1" dirty="0" smtClean="0">
                <a:latin typeface="Georgia" pitchFamily="18" charset="0"/>
              </a:rPr>
              <a:t>Обучающие игры с реальными предметами, с </a:t>
            </a:r>
            <a:r>
              <a:rPr lang="ru-RU" i="1" dirty="0" smtClean="0">
                <a:latin typeface="Georgia" pitchFamily="18" charset="0"/>
              </a:rPr>
              <a:t>предметами-заместителями.</a:t>
            </a:r>
          </a:p>
          <a:p>
            <a:r>
              <a:rPr lang="ru-RU" i="1" dirty="0" smtClean="0">
                <a:latin typeface="Georgia" pitchFamily="18" charset="0"/>
              </a:rPr>
              <a:t>Самостоятельные игры детей с сюжетом</a:t>
            </a:r>
            <a:r>
              <a:rPr lang="ru-RU" dirty="0" smtClean="0">
                <a:latin typeface="Georgia" pitchFamily="18" charset="0"/>
              </a:rPr>
              <a:t> из нескольких </a:t>
            </a:r>
            <a:r>
              <a:rPr lang="ru-RU" dirty="0" smtClean="0">
                <a:latin typeface="Georgia" pitchFamily="18" charset="0"/>
              </a:rPr>
              <a:t>действий с использованием костюмов, атрибутов.</a:t>
            </a:r>
          </a:p>
          <a:p>
            <a:r>
              <a:rPr lang="ru-RU" i="1" dirty="0" smtClean="0">
                <a:latin typeface="Georgia" pitchFamily="18" charset="0"/>
              </a:rPr>
              <a:t>Разыгрывание ситуаций</a:t>
            </a:r>
            <a:r>
              <a:rPr lang="ru-RU" dirty="0" smtClean="0">
                <a:latin typeface="Georgia" pitchFamily="18" charset="0"/>
              </a:rPr>
              <a:t>, в которых </a:t>
            </a:r>
            <a:r>
              <a:rPr lang="ru-RU" dirty="0" smtClean="0">
                <a:latin typeface="Georgia" pitchFamily="18" charset="0"/>
              </a:rPr>
              <a:t>дети выполняют определенную роль.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2050" name="Picture 2" descr="C:\Users\Администратор\Desktop\картинки\f5c0b85ee76835aadf62cfafa15e7849beb995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5438193"/>
            <a:ext cx="2081210" cy="1300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Т</a:t>
            </a:r>
            <a:r>
              <a:rPr lang="ru-RU" sz="3600" b="1" i="1" dirty="0" smtClean="0">
                <a:latin typeface="Georgia" pitchFamily="18" charset="0"/>
              </a:rPr>
              <a:t>еатрализованные игры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686800" cy="4786346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>
                <a:latin typeface="Georgia" pitchFamily="18" charset="0"/>
              </a:rPr>
              <a:t>Игры-имитации отдельных действий человека, животных и птиц, демонстрация основных эмоций </a:t>
            </a:r>
            <a:r>
              <a:rPr lang="ru-RU" i="1" dirty="0" smtClean="0">
                <a:latin typeface="Georgia" pitchFamily="18" charset="0"/>
              </a:rPr>
              <a:t>человека, хорошо </a:t>
            </a:r>
            <a:r>
              <a:rPr lang="ru-RU" i="1" dirty="0" smtClean="0">
                <a:latin typeface="Georgia" pitchFamily="18" charset="0"/>
              </a:rPr>
              <a:t>знакомых сказочных персонажей</a:t>
            </a:r>
            <a:r>
              <a:rPr lang="ru-RU" dirty="0" smtClean="0">
                <a:latin typeface="Georgia" pitchFamily="18" charset="0"/>
              </a:rPr>
              <a:t> (косолапый мишка идет к теремку, дедушка пытается вытянуть репку и др.) </a:t>
            </a:r>
          </a:p>
          <a:p>
            <a:r>
              <a:rPr lang="ru-RU" i="1" dirty="0" smtClean="0">
                <a:latin typeface="Georgia" pitchFamily="18" charset="0"/>
              </a:rPr>
              <a:t>Бессловесные игры-импровизации</a:t>
            </a:r>
            <a:r>
              <a:rPr lang="ru-RU" dirty="0" smtClean="0">
                <a:latin typeface="Georgia" pitchFamily="18" charset="0"/>
              </a:rPr>
              <a:t> с одним персонажем по текстам стихов и прибауток, которые рассказывает воспитатель («Заинька, попляши...»).</a:t>
            </a:r>
          </a:p>
          <a:p>
            <a:r>
              <a:rPr lang="ru-RU" i="1" dirty="0" smtClean="0">
                <a:latin typeface="Georgia" pitchFamily="18" charset="0"/>
              </a:rPr>
              <a:t>Игры-импровизации </a:t>
            </a:r>
            <a:r>
              <a:rPr lang="ru-RU" i="1" dirty="0" err="1" smtClean="0">
                <a:latin typeface="Georgia" pitchFamily="18" charset="0"/>
              </a:rPr>
              <a:t>пo</a:t>
            </a:r>
            <a:r>
              <a:rPr lang="ru-RU" i="1" dirty="0" smtClean="0">
                <a:latin typeface="Georgia" pitchFamily="18" charset="0"/>
              </a:rPr>
              <a:t> текстам коротких сказок, рассказов и стихов,</a:t>
            </a:r>
            <a:r>
              <a:rPr lang="ru-RU" dirty="0" smtClean="0">
                <a:latin typeface="Georgia" pitchFamily="18" charset="0"/>
              </a:rPr>
              <a:t> которые рассказывает педагог.</a:t>
            </a:r>
          </a:p>
          <a:p>
            <a:r>
              <a:rPr lang="ru-RU" i="1" dirty="0" smtClean="0">
                <a:latin typeface="Georgia" pitchFamily="18" charset="0"/>
              </a:rPr>
              <a:t>Инсценировка фрагментов сказок, стихотворений</a:t>
            </a:r>
            <a:r>
              <a:rPr lang="ru-RU" dirty="0" smtClean="0">
                <a:latin typeface="Georgia" pitchFamily="18" charset="0"/>
              </a:rPr>
              <a:t> вместе со взрослым.</a:t>
            </a:r>
          </a:p>
          <a:p>
            <a:r>
              <a:rPr lang="ru-RU" i="1" dirty="0" smtClean="0">
                <a:latin typeface="Georgia" pitchFamily="18" charset="0"/>
              </a:rPr>
              <a:t>Игровые импровизации под музыку, литературный текст с использованием различных кукол, игрушек</a:t>
            </a:r>
            <a:r>
              <a:rPr lang="ru-RU" dirty="0" smtClean="0">
                <a:latin typeface="Georgia" pitchFamily="18" charset="0"/>
              </a:rPr>
              <a:t>, бытовых предметов и орудий (например, деревянных ложек, больших бельевых прищепок и др.), ширмы.</a:t>
            </a:r>
          </a:p>
          <a:p>
            <a:endParaRPr lang="ru-RU" dirty="0"/>
          </a:p>
        </p:txBody>
      </p:sp>
      <p:pic>
        <p:nvPicPr>
          <p:cNvPr id="1026" name="Picture 2" descr="C:\Users\Администратор\Desktop\картинки\imgpreview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429264"/>
            <a:ext cx="4572000" cy="1428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000892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Georgia" pitchFamily="18" charset="0"/>
              </a:rPr>
              <a:t>Социально-коммуникативное</a:t>
            </a:r>
            <a:r>
              <a:rPr lang="ru-RU" sz="2800" i="1" dirty="0" smtClean="0">
                <a:latin typeface="Georgia" pitchFamily="18" charset="0"/>
              </a:rPr>
              <a:t> </a:t>
            </a:r>
            <a:r>
              <a:rPr lang="ru-RU" sz="2800" b="1" i="1" dirty="0" smtClean="0">
                <a:latin typeface="Georgia" pitchFamily="18" charset="0"/>
              </a:rPr>
              <a:t>развитие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8786874" cy="5143512"/>
          </a:xfrm>
        </p:spPr>
        <p:txBody>
          <a:bodyPr>
            <a:normAutofit fontScale="70000" lnSpcReduction="20000"/>
          </a:bodyPr>
          <a:lstStyle/>
          <a:p>
            <a:r>
              <a:rPr lang="ru-RU" sz="3400" i="1" dirty="0" smtClean="0">
                <a:latin typeface="Georgia" pitchFamily="18" charset="0"/>
              </a:rPr>
              <a:t>направлено </a:t>
            </a:r>
            <a:r>
              <a:rPr lang="ru-RU" sz="3400" i="1" dirty="0" smtClean="0">
                <a:latin typeface="Georgia" pitchFamily="18" charset="0"/>
              </a:rPr>
              <a:t>на усвоение норм и ценностей, принятых в обществе, развитие общения и взаимодействия ребёнка со взрослыми и сверстниками; развитие эмоциональной отзывчивости, сопереживания, формирование готовности к совместной деятельности со сверстниками. </a:t>
            </a:r>
          </a:p>
          <a:p>
            <a:pPr algn="ctr">
              <a:buNone/>
            </a:pPr>
            <a:r>
              <a:rPr lang="ru-RU" b="1" i="1" dirty="0" smtClean="0">
                <a:latin typeface="Georgia" pitchFamily="18" charset="0"/>
              </a:rPr>
              <a:t>Применение игровых технологий: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- Игровые технологии направленные на </a:t>
            </a:r>
            <a:r>
              <a:rPr lang="ru-RU" b="1" i="1" dirty="0" smtClean="0">
                <a:latin typeface="Georgia" pitchFamily="18" charset="0"/>
              </a:rPr>
              <a:t>развитие </a:t>
            </a:r>
            <a:r>
              <a:rPr lang="ru-RU" dirty="0" smtClean="0">
                <a:latin typeface="Georgia" pitchFamily="18" charset="0"/>
              </a:rPr>
              <a:t>интересов </a:t>
            </a:r>
            <a:r>
              <a:rPr lang="ru-RU" dirty="0" smtClean="0">
                <a:latin typeface="Georgia" pitchFamily="18" charset="0"/>
              </a:rPr>
              <a:t>детей, любознательности и познавательной </a:t>
            </a:r>
            <a:r>
              <a:rPr lang="ru-RU" dirty="0" smtClean="0">
                <a:latin typeface="Georgia" pitchFamily="18" charset="0"/>
              </a:rPr>
              <a:t>мотивации, познавательных действий.</a:t>
            </a:r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- Игровые технологии направленные </a:t>
            </a:r>
            <a:r>
              <a:rPr lang="ru-RU" b="1" i="1" dirty="0" smtClean="0">
                <a:latin typeface="Georgia" pitchFamily="18" charset="0"/>
              </a:rPr>
              <a:t>на </a:t>
            </a:r>
            <a:r>
              <a:rPr lang="ru-RU" dirty="0" smtClean="0">
                <a:latin typeface="Georgia" pitchFamily="18" charset="0"/>
              </a:rPr>
              <a:t>формирование </a:t>
            </a:r>
            <a:r>
              <a:rPr lang="ru-RU" dirty="0" smtClean="0">
                <a:latin typeface="Georgia" pitchFamily="18" charset="0"/>
              </a:rPr>
              <a:t>первичных представлений о себе, других людях, объектах окружающего мира</a:t>
            </a:r>
            <a:r>
              <a:rPr lang="ru-RU" b="1" i="1" dirty="0" smtClean="0">
                <a:latin typeface="Georgia" pitchFamily="18" charset="0"/>
              </a:rPr>
              <a:t> </a:t>
            </a:r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- Игровые технологии направленные </a:t>
            </a:r>
            <a:r>
              <a:rPr lang="ru-RU" i="1" dirty="0" smtClean="0">
                <a:latin typeface="Georgia" pitchFamily="18" charset="0"/>
              </a:rPr>
              <a:t>на 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решение </a:t>
            </a:r>
            <a:r>
              <a:rPr lang="ru-RU" dirty="0" smtClean="0">
                <a:latin typeface="Georgia" pitchFamily="18" charset="0"/>
              </a:rPr>
              <a:t>проблемных игровых ситуации.</a:t>
            </a:r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Users\Администратор\Desktop\картинки\imgpreview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7483" y="0"/>
            <a:ext cx="2526516" cy="1571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6572296" cy="10112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Познавательное развитие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86874" cy="5072098"/>
          </a:xfrm>
        </p:spPr>
        <p:txBody>
          <a:bodyPr>
            <a:normAutofit fontScale="62500" lnSpcReduction="20000"/>
          </a:bodyPr>
          <a:lstStyle/>
          <a:p>
            <a:r>
              <a:rPr lang="ru-RU" sz="3800" i="1" dirty="0" smtClean="0">
                <a:latin typeface="Georgia" pitchFamily="18" charset="0"/>
              </a:rPr>
              <a:t>развитие </a:t>
            </a:r>
            <a:r>
              <a:rPr lang="ru-RU" sz="3800" i="1" dirty="0">
                <a:latin typeface="Georgia" pitchFamily="18" charset="0"/>
              </a:rPr>
              <a:t>интересов детей, любознательности и познавательной мотивации; </a:t>
            </a:r>
            <a:endParaRPr lang="ru-RU" sz="3800" i="1" dirty="0" smtClean="0">
              <a:latin typeface="Georgia" pitchFamily="18" charset="0"/>
            </a:endParaRPr>
          </a:p>
          <a:p>
            <a:r>
              <a:rPr lang="ru-RU" sz="3800" i="1" dirty="0" smtClean="0">
                <a:latin typeface="Georgia" pitchFamily="18" charset="0"/>
              </a:rPr>
              <a:t>формирование </a:t>
            </a:r>
            <a:r>
              <a:rPr lang="ru-RU" sz="3800" i="1" dirty="0">
                <a:latin typeface="Georgia" pitchFamily="18" charset="0"/>
              </a:rPr>
              <a:t>познавательных действий, становление сознания</a:t>
            </a:r>
            <a:r>
              <a:rPr lang="ru-RU" sz="3800" i="1" dirty="0" smtClean="0">
                <a:latin typeface="Georgia" pitchFamily="18" charset="0"/>
              </a:rPr>
              <a:t>;</a:t>
            </a:r>
          </a:p>
          <a:p>
            <a:r>
              <a:rPr lang="ru-RU" sz="3800" i="1" dirty="0" smtClean="0">
                <a:latin typeface="Georgia" pitchFamily="18" charset="0"/>
              </a:rPr>
              <a:t> </a:t>
            </a:r>
            <a:r>
              <a:rPr lang="ru-RU" sz="3800" i="1" dirty="0">
                <a:latin typeface="Georgia" pitchFamily="18" charset="0"/>
              </a:rPr>
              <a:t>развитие воображения и творческой активности; </a:t>
            </a:r>
            <a:endParaRPr lang="ru-RU" sz="3800" i="1" dirty="0" smtClean="0">
              <a:latin typeface="Georgia" pitchFamily="18" charset="0"/>
            </a:endParaRPr>
          </a:p>
          <a:p>
            <a:r>
              <a:rPr lang="ru-RU" sz="3800" i="1" dirty="0" smtClean="0">
                <a:latin typeface="Georgia" pitchFamily="18" charset="0"/>
              </a:rPr>
              <a:t>формирование </a:t>
            </a:r>
            <a:r>
              <a:rPr lang="ru-RU" sz="3800" i="1" dirty="0">
                <a:latin typeface="Georgia" pitchFamily="18" charset="0"/>
              </a:rPr>
              <a:t>первичных представлений о себе, других людях, объектах окружающего мира, о свойствах и отношениях объектов окружающего мира</a:t>
            </a:r>
            <a:r>
              <a:rPr lang="ru-RU" sz="3800" i="1" dirty="0" smtClean="0">
                <a:latin typeface="Georgia" pitchFamily="18" charset="0"/>
              </a:rPr>
              <a:t>.</a:t>
            </a:r>
          </a:p>
          <a:p>
            <a:pPr algn="ctr">
              <a:buNone/>
            </a:pPr>
            <a:r>
              <a:rPr lang="ru-RU" sz="3800" i="1" dirty="0" smtClean="0">
                <a:latin typeface="Georgia" pitchFamily="18" charset="0"/>
              </a:rPr>
              <a:t>     </a:t>
            </a:r>
            <a:r>
              <a:rPr lang="ru-RU" sz="3800" b="1" i="1" dirty="0" smtClean="0">
                <a:latin typeface="Georgia" pitchFamily="18" charset="0"/>
              </a:rPr>
              <a:t>игровые </a:t>
            </a:r>
            <a:r>
              <a:rPr lang="ru-RU" sz="3800" b="1" i="1" dirty="0">
                <a:latin typeface="Georgia" pitchFamily="18" charset="0"/>
              </a:rPr>
              <a:t>технологии, направленные на </a:t>
            </a:r>
            <a:r>
              <a:rPr lang="ru-RU" sz="3800" i="1" dirty="0">
                <a:latin typeface="Georgia" pitchFamily="18" charset="0"/>
              </a:rPr>
              <a:t>формирование знаний, умений и навыков – это </a:t>
            </a:r>
            <a:r>
              <a:rPr lang="ru-RU" sz="3800" b="1" i="1" dirty="0" smtClean="0">
                <a:latin typeface="Georgia" pitchFamily="18" charset="0"/>
              </a:rPr>
              <a:t>обучающие </a:t>
            </a:r>
            <a:r>
              <a:rPr lang="ru-RU" sz="3800" b="1" i="1" dirty="0">
                <a:latin typeface="Georgia" pitchFamily="18" charset="0"/>
              </a:rPr>
              <a:t>игры, </a:t>
            </a:r>
            <a:r>
              <a:rPr lang="ru-RU" sz="3800" b="1" i="1" dirty="0" smtClean="0">
                <a:latin typeface="Georgia" pitchFamily="18" charset="0"/>
              </a:rPr>
              <a:t>проблемные </a:t>
            </a:r>
            <a:r>
              <a:rPr lang="ru-RU" sz="3800" b="1" i="1" dirty="0">
                <a:latin typeface="Georgia" pitchFamily="18" charset="0"/>
              </a:rPr>
              <a:t>игровые ситуации </a:t>
            </a:r>
            <a:r>
              <a:rPr lang="ru-RU" sz="3800" i="1" dirty="0">
                <a:latin typeface="Georgia" pitchFamily="18" charset="0"/>
              </a:rPr>
              <a:t>и </a:t>
            </a:r>
            <a:r>
              <a:rPr lang="ru-RU" sz="3800" b="1" i="1" dirty="0" smtClean="0">
                <a:latin typeface="Georgia" pitchFamily="18" charset="0"/>
              </a:rPr>
              <a:t>игровые упражнения</a:t>
            </a:r>
            <a:r>
              <a:rPr lang="ru-RU" sz="3800" i="1" dirty="0" smtClean="0">
                <a:latin typeface="Georgia" pitchFamily="18" charset="0"/>
              </a:rPr>
              <a:t>, </a:t>
            </a:r>
            <a:r>
              <a:rPr lang="ru-RU" sz="3800" i="1" dirty="0">
                <a:latin typeface="Georgia" pitchFamily="18" charset="0"/>
              </a:rPr>
              <a:t>направленные на закрепление полученных знаний, развитие познавательных способностей</a:t>
            </a:r>
            <a:r>
              <a:rPr lang="ru-RU" sz="3800" b="1" i="1" dirty="0">
                <a:latin typeface="Georgia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42" name="Picture 2" descr="C:\Users\Администратор\Desktop\картинки\f5c0b85ee76835aadf62cfafa15e7849beb9954d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0"/>
            <a:ext cx="2357422" cy="1473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725</Words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СЕМИНАР «Игровые технологии в ДОУ»</vt:lpstr>
      <vt:lpstr> </vt:lpstr>
      <vt:lpstr>Педагогическая игра обладает четко поставленной целью обучения и соответствующим ей педагогическим результатом, и имеет структурные элементы:</vt:lpstr>
      <vt:lpstr>Задачи, направленные на введение игровых технологий в ДОУ: </vt:lpstr>
      <vt:lpstr>Игры с правилами  (дидактические и подвижные)  </vt:lpstr>
      <vt:lpstr>Ролевые игры, сюжетно-ролевые игры </vt:lpstr>
      <vt:lpstr>Театрализованные игры </vt:lpstr>
      <vt:lpstr>Социально-коммуникативное развитие</vt:lpstr>
      <vt:lpstr>Познавательное развитие</vt:lpstr>
      <vt:lpstr>Речевое развитие</vt:lpstr>
      <vt:lpstr>Художественно-эстетическое развитие</vt:lpstr>
      <vt:lpstr>Физическое развитие</vt:lpstr>
      <vt:lpstr>УДАЧИ В РАБОТЕ!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Игровые технологии в ДОУ</dc:title>
  <dc:creator>Администратор</dc:creator>
  <cp:lastModifiedBy>Пользователь Windows</cp:lastModifiedBy>
  <cp:revision>22</cp:revision>
  <dcterms:created xsi:type="dcterms:W3CDTF">2019-01-30T10:49:29Z</dcterms:created>
  <dcterms:modified xsi:type="dcterms:W3CDTF">2019-01-31T06:40:37Z</dcterms:modified>
</cp:coreProperties>
</file>