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69" r:id="rId4"/>
    <p:sldId id="270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5881-AA9B-496A-9194-19CC6E0E51BB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A67E0-F58D-41B2-B5CD-F347DB0FE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95A3B-D6C9-4EB7-9DDF-C2BAA09BD9E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B91B6-805E-473F-B86A-75C421E02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C942-3461-4449-B83C-8778AA3F978C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33D6E-833B-47BA-AC60-C79719F49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2C155-A229-4142-A158-824FF4430C9A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33E3A-1894-45E9-AA20-73A74D15F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2206A-6090-4A4A-A64B-64E8C2A79EF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A598-751B-43D3-955B-03FC82C03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E2C48-ABB6-410F-9589-1CF426B9E4E3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27C5-2B38-471D-9C0E-136DA29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51FB9-EB84-4AD6-8491-DD3DCB455418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8C359-CD21-4B2A-9A69-4FB35F992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5855A-E52E-462D-8CCF-C19FD2C1FE72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8FD62-F591-4804-B42A-5C405C293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317D-D872-49C6-8604-DB507793953F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DE3A8-DB75-4181-8A50-A0D4C76D2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D9F8-658A-45C7-8830-8A2B3631522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A1DD-C86C-4203-82EA-B56F3EE5E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2825-BB69-4221-BA5F-DFA4E9712DE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42371-4A00-43A1-93D8-8DF59FFD8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70E6A5-B50B-4FF6-A252-CE5C1DD9F93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C7C4B9-75C3-4151-A676-3DF885F5F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Jj5xDFKu0A" TargetMode="External"/><Relationship Id="rId2" Type="http://schemas.openxmlformats.org/officeDocument/2006/relationships/hyperlink" Target="https://vk.com/video-49221075_166351356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NHncz4vJqS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Алгоритм работы: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Записать в тетрадь </a:t>
            </a:r>
            <a:r>
              <a:rPr lang="ru-RU" dirty="0" err="1" smtClean="0">
                <a:solidFill>
                  <a:srgbClr val="FF0000"/>
                </a:solidFill>
              </a:rPr>
              <a:t>св-ва</a:t>
            </a:r>
            <a:r>
              <a:rPr lang="ru-RU" dirty="0" smtClean="0">
                <a:solidFill>
                  <a:srgbClr val="FF0000"/>
                </a:solidFill>
              </a:rPr>
              <a:t> кислот(  </a:t>
            </a:r>
            <a:r>
              <a:rPr lang="ru-RU" dirty="0" smtClean="0"/>
              <a:t>кому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помогает </a:t>
            </a:r>
            <a:r>
              <a:rPr lang="ru-RU" dirty="0" smtClean="0">
                <a:solidFill>
                  <a:srgbClr val="FF0000"/>
                </a:solidFill>
              </a:rPr>
              <a:t>схема</a:t>
            </a:r>
            <a:r>
              <a:rPr lang="ru-RU" dirty="0" smtClean="0"/>
              <a:t>, нарисовать </a:t>
            </a:r>
            <a:r>
              <a:rPr lang="ru-RU" dirty="0" smtClean="0">
                <a:solidFill>
                  <a:srgbClr val="FF0000"/>
                </a:solidFill>
              </a:rPr>
              <a:t>сл.2</a:t>
            </a:r>
            <a:r>
              <a:rPr lang="ru-RU" dirty="0" smtClean="0"/>
              <a:t>), всем- слайд 3</a:t>
            </a:r>
          </a:p>
          <a:p>
            <a:r>
              <a:rPr lang="ru-RU" dirty="0" smtClean="0"/>
              <a:t>2. Посмотреть видео в этом порядке(взаимодействие кислот с металлами будем изучать на следующем уроке, но из фильма вырезать не буду)</a:t>
            </a:r>
          </a:p>
          <a:p>
            <a:r>
              <a:rPr lang="en-US" dirty="0" smtClean="0">
                <a:hlinkClick r:id="rId2"/>
              </a:rPr>
              <a:t>https://vk.com/video-49221075_166351356</a:t>
            </a:r>
            <a:r>
              <a:rPr lang="ru-RU" dirty="0" smtClean="0"/>
              <a:t> (</a:t>
            </a:r>
            <a:r>
              <a:rPr lang="en-US" dirty="0" smtClean="0"/>
              <a:t>P.S.</a:t>
            </a:r>
            <a:r>
              <a:rPr lang="ru-RU" b="1" dirty="0" smtClean="0">
                <a:solidFill>
                  <a:srgbClr val="00B050"/>
                </a:solidFill>
              </a:rPr>
              <a:t>все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основные и </a:t>
            </a:r>
            <a:r>
              <a:rPr lang="ru-RU" dirty="0" err="1" smtClean="0">
                <a:solidFill>
                  <a:srgbClr val="7030A0"/>
                </a:solidFill>
              </a:rPr>
              <a:t>амфотерны</a:t>
            </a:r>
            <a:r>
              <a:rPr lang="ru-RU" dirty="0" err="1" smtClean="0"/>
              <a:t>е</a:t>
            </a:r>
            <a:r>
              <a:rPr lang="ru-RU" dirty="0" smtClean="0"/>
              <a:t> оксиды реагируют с </a:t>
            </a:r>
            <a:r>
              <a:rPr lang="ru-RU" dirty="0" smtClean="0">
                <a:solidFill>
                  <a:srgbClr val="FF0000"/>
                </a:solidFill>
              </a:rPr>
              <a:t>кислотами</a:t>
            </a:r>
            <a:r>
              <a:rPr lang="ru-RU" dirty="0" smtClean="0"/>
              <a:t>, т.к. образуется слаб. электролит- вода)</a:t>
            </a:r>
          </a:p>
          <a:p>
            <a:r>
              <a:rPr lang="en-US" dirty="0" smtClean="0">
                <a:hlinkClick r:id="rId3"/>
              </a:rPr>
              <a:t>https://youtu.be/LJj5xDFKu0A</a:t>
            </a:r>
            <a:r>
              <a:rPr lang="ru-RU" dirty="0" smtClean="0"/>
              <a:t>    -2-е </a:t>
            </a:r>
            <a:r>
              <a:rPr lang="ru-RU" dirty="0" err="1" smtClean="0"/>
              <a:t>св-во</a:t>
            </a:r>
            <a:r>
              <a:rPr lang="ru-RU" dirty="0" smtClean="0"/>
              <a:t> не изучаем!  В 5-м </a:t>
            </a:r>
            <a:r>
              <a:rPr lang="ru-RU" dirty="0" err="1" smtClean="0"/>
              <a:t>св-ве</a:t>
            </a:r>
            <a:r>
              <a:rPr lang="ru-RU" dirty="0" smtClean="0"/>
              <a:t> ряд активности кислот составлен по другому принципу, используем ряд на стр.178.</a:t>
            </a:r>
          </a:p>
          <a:p>
            <a:r>
              <a:rPr lang="en-US" dirty="0" smtClean="0">
                <a:hlinkClick r:id="rId4"/>
              </a:rPr>
              <a:t>https://youtu.be/NHncz4vJqSE</a:t>
            </a:r>
            <a:r>
              <a:rPr lang="ru-RU" dirty="0" smtClean="0"/>
              <a:t> -  3-е </a:t>
            </a:r>
            <a:r>
              <a:rPr lang="ru-RU" dirty="0" err="1" smtClean="0"/>
              <a:t>св-во</a:t>
            </a:r>
            <a:r>
              <a:rPr lang="ru-RU" dirty="0" smtClean="0"/>
              <a:t> не изучаем!</a:t>
            </a:r>
          </a:p>
          <a:p>
            <a:r>
              <a:rPr lang="ru-RU" dirty="0" smtClean="0"/>
              <a:t> </a:t>
            </a:r>
          </a:p>
          <a:p>
            <a:pPr marL="342900" indent="-342900">
              <a:buAutoNum type="arabicPlain" startAt="3"/>
            </a:pPr>
            <a:r>
              <a:rPr lang="ru-RU" dirty="0" smtClean="0"/>
              <a:t>Далее- по презентации(сл.4)</a:t>
            </a:r>
          </a:p>
          <a:p>
            <a:pPr marL="342900" indent="-342900">
              <a:buAutoNum type="arabicPlain" startAt="3"/>
            </a:pPr>
            <a:r>
              <a:rPr lang="ru-RU" dirty="0" smtClean="0"/>
              <a:t>Кому трудно составлять уравнения реакций, научитесь выбирать, с какими </a:t>
            </a:r>
            <a:r>
              <a:rPr lang="ru-RU" dirty="0" err="1" smtClean="0"/>
              <a:t>в-вами</a:t>
            </a:r>
            <a:r>
              <a:rPr lang="ru-RU" dirty="0" smtClean="0"/>
              <a:t> будет реагировать </a:t>
            </a:r>
            <a:r>
              <a:rPr lang="ru-RU" dirty="0" err="1" smtClean="0"/>
              <a:t>к-та</a:t>
            </a:r>
            <a:r>
              <a:rPr lang="ru-RU" dirty="0" smtClean="0"/>
              <a:t>, а с какими –нет(и почему!)- это  </a:t>
            </a:r>
            <a:r>
              <a:rPr lang="ru-RU" dirty="0" err="1" smtClean="0">
                <a:solidFill>
                  <a:srgbClr val="FF0000"/>
                </a:solidFill>
              </a:rPr>
              <a:t>упр</a:t>
            </a:r>
            <a:r>
              <a:rPr lang="ru-RU" dirty="0" smtClean="0">
                <a:solidFill>
                  <a:srgbClr val="FF0000"/>
                </a:solidFill>
              </a:rPr>
              <a:t> 1.</a:t>
            </a:r>
            <a:endParaRPr lang="ru-RU" dirty="0" smtClean="0"/>
          </a:p>
          <a:p>
            <a:pPr marL="342900" indent="-342900">
              <a:buAutoNum type="arabicPlain" startAt="3"/>
            </a:pPr>
            <a:endParaRPr lang="ru-RU" dirty="0" smtClean="0"/>
          </a:p>
          <a:p>
            <a:pPr marL="342900" indent="-342900"/>
            <a:r>
              <a:rPr lang="ru-RU" dirty="0" smtClean="0">
                <a:solidFill>
                  <a:srgbClr val="FF0000"/>
                </a:solidFill>
              </a:rPr>
              <a:t>Домашнее задание: §48, </a:t>
            </a:r>
            <a:r>
              <a:rPr lang="ru-RU" dirty="0" err="1" smtClean="0">
                <a:solidFill>
                  <a:srgbClr val="FF0000"/>
                </a:solidFill>
              </a:rPr>
              <a:t>упр</a:t>
            </a:r>
            <a:r>
              <a:rPr lang="ru-RU" dirty="0" smtClean="0">
                <a:solidFill>
                  <a:srgbClr val="FF0000"/>
                </a:solidFill>
              </a:rPr>
              <a:t> 1, 2(второй переход  см.стр.176)- присылайте фото!</a:t>
            </a:r>
          </a:p>
          <a:p>
            <a:pPr marL="342900" indent="-342900"/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</a:t>
            </a:r>
            <a:r>
              <a:rPr lang="ru-RU" sz="3100" b="1" dirty="0" smtClean="0"/>
              <a:t>Химические свойства кислот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1928813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Основные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оксиды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1928813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571875" y="4500563"/>
            <a:ext cx="1857375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15000" y="1928813"/>
            <a:ext cx="2438400" cy="1009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75" y="3857625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88" y="3857625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Основания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00438" y="5572125"/>
            <a:ext cx="2500312" cy="85725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Сои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57750" y="5572125"/>
            <a:ext cx="1214438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9" name="TextBox 19"/>
          <p:cNvSpPr txBox="1">
            <a:spLocks noChangeArrowheads="1"/>
          </p:cNvSpPr>
          <p:nvPr/>
        </p:nvSpPr>
        <p:spPr bwMode="auto">
          <a:xfrm>
            <a:off x="4929188" y="5715000"/>
            <a:ext cx="928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ли</a:t>
            </a:r>
          </a:p>
        </p:txBody>
      </p:sp>
      <p:sp>
        <p:nvSpPr>
          <p:cNvPr id="7181" name="TextBox 26"/>
          <p:cNvSpPr txBox="1">
            <a:spLocks noChangeArrowheads="1"/>
          </p:cNvSpPr>
          <p:nvPr/>
        </p:nvSpPr>
        <p:spPr bwMode="auto">
          <a:xfrm>
            <a:off x="4000500" y="314325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НО</a:t>
            </a:r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715000" y="1928813"/>
            <a:ext cx="2428875" cy="10715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Кислотные оксиды</a:t>
            </a:r>
            <a:endParaRPr lang="ru-RU" sz="2800" b="1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3143250" y="2500313"/>
            <a:ext cx="2714625" cy="1357312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90" name="TextBox 54"/>
          <p:cNvSpPr txBox="1">
            <a:spLocks noChangeArrowheads="1"/>
          </p:cNvSpPr>
          <p:nvPr/>
        </p:nvSpPr>
        <p:spPr bwMode="auto">
          <a:xfrm>
            <a:off x="3786188" y="235743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7186" name="TextBox 26"/>
          <p:cNvSpPr txBox="1">
            <a:spLocks noChangeArrowheads="1"/>
          </p:cNvSpPr>
          <p:nvPr/>
        </p:nvSpPr>
        <p:spPr bwMode="auto">
          <a:xfrm>
            <a:off x="4357688" y="45005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2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 rot="5400000" flipH="1" flipV="1">
            <a:off x="7144544" y="3499644"/>
            <a:ext cx="100012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8" name="TextBox 35"/>
          <p:cNvSpPr txBox="1">
            <a:spLocks noChangeArrowheads="1"/>
          </p:cNvSpPr>
          <p:nvPr/>
        </p:nvSpPr>
        <p:spPr bwMode="auto">
          <a:xfrm flipH="1">
            <a:off x="7643813" y="3143250"/>
            <a:ext cx="1214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</a:rPr>
              <a:t>Н</a:t>
            </a:r>
            <a:r>
              <a:rPr lang="ru-RU" sz="1100" b="1">
                <a:solidFill>
                  <a:srgbClr val="FF0000"/>
                </a:solidFill>
              </a:rPr>
              <a:t>2</a:t>
            </a:r>
            <a:r>
              <a:rPr lang="en-US" sz="1400" b="1">
                <a:solidFill>
                  <a:srgbClr val="FF0000"/>
                </a:solidFill>
              </a:rPr>
              <a:t>SiO</a:t>
            </a:r>
            <a:r>
              <a:rPr lang="ru-RU" sz="1100" b="1">
                <a:solidFill>
                  <a:srgbClr val="FF0000"/>
                </a:solidFill>
              </a:rPr>
              <a:t>3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, t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flipV="1">
            <a:off x="5072063" y="4714875"/>
            <a:ext cx="857250" cy="7858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0" name="TextBox 43"/>
          <p:cNvSpPr txBox="1">
            <a:spLocks noChangeArrowheads="1"/>
          </p:cNvSpPr>
          <p:nvPr/>
        </p:nvSpPr>
        <p:spPr bwMode="auto">
          <a:xfrm>
            <a:off x="5572125" y="485775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4, получ</a:t>
            </a:r>
          </a:p>
        </p:txBody>
      </p:sp>
      <p:sp>
        <p:nvSpPr>
          <p:cNvPr id="7191" name="TextBox 48"/>
          <p:cNvSpPr txBox="1">
            <a:spLocks noChangeArrowheads="1"/>
          </p:cNvSpPr>
          <p:nvPr/>
        </p:nvSpPr>
        <p:spPr bwMode="auto">
          <a:xfrm>
            <a:off x="7786688" y="3429000"/>
            <a:ext cx="57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5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 rot="5400000">
            <a:off x="5965826" y="3463925"/>
            <a:ext cx="785812" cy="158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3" name="TextBox 39"/>
          <p:cNvSpPr txBox="1">
            <a:spLocks noChangeArrowheads="1"/>
          </p:cNvSpPr>
          <p:nvPr/>
        </p:nvSpPr>
        <p:spPr bwMode="auto">
          <a:xfrm>
            <a:off x="6357938" y="3143250"/>
            <a:ext cx="1357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Все кроме Н</a:t>
            </a:r>
            <a:r>
              <a:rPr lang="ru-RU" sz="1400" b="1">
                <a:solidFill>
                  <a:srgbClr val="FF0000"/>
                </a:solidFill>
              </a:rPr>
              <a:t>2</a:t>
            </a:r>
            <a:r>
              <a:rPr lang="en-US" b="1">
                <a:solidFill>
                  <a:srgbClr val="FF0000"/>
                </a:solidFill>
              </a:rPr>
              <a:t>SiO</a:t>
            </a:r>
            <a:r>
              <a:rPr lang="ru-RU" sz="1400" b="1">
                <a:solidFill>
                  <a:srgbClr val="FF0000"/>
                </a:solidFill>
              </a:rPr>
              <a:t>3</a:t>
            </a:r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6180138" y="5965825"/>
            <a:ext cx="642938" cy="15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6180138" y="5964238"/>
            <a:ext cx="642937" cy="15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V="1">
            <a:off x="6430169" y="5928519"/>
            <a:ext cx="5715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244408" y="40770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75"/>
            <a:ext cx="9286875" cy="680186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/>
              <a:t>Химические свойства </a:t>
            </a:r>
            <a:r>
              <a:rPr lang="ru-RU" sz="4000" b="1" dirty="0" smtClean="0">
                <a:solidFill>
                  <a:srgbClr val="FF0000"/>
                </a:solidFill>
              </a:rPr>
              <a:t>кислот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200" b="1" dirty="0" smtClean="0"/>
              <a:t>1Действие </a:t>
            </a:r>
            <a:r>
              <a:rPr lang="ru-RU" sz="3200" b="1" dirty="0"/>
              <a:t>на </a:t>
            </a:r>
            <a:r>
              <a:rPr lang="ru-RU" sz="3200" b="1" dirty="0" smtClean="0"/>
              <a:t>индикаторы(</a:t>
            </a:r>
            <a:r>
              <a:rPr lang="ru-RU" sz="2000" b="1" dirty="0" smtClean="0"/>
              <a:t>кроме кремниевой, </a:t>
            </a:r>
            <a:r>
              <a:rPr lang="ru-RU" sz="2000" b="1" dirty="0" err="1" smtClean="0"/>
              <a:t>тк</a:t>
            </a:r>
            <a:r>
              <a:rPr lang="ru-RU" sz="2000" b="1" dirty="0" smtClean="0"/>
              <a:t> нерастворима</a:t>
            </a:r>
            <a:r>
              <a:rPr lang="ru-RU" sz="3200" b="1" dirty="0" smtClean="0"/>
              <a:t>)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(причина- диссоциация при растворении)</a:t>
            </a:r>
          </a:p>
          <a:p>
            <a:pPr>
              <a:defRPr/>
            </a:pPr>
            <a:r>
              <a:rPr lang="ru-RU" sz="4000" b="1" dirty="0"/>
              <a:t>2 Основание +</a:t>
            </a:r>
            <a:r>
              <a:rPr lang="ru-RU" sz="4000" b="1" dirty="0">
                <a:solidFill>
                  <a:srgbClr val="FF0000"/>
                </a:solidFill>
              </a:rPr>
              <a:t> кислота </a:t>
            </a:r>
            <a:r>
              <a:rPr lang="ru-RU" sz="4000" b="1" dirty="0"/>
              <a:t>= со</a:t>
            </a:r>
            <a:r>
              <a:rPr lang="ru-RU" sz="4000" b="1" dirty="0">
                <a:solidFill>
                  <a:srgbClr val="FF0000"/>
                </a:solidFill>
              </a:rPr>
              <a:t>ль</a:t>
            </a:r>
            <a:r>
              <a:rPr lang="ru-RU" sz="4000" b="1" dirty="0"/>
              <a:t> + Н</a:t>
            </a:r>
            <a:r>
              <a:rPr lang="ru-RU" sz="2800" b="1" dirty="0"/>
              <a:t>2</a:t>
            </a:r>
            <a:r>
              <a:rPr lang="ru-RU" sz="4000" b="1" dirty="0"/>
              <a:t>О </a:t>
            </a:r>
            <a:r>
              <a:rPr lang="ru-RU" sz="2800" b="1" dirty="0"/>
              <a:t>–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реакция  нейтрализации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любое основание реагирует с любой кислотой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3  </a:t>
            </a:r>
            <a:r>
              <a:rPr lang="ru-RU" sz="3200" b="1" dirty="0" smtClean="0"/>
              <a:t>Основный    оксид </a:t>
            </a:r>
            <a:r>
              <a:rPr lang="ru-RU" sz="3200" b="1" dirty="0"/>
              <a:t>+ </a:t>
            </a:r>
            <a:r>
              <a:rPr lang="ru-RU" sz="3200" b="1" dirty="0" err="1" smtClean="0">
                <a:solidFill>
                  <a:srgbClr val="FF0000"/>
                </a:solidFill>
              </a:rPr>
              <a:t>кислота</a:t>
            </a:r>
            <a:r>
              <a:rPr lang="ru-RU" sz="3200" b="1" dirty="0" err="1" smtClean="0"/>
              <a:t>=</a:t>
            </a:r>
            <a:r>
              <a:rPr lang="ru-RU" sz="3200" b="1" dirty="0" smtClean="0"/>
              <a:t> </a:t>
            </a:r>
            <a:r>
              <a:rPr lang="ru-RU" sz="3200" b="1" dirty="0"/>
              <a:t>со</a:t>
            </a:r>
            <a:r>
              <a:rPr lang="ru-RU" sz="3200" b="1" dirty="0">
                <a:solidFill>
                  <a:srgbClr val="FF0000"/>
                </a:solidFill>
              </a:rPr>
              <a:t>ль </a:t>
            </a:r>
            <a:r>
              <a:rPr lang="ru-RU" sz="3200" b="1" dirty="0"/>
              <a:t>+ </a:t>
            </a:r>
            <a:r>
              <a:rPr lang="ru-RU" sz="3200" b="1" dirty="0" smtClean="0"/>
              <a:t>Н</a:t>
            </a:r>
            <a:r>
              <a:rPr lang="ru-RU" sz="2400" b="1" dirty="0" smtClean="0"/>
              <a:t>2</a:t>
            </a:r>
            <a:r>
              <a:rPr lang="ru-RU" sz="3200" b="1" dirty="0" smtClean="0"/>
              <a:t>О</a:t>
            </a:r>
            <a:endParaRPr lang="ru-RU" sz="2800" b="1" dirty="0"/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  </a:t>
            </a:r>
            <a:r>
              <a:rPr lang="ru-RU" sz="2800" b="1" dirty="0" err="1" smtClean="0">
                <a:solidFill>
                  <a:srgbClr val="7030A0"/>
                </a:solidFill>
              </a:rPr>
              <a:t>амфотерный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                         </a:t>
            </a:r>
            <a:r>
              <a:rPr lang="ru-RU" sz="3200" b="1" dirty="0" smtClean="0">
                <a:solidFill>
                  <a:srgbClr val="7030A0"/>
                </a:solidFill>
              </a:rPr>
              <a:t>со</a:t>
            </a:r>
            <a:r>
              <a:rPr lang="ru-RU" sz="3200" b="1" dirty="0" smtClean="0">
                <a:solidFill>
                  <a:srgbClr val="FF0000"/>
                </a:solidFill>
              </a:rPr>
              <a:t>ль </a:t>
            </a:r>
            <a:endParaRPr lang="ru-RU" sz="2800" b="1" dirty="0">
              <a:solidFill>
                <a:srgbClr val="7030A0"/>
              </a:solidFill>
            </a:endParaRPr>
          </a:p>
          <a:p>
            <a:pPr marL="514350" indent="-514350">
              <a:defRPr/>
            </a:pPr>
            <a:r>
              <a:rPr lang="ru-RU" sz="3200" b="1" dirty="0" smtClean="0"/>
              <a:t>4  со</a:t>
            </a:r>
            <a:r>
              <a:rPr lang="ru-RU" sz="3200" b="1" dirty="0" smtClean="0">
                <a:solidFill>
                  <a:srgbClr val="FF0000"/>
                </a:solidFill>
              </a:rPr>
              <a:t>ль</a:t>
            </a:r>
            <a:r>
              <a:rPr lang="ru-RU" sz="3200" b="1" dirty="0" smtClean="0"/>
              <a:t> </a:t>
            </a:r>
            <a:r>
              <a:rPr lang="ru-RU" sz="3200" b="1" dirty="0"/>
              <a:t>+ </a:t>
            </a:r>
            <a:r>
              <a:rPr lang="ru-RU" sz="3200" b="1" dirty="0" smtClean="0"/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кислота</a:t>
            </a:r>
            <a:r>
              <a:rPr lang="ru-RU" sz="3200" b="1" dirty="0" err="1" smtClean="0"/>
              <a:t>=</a:t>
            </a:r>
            <a:r>
              <a:rPr lang="ru-RU" sz="3200" b="1" dirty="0" err="1" smtClean="0">
                <a:solidFill>
                  <a:srgbClr val="FF0000"/>
                </a:solidFill>
              </a:rPr>
              <a:t>новая</a:t>
            </a:r>
            <a:r>
              <a:rPr lang="ru-RU" sz="3200" b="1" dirty="0" smtClean="0">
                <a:solidFill>
                  <a:srgbClr val="FF0000"/>
                </a:solidFill>
              </a:rPr>
              <a:t> кислота</a:t>
            </a:r>
            <a:r>
              <a:rPr lang="ru-RU" sz="3200" b="1" dirty="0" smtClean="0"/>
              <a:t>( , ) +новая </a:t>
            </a:r>
            <a:r>
              <a:rPr lang="ru-RU" sz="3200" b="1" dirty="0"/>
              <a:t>со</a:t>
            </a:r>
            <a:r>
              <a:rPr lang="ru-RU" sz="3200" b="1" dirty="0">
                <a:solidFill>
                  <a:srgbClr val="FF0000"/>
                </a:solidFill>
              </a:rPr>
              <a:t>ль </a:t>
            </a:r>
            <a:r>
              <a:rPr lang="ru-RU" sz="3200" b="1" dirty="0"/>
              <a:t>( </a:t>
            </a:r>
            <a:r>
              <a:rPr lang="ru-RU" sz="3200" b="1" dirty="0" smtClean="0"/>
              <a:t>)</a:t>
            </a:r>
          </a:p>
          <a:p>
            <a:pPr marL="514350" indent="-514350">
              <a:defRPr/>
            </a:pPr>
            <a:r>
              <a:rPr lang="ru-RU" sz="2800" b="1" dirty="0" smtClean="0"/>
              <a:t> </a:t>
            </a:r>
            <a:r>
              <a:rPr lang="ru-RU" sz="2000" b="1" dirty="0" smtClean="0"/>
              <a:t>более слаб </a:t>
            </a:r>
            <a:r>
              <a:rPr lang="ru-RU" sz="2000" b="1" dirty="0" err="1" smtClean="0"/>
              <a:t>к-ты</a:t>
            </a:r>
            <a:r>
              <a:rPr lang="ru-RU" sz="2800" b="1" dirty="0" smtClean="0"/>
              <a:t>  </a:t>
            </a:r>
            <a:r>
              <a:rPr lang="ru-RU" sz="2000" b="1" dirty="0" smtClean="0">
                <a:solidFill>
                  <a:srgbClr val="FF0000"/>
                </a:solidFill>
              </a:rPr>
              <a:t>более сильная ,</a:t>
            </a:r>
            <a:r>
              <a:rPr lang="ru-RU" sz="2000" b="1" dirty="0" smtClean="0">
                <a:solidFill>
                  <a:schemeClr val="tx1"/>
                </a:solidFill>
              </a:rPr>
              <a:t> см.ряд на стр.178 </a:t>
            </a:r>
            <a:endParaRPr lang="ru-RU" sz="3600" b="1" dirty="0">
              <a:solidFill>
                <a:srgbClr val="FF0000"/>
              </a:solidFill>
            </a:endParaRPr>
          </a:p>
          <a:p>
            <a:pPr marL="514350" indent="-514350">
              <a:defRPr/>
            </a:pPr>
            <a:r>
              <a:rPr lang="ru-RU" sz="3600" b="1" dirty="0" smtClean="0"/>
              <a:t>          </a:t>
            </a:r>
            <a:r>
              <a:rPr lang="ru-RU" sz="2000" b="1" dirty="0" smtClean="0"/>
              <a:t>               </a:t>
            </a:r>
            <a:r>
              <a:rPr lang="en-US" sz="2000" b="1" dirty="0" smtClean="0"/>
              <a:t>   t</a:t>
            </a:r>
            <a:endParaRPr lang="ru-RU" sz="3600" b="1" dirty="0"/>
          </a:p>
          <a:p>
            <a:pPr marL="514350" indent="-514350">
              <a:defRPr/>
            </a:pPr>
            <a:r>
              <a:rPr lang="ru-RU" sz="3600" b="1" dirty="0" smtClean="0"/>
              <a:t>5  </a:t>
            </a:r>
            <a:r>
              <a:rPr lang="ru-RU" sz="3600" b="1" dirty="0" err="1" smtClean="0">
                <a:solidFill>
                  <a:srgbClr val="FF0000"/>
                </a:solidFill>
              </a:rPr>
              <a:t>Кислота</a:t>
            </a:r>
            <a:r>
              <a:rPr lang="ru-RU" sz="3600" b="1" dirty="0" err="1" smtClean="0"/>
              <a:t>=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Кислотный </a:t>
            </a:r>
            <a:r>
              <a:rPr lang="ru-RU" sz="3600" b="1" dirty="0" smtClean="0"/>
              <a:t>оксид </a:t>
            </a:r>
            <a:r>
              <a:rPr lang="ru-RU" sz="3600" b="1" dirty="0"/>
              <a:t>+ вода</a:t>
            </a:r>
          </a:p>
          <a:p>
            <a:pPr marL="514350" indent="-514350">
              <a:defRPr/>
            </a:pPr>
            <a:r>
              <a:rPr lang="ru-RU" sz="2800" b="1" i="1" dirty="0" smtClean="0"/>
              <a:t>(некоторые)</a:t>
            </a:r>
            <a:endParaRPr lang="ru-RU" sz="2800" b="1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5834360" y="4614912"/>
            <a:ext cx="35718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8714679" y="4686921"/>
            <a:ext cx="357188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авая фигурная скобка 5"/>
          <p:cNvSpPr/>
          <p:nvPr/>
        </p:nvSpPr>
        <p:spPr>
          <a:xfrm>
            <a:off x="2411760" y="3573016"/>
            <a:ext cx="72008" cy="57606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228184" y="4437112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11560" y="4797152"/>
            <a:ext cx="72008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411760" y="4725144"/>
            <a:ext cx="72008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907704" y="5445224"/>
            <a:ext cx="57606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4499992" y="3356992"/>
            <a:ext cx="648072" cy="21602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539552" y="3284984"/>
            <a:ext cx="144016" cy="72008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827584" y="3356992"/>
            <a:ext cx="72008" cy="21602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627784" y="3861048"/>
            <a:ext cx="108012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B050"/>
                </a:solidFill>
              </a:rPr>
              <a:t>Попробуйте составить уравнения(+ сокращ.ионные) в тетради сами, а потом проверить по учебнику!</a:t>
            </a:r>
          </a:p>
          <a:p>
            <a:pPr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ru-RU" sz="2400" dirty="0" smtClean="0"/>
              <a:t> </a:t>
            </a:r>
            <a:r>
              <a:rPr lang="ru-RU" sz="2400" dirty="0"/>
              <a:t>а)</a:t>
            </a:r>
            <a:r>
              <a:rPr lang="ru-RU" sz="2400" dirty="0" err="1"/>
              <a:t>гидроксид</a:t>
            </a:r>
            <a:r>
              <a:rPr lang="ru-RU" sz="2400" dirty="0"/>
              <a:t> </a:t>
            </a:r>
            <a:r>
              <a:rPr lang="ru-RU" sz="2400" dirty="0" smtClean="0"/>
              <a:t>калия </a:t>
            </a:r>
            <a:r>
              <a:rPr lang="ru-RU" sz="2400" dirty="0"/>
              <a:t>+ </a:t>
            </a:r>
            <a:r>
              <a:rPr lang="ru-RU" sz="2400" dirty="0" smtClean="0">
                <a:solidFill>
                  <a:srgbClr val="FF0000"/>
                </a:solidFill>
              </a:rPr>
              <a:t>серная </a:t>
            </a:r>
            <a:r>
              <a:rPr lang="ru-RU" sz="2400" dirty="0">
                <a:solidFill>
                  <a:srgbClr val="FF0000"/>
                </a:solidFill>
              </a:rPr>
              <a:t>кислота </a:t>
            </a:r>
            <a:r>
              <a:rPr lang="ru-RU" sz="2400" dirty="0"/>
              <a:t>= </a:t>
            </a:r>
          </a:p>
          <a:p>
            <a:pPr>
              <a:defRPr/>
            </a:pPr>
            <a:r>
              <a:rPr lang="ru-RU" sz="2400" dirty="0"/>
              <a:t>   </a:t>
            </a:r>
            <a:r>
              <a:rPr lang="ru-RU" dirty="0"/>
              <a:t> </a:t>
            </a:r>
            <a:r>
              <a:rPr lang="ru-RU" dirty="0" smtClean="0"/>
              <a:t>стр.177                                                 </a:t>
            </a:r>
            <a:r>
              <a:rPr lang="ru-RU" sz="2400" dirty="0" smtClean="0"/>
              <a:t>сульфат калия </a:t>
            </a:r>
            <a:r>
              <a:rPr lang="ru-RU" sz="2400" dirty="0"/>
              <a:t>+ Н</a:t>
            </a:r>
            <a:r>
              <a:rPr lang="ru-RU" dirty="0"/>
              <a:t>2</a:t>
            </a:r>
            <a:r>
              <a:rPr lang="ru-RU" sz="2400" dirty="0"/>
              <a:t>О</a:t>
            </a:r>
          </a:p>
          <a:p>
            <a:pPr>
              <a:defRPr/>
            </a:pPr>
            <a:r>
              <a:rPr lang="ru-RU" sz="2400" dirty="0" smtClean="0"/>
              <a:t>б</a:t>
            </a:r>
            <a:r>
              <a:rPr lang="ru-RU" sz="2400" dirty="0"/>
              <a:t>) </a:t>
            </a:r>
            <a:r>
              <a:rPr lang="ru-RU" sz="2400" dirty="0" err="1"/>
              <a:t>гидроксид</a:t>
            </a:r>
            <a:r>
              <a:rPr lang="ru-RU" sz="2400" dirty="0"/>
              <a:t> </a:t>
            </a:r>
            <a:r>
              <a:rPr lang="ru-RU" sz="2400" dirty="0" smtClean="0"/>
              <a:t>натрия </a:t>
            </a:r>
            <a:r>
              <a:rPr lang="ru-RU" sz="2400" dirty="0"/>
              <a:t>+ </a:t>
            </a:r>
            <a:r>
              <a:rPr lang="ru-RU" sz="2400" dirty="0" smtClean="0">
                <a:solidFill>
                  <a:srgbClr val="FF0000"/>
                </a:solidFill>
              </a:rPr>
              <a:t>сероводородная </a:t>
            </a:r>
            <a:r>
              <a:rPr lang="ru-RU" sz="2400" dirty="0">
                <a:solidFill>
                  <a:srgbClr val="FF0000"/>
                </a:solidFill>
              </a:rPr>
              <a:t>кислота </a:t>
            </a:r>
            <a:r>
              <a:rPr lang="ru-RU" sz="2400" dirty="0"/>
              <a:t>= </a:t>
            </a:r>
          </a:p>
          <a:p>
            <a:pPr>
              <a:defRPr/>
            </a:pPr>
            <a:r>
              <a:rPr lang="ru-RU" sz="2400" dirty="0"/>
              <a:t>    </a:t>
            </a:r>
            <a:r>
              <a:rPr lang="ru-RU" sz="1600" dirty="0"/>
              <a:t> стр.177 </a:t>
            </a:r>
            <a:r>
              <a:rPr lang="ru-RU" sz="1600" dirty="0" smtClean="0"/>
              <a:t>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сульфид </a:t>
            </a:r>
            <a:r>
              <a:rPr lang="ru-RU" sz="2400" dirty="0" smtClean="0"/>
              <a:t>натрия </a:t>
            </a:r>
            <a:r>
              <a:rPr lang="ru-RU" sz="2400" dirty="0"/>
              <a:t>+ Н</a:t>
            </a:r>
            <a:r>
              <a:rPr lang="ru-RU" dirty="0"/>
              <a:t>2</a:t>
            </a:r>
            <a:r>
              <a:rPr lang="ru-RU" sz="2400" dirty="0"/>
              <a:t>О</a:t>
            </a:r>
          </a:p>
          <a:p>
            <a:pPr>
              <a:defRPr/>
            </a:pPr>
            <a:r>
              <a:rPr lang="ru-RU" sz="2400" dirty="0">
                <a:solidFill>
                  <a:srgbClr val="FF0000"/>
                </a:solidFill>
              </a:rPr>
              <a:t>3</a:t>
            </a:r>
            <a:r>
              <a:rPr lang="ru-RU" sz="2400" dirty="0"/>
              <a:t> </a:t>
            </a:r>
            <a:r>
              <a:rPr lang="ru-RU" sz="2400" dirty="0" smtClean="0"/>
              <a:t>оксид магния + </a:t>
            </a:r>
            <a:r>
              <a:rPr lang="ru-RU" sz="2400" dirty="0" smtClean="0">
                <a:solidFill>
                  <a:srgbClr val="FF0000"/>
                </a:solidFill>
              </a:rPr>
              <a:t>серная кислота </a:t>
            </a:r>
            <a:r>
              <a:rPr lang="ru-RU" sz="2400" dirty="0"/>
              <a:t>= </a:t>
            </a:r>
            <a:br>
              <a:rPr lang="ru-RU" sz="2400" dirty="0"/>
            </a:br>
            <a:r>
              <a:rPr lang="ru-RU" sz="2400" dirty="0"/>
              <a:t>   </a:t>
            </a:r>
            <a:r>
              <a:rPr lang="ru-RU" sz="1600" dirty="0"/>
              <a:t>стр.177</a:t>
            </a:r>
            <a:r>
              <a:rPr lang="ru-RU" sz="2400" dirty="0"/>
              <a:t> </a:t>
            </a:r>
            <a:r>
              <a:rPr lang="ru-RU" sz="2400" dirty="0" smtClean="0"/>
              <a:t>   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 сульфат </a:t>
            </a:r>
            <a:r>
              <a:rPr lang="ru-RU" sz="2400" dirty="0" smtClean="0"/>
              <a:t>магния </a:t>
            </a:r>
            <a:r>
              <a:rPr lang="ru-RU" sz="2400" dirty="0"/>
              <a:t>+ </a:t>
            </a:r>
            <a:r>
              <a:rPr lang="ru-RU" sz="2400" dirty="0" smtClean="0"/>
              <a:t>Н</a:t>
            </a:r>
            <a:r>
              <a:rPr lang="ru-RU" dirty="0" smtClean="0"/>
              <a:t>2</a:t>
            </a:r>
            <a:r>
              <a:rPr lang="ru-RU" sz="2400" dirty="0" smtClean="0"/>
              <a:t>О</a:t>
            </a:r>
          </a:p>
          <a:p>
            <a:pPr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Оксид цинка </a:t>
            </a:r>
            <a:r>
              <a:rPr lang="ru-RU" sz="2400" dirty="0" smtClean="0">
                <a:solidFill>
                  <a:srgbClr val="FF0000"/>
                </a:solidFill>
              </a:rPr>
              <a:t>+ азотная кислота </a:t>
            </a:r>
            <a:r>
              <a:rPr lang="ru-RU" sz="2400" dirty="0" smtClean="0"/>
              <a:t>=  </a:t>
            </a:r>
            <a:r>
              <a:rPr lang="ru-RU" sz="2400" dirty="0" smtClean="0">
                <a:solidFill>
                  <a:srgbClr val="FF0000"/>
                </a:solidFill>
              </a:rPr>
              <a:t>нитрат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цинка</a:t>
            </a:r>
            <a:r>
              <a:rPr lang="ru-RU" sz="2400" dirty="0" smtClean="0"/>
              <a:t> + Н</a:t>
            </a:r>
            <a:r>
              <a:rPr lang="ru-RU" dirty="0" smtClean="0"/>
              <a:t>2</a:t>
            </a:r>
            <a:r>
              <a:rPr lang="ru-RU" sz="2400" dirty="0" smtClean="0"/>
              <a:t>О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4 </a:t>
            </a:r>
            <a:r>
              <a:rPr lang="en-US" sz="2400" dirty="0" smtClean="0"/>
              <a:t>a</a:t>
            </a:r>
            <a:r>
              <a:rPr lang="ru-RU" sz="2400" dirty="0" smtClean="0"/>
              <a:t>) нитрат серебра + </a:t>
            </a:r>
            <a:r>
              <a:rPr lang="ru-RU" sz="2400" dirty="0" smtClean="0">
                <a:solidFill>
                  <a:srgbClr val="FF0000"/>
                </a:solidFill>
              </a:rPr>
              <a:t>соляная </a:t>
            </a:r>
            <a:r>
              <a:rPr lang="ru-RU" sz="2400" dirty="0" err="1" smtClean="0">
                <a:solidFill>
                  <a:srgbClr val="FF0000"/>
                </a:solidFill>
              </a:rPr>
              <a:t>кислота</a:t>
            </a:r>
            <a:r>
              <a:rPr lang="ru-RU" sz="2400" dirty="0" err="1" smtClean="0"/>
              <a:t>=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    </a:t>
            </a:r>
            <a:r>
              <a:rPr lang="ru-RU" sz="1600" dirty="0" smtClean="0"/>
              <a:t>стр.178</a:t>
            </a:r>
            <a:r>
              <a:rPr lang="ru-RU" sz="2400" dirty="0" smtClean="0"/>
              <a:t>                            хлорид </a:t>
            </a:r>
            <a:r>
              <a:rPr lang="ru-RU" sz="2400" dirty="0" err="1" smtClean="0"/>
              <a:t>серебра</a:t>
            </a:r>
            <a:r>
              <a:rPr lang="ru-RU" sz="2400" dirty="0" err="1" smtClean="0">
                <a:latin typeface="Calibri"/>
              </a:rPr>
              <a:t>↓</a:t>
            </a:r>
            <a:r>
              <a:rPr lang="ru-RU" sz="2400" dirty="0" err="1"/>
              <a:t>+</a:t>
            </a:r>
            <a:r>
              <a:rPr lang="ru-RU" sz="2400" dirty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азотная кислота</a:t>
            </a:r>
            <a:endParaRPr lang="ru-RU" sz="24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2400" dirty="0"/>
              <a:t> </a:t>
            </a:r>
          </a:p>
          <a:p>
            <a:pPr>
              <a:defRPr/>
            </a:pPr>
            <a:r>
              <a:rPr lang="en-US" sz="2400" dirty="0"/>
              <a:t>   </a:t>
            </a:r>
            <a:r>
              <a:rPr lang="ru-RU" sz="2400" dirty="0"/>
              <a:t>б) карбонат </a:t>
            </a:r>
            <a:r>
              <a:rPr lang="ru-RU" sz="2400" dirty="0" smtClean="0"/>
              <a:t>натрия + </a:t>
            </a:r>
            <a:r>
              <a:rPr lang="ru-RU" sz="2400" dirty="0">
                <a:solidFill>
                  <a:srgbClr val="FF0000"/>
                </a:solidFill>
              </a:rPr>
              <a:t>соляная кислота </a:t>
            </a:r>
            <a:r>
              <a:rPr lang="ru-RU" sz="2400" dirty="0" smtClean="0"/>
              <a:t>= 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         </a:t>
            </a:r>
            <a:r>
              <a:rPr lang="ru-RU" sz="2400" dirty="0" smtClean="0"/>
              <a:t> хлорид </a:t>
            </a:r>
            <a:r>
              <a:rPr lang="ru-RU" sz="2400" dirty="0"/>
              <a:t>натрия + </a:t>
            </a:r>
            <a:r>
              <a:rPr lang="ru-RU" sz="2400" dirty="0" smtClean="0">
                <a:solidFill>
                  <a:srgbClr val="FF0000"/>
                </a:solidFill>
              </a:rPr>
              <a:t>угольная кислота</a:t>
            </a:r>
            <a:r>
              <a:rPr lang="ru-RU" sz="2400" dirty="0" smtClean="0">
                <a:solidFill>
                  <a:srgbClr val="FF0000"/>
                </a:solidFill>
                <a:latin typeface="Calibri"/>
              </a:rPr>
              <a:t>(углекислый </a:t>
            </a:r>
            <a:r>
              <a:rPr lang="ru-RU" sz="2400" dirty="0" err="1" smtClean="0">
                <a:solidFill>
                  <a:srgbClr val="FF0000"/>
                </a:solidFill>
                <a:latin typeface="Calibri"/>
              </a:rPr>
              <a:t>газ↑+</a:t>
            </a:r>
            <a:r>
              <a:rPr lang="ru-RU" sz="2400" dirty="0" smtClean="0">
                <a:solidFill>
                  <a:srgbClr val="FF0000"/>
                </a:solidFill>
                <a:latin typeface="Calibri"/>
              </a:rPr>
              <a:t> вода)</a:t>
            </a:r>
            <a:endParaRPr lang="ru-RU" sz="2400" dirty="0">
              <a:solidFill>
                <a:srgbClr val="FF0000"/>
              </a:solidFill>
              <a:latin typeface="Calibri"/>
            </a:endParaRPr>
          </a:p>
          <a:p>
            <a:pPr>
              <a:defRPr/>
            </a:pPr>
            <a:r>
              <a:rPr lang="ru-RU" sz="2800" dirty="0" smtClean="0">
                <a:latin typeface="Calibri"/>
              </a:rPr>
              <a:t>                                           </a:t>
            </a:r>
            <a:r>
              <a:rPr lang="en-US" sz="2800" dirty="0" smtClean="0"/>
              <a:t>t</a:t>
            </a:r>
            <a:endParaRPr lang="ru-RU" sz="2800" dirty="0" smtClean="0">
              <a:latin typeface="Calibri"/>
            </a:endParaRPr>
          </a:p>
          <a:p>
            <a:pPr>
              <a:defRPr/>
            </a:pPr>
            <a:r>
              <a:rPr lang="ru-RU" sz="2800" dirty="0" smtClean="0">
                <a:latin typeface="Calibri"/>
              </a:rPr>
              <a:t>5 </a:t>
            </a:r>
            <a:r>
              <a:rPr lang="ru-RU" sz="2800" dirty="0" smtClean="0">
                <a:solidFill>
                  <a:srgbClr val="FF0000"/>
                </a:solidFill>
                <a:latin typeface="Calibri"/>
              </a:rPr>
              <a:t>кремниевая кислота </a:t>
            </a:r>
            <a:r>
              <a:rPr lang="ru-RU" sz="2800" dirty="0" smtClean="0">
                <a:latin typeface="Calibri"/>
              </a:rPr>
              <a:t>= </a:t>
            </a:r>
            <a:r>
              <a:rPr lang="ru-RU" sz="2800" dirty="0">
                <a:latin typeface="Calibri"/>
              </a:rPr>
              <a:t>оксид </a:t>
            </a:r>
            <a:r>
              <a:rPr lang="ru-RU" sz="2800" dirty="0" smtClean="0">
                <a:latin typeface="Calibri"/>
              </a:rPr>
              <a:t>кремния  </a:t>
            </a:r>
            <a:r>
              <a:rPr lang="ru-RU" sz="2800" dirty="0">
                <a:latin typeface="Calibri"/>
              </a:rPr>
              <a:t>+ </a:t>
            </a:r>
            <a:r>
              <a:rPr lang="ru-RU" sz="2800" dirty="0" smtClean="0"/>
              <a:t>вода</a:t>
            </a:r>
          </a:p>
          <a:p>
            <a:pPr>
              <a:defRPr/>
            </a:pPr>
            <a:r>
              <a:rPr lang="ru-RU" dirty="0" smtClean="0"/>
              <a:t>стр.178</a:t>
            </a:r>
          </a:p>
          <a:p>
            <a:pPr>
              <a:defRPr/>
            </a:pPr>
            <a:r>
              <a:rPr lang="ru-RU" dirty="0" smtClean="0"/>
              <a:t>Сделайте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! НЕ болейте!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229</Words>
  <Application>Microsoft Office PowerPoint</Application>
  <PresentationFormat>Экран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Слайд 1</vt:lpstr>
      <vt:lpstr>                            Химические свойства кислот 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свойства оснований</dc:title>
  <dc:creator>Степан</dc:creator>
  <cp:lastModifiedBy>Windows User</cp:lastModifiedBy>
  <cp:revision>65</cp:revision>
  <dcterms:created xsi:type="dcterms:W3CDTF">2013-04-26T18:19:36Z</dcterms:created>
  <dcterms:modified xsi:type="dcterms:W3CDTF">2020-04-10T15:34:13Z</dcterms:modified>
</cp:coreProperties>
</file>