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8" r:id="rId3"/>
    <p:sldId id="287" r:id="rId4"/>
    <p:sldId id="257" r:id="rId5"/>
    <p:sldId id="259" r:id="rId6"/>
    <p:sldId id="273" r:id="rId7"/>
    <p:sldId id="258" r:id="rId8"/>
    <p:sldId id="274" r:id="rId9"/>
    <p:sldId id="267" r:id="rId10"/>
    <p:sldId id="263" r:id="rId11"/>
    <p:sldId id="264" r:id="rId12"/>
    <p:sldId id="272" r:id="rId13"/>
    <p:sldId id="277" r:id="rId14"/>
    <p:sldId id="279" r:id="rId15"/>
    <p:sldId id="280" r:id="rId16"/>
    <p:sldId id="283" r:id="rId17"/>
    <p:sldId id="281" r:id="rId18"/>
    <p:sldId id="282" r:id="rId19"/>
    <p:sldId id="284" r:id="rId20"/>
    <p:sldId id="276" r:id="rId21"/>
    <p:sldId id="285" r:id="rId22"/>
    <p:sldId id="286" r:id="rId23"/>
    <p:sldId id="290" r:id="rId24"/>
    <p:sldId id="270" r:id="rId25"/>
    <p:sldId id="289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A5ED"/>
    <a:srgbClr val="F418E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89DC5082-5D3B-4969-915C-8D711AF885EE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мка 7">
            <a:extLst>
              <a:ext uri="{FF2B5EF4-FFF2-40B4-BE49-F238E27FC236}">
                <a16:creationId xmlns:a16="http://schemas.microsoft.com/office/drawing/2014/main" xmlns="" id="{97A64CF1-BE0A-434C-AE6F-F0077C9B7538}"/>
              </a:ext>
            </a:extLst>
          </p:cNvPr>
          <p:cNvSpPr/>
          <p:nvPr userDrawn="1"/>
        </p:nvSpPr>
        <p:spPr>
          <a:xfrm>
            <a:off x="0" y="0"/>
            <a:ext cx="9144000" cy="6857999"/>
          </a:xfrm>
          <a:prstGeom prst="frame">
            <a:avLst>
              <a:gd name="adj1" fmla="val 1179"/>
            </a:avLst>
          </a:prstGeom>
          <a:pattFill prst="pct75">
            <a:fgClr>
              <a:schemeClr val="accent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4B7645C4-F61C-4F7C-B640-808162BB2595}"/>
              </a:ext>
            </a:extLst>
          </p:cNvPr>
          <p:cNvSpPr/>
          <p:nvPr/>
        </p:nvSpPr>
        <p:spPr>
          <a:xfrm>
            <a:off x="2051720" y="1125883"/>
            <a:ext cx="5472608" cy="2304256"/>
          </a:xfrm>
          <a:prstGeom prst="roundRect">
            <a:avLst/>
          </a:prstGeom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bg1"/>
                </a:solidFill>
              </a:rPr>
              <a:t>Урок математики в 4 классе</a:t>
            </a:r>
          </a:p>
        </p:txBody>
      </p:sp>
      <p:pic>
        <p:nvPicPr>
          <p:cNvPr id="1026" name="Picture 2" descr="http://mnemaks.ru/wp-content/uploads/2018/05/0_133511_668a118d_orig.png">
            <a:extLst>
              <a:ext uri="{FF2B5EF4-FFF2-40B4-BE49-F238E27FC236}">
                <a16:creationId xmlns:a16="http://schemas.microsoft.com/office/drawing/2014/main" xmlns="" id="{8C81DE65-0812-456E-9CE6-CEFC5989A0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924944"/>
            <a:ext cx="2563937" cy="3743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690829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4B7645C4-F61C-4F7C-B640-808162BB2595}"/>
              </a:ext>
            </a:extLst>
          </p:cNvPr>
          <p:cNvSpPr/>
          <p:nvPr/>
        </p:nvSpPr>
        <p:spPr>
          <a:xfrm>
            <a:off x="3419872" y="260648"/>
            <a:ext cx="3312368" cy="648072"/>
          </a:xfrm>
          <a:prstGeom prst="roundRect">
            <a:avLst/>
          </a:prstGeom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Тема урока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8C59E63E-1672-456E-B808-0BD84EBE62F2}"/>
              </a:ext>
            </a:extLst>
          </p:cNvPr>
          <p:cNvSpPr/>
          <p:nvPr/>
        </p:nvSpPr>
        <p:spPr>
          <a:xfrm>
            <a:off x="1691680" y="1340768"/>
            <a:ext cx="6408712" cy="2448272"/>
          </a:xfrm>
          <a:prstGeom prst="roundRect">
            <a:avLst/>
          </a:prstGeom>
          <a:solidFill>
            <a:srgbClr val="EBA5ED"/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Когда выполнение одного условия обеспечивает выполнение другого</a:t>
            </a:r>
          </a:p>
        </p:txBody>
      </p:sp>
      <p:pic>
        <p:nvPicPr>
          <p:cNvPr id="5" name="Picture 2" descr="http://mnemaks.ru/wp-content/uploads/2018/05/0_133511_668a118d_orig.png">
            <a:extLst>
              <a:ext uri="{FF2B5EF4-FFF2-40B4-BE49-F238E27FC236}">
                <a16:creationId xmlns:a16="http://schemas.microsoft.com/office/drawing/2014/main" xmlns="" id="{19AB2F96-1B95-465B-96B2-0395F22795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11" y="4037349"/>
            <a:ext cx="1880369" cy="2745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996429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4B7645C4-F61C-4F7C-B640-808162BB2595}"/>
              </a:ext>
            </a:extLst>
          </p:cNvPr>
          <p:cNvSpPr/>
          <p:nvPr/>
        </p:nvSpPr>
        <p:spPr>
          <a:xfrm>
            <a:off x="2879812" y="188640"/>
            <a:ext cx="3384376" cy="576064"/>
          </a:xfrm>
          <a:prstGeom prst="roundRect">
            <a:avLst/>
          </a:prstGeom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Цель урока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8C59E63E-1672-456E-B808-0BD84EBE62F2}"/>
              </a:ext>
            </a:extLst>
          </p:cNvPr>
          <p:cNvSpPr/>
          <p:nvPr/>
        </p:nvSpPr>
        <p:spPr>
          <a:xfrm>
            <a:off x="2196624" y="980728"/>
            <a:ext cx="4067564" cy="1008112"/>
          </a:xfrm>
          <a:prstGeom prst="roundRect">
            <a:avLst/>
          </a:prstGeom>
          <a:solidFill>
            <a:srgbClr val="EBA5ED"/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800" b="1" dirty="0">
                <a:solidFill>
                  <a:schemeClr val="tx1"/>
                </a:solidFill>
              </a:rPr>
              <a:t>Узнать …</a:t>
            </a:r>
          </a:p>
        </p:txBody>
      </p:sp>
      <p:pic>
        <p:nvPicPr>
          <p:cNvPr id="5" name="Picture 2" descr="http://mnemaks.ru/wp-content/uploads/2018/05/0_133511_668a118d_orig.png">
            <a:extLst>
              <a:ext uri="{FF2B5EF4-FFF2-40B4-BE49-F238E27FC236}">
                <a16:creationId xmlns:a16="http://schemas.microsoft.com/office/drawing/2014/main" xmlns="" id="{19AB2F96-1B95-465B-96B2-0395F22795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6404" y="4284070"/>
            <a:ext cx="1711376" cy="2498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xmlns="" id="{326BE5BA-E9CF-4478-B3C5-48336BC9491D}"/>
              </a:ext>
            </a:extLst>
          </p:cNvPr>
          <p:cNvSpPr/>
          <p:nvPr/>
        </p:nvSpPr>
        <p:spPr>
          <a:xfrm>
            <a:off x="2197693" y="2204476"/>
            <a:ext cx="4067564" cy="1008112"/>
          </a:xfrm>
          <a:prstGeom prst="roundRect">
            <a:avLst/>
          </a:prstGeom>
          <a:solidFill>
            <a:srgbClr val="EBA5ED"/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800" b="1" dirty="0">
                <a:solidFill>
                  <a:schemeClr val="tx1"/>
                </a:solidFill>
              </a:rPr>
              <a:t>Уметь …</a:t>
            </a:r>
          </a:p>
        </p:txBody>
      </p:sp>
    </p:spTree>
    <p:extLst>
      <p:ext uri="{BB962C8B-B14F-4D97-AF65-F5344CB8AC3E}">
        <p14:creationId xmlns:p14="http://schemas.microsoft.com/office/powerpoint/2010/main" xmlns="" val="40139086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4B7645C4-F61C-4F7C-B640-808162BB2595}"/>
              </a:ext>
            </a:extLst>
          </p:cNvPr>
          <p:cNvSpPr/>
          <p:nvPr/>
        </p:nvSpPr>
        <p:spPr>
          <a:xfrm>
            <a:off x="3995936" y="188640"/>
            <a:ext cx="1836204" cy="576064"/>
          </a:xfrm>
          <a:prstGeom prst="roundRect">
            <a:avLst/>
          </a:prstGeom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№238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8C59E63E-1672-456E-B808-0BD84EBE62F2}"/>
              </a:ext>
            </a:extLst>
          </p:cNvPr>
          <p:cNvSpPr/>
          <p:nvPr/>
        </p:nvSpPr>
        <p:spPr>
          <a:xfrm>
            <a:off x="1187624" y="1124744"/>
            <a:ext cx="3060340" cy="1008112"/>
          </a:xfrm>
          <a:prstGeom prst="roundRect">
            <a:avLst/>
          </a:prstGeom>
          <a:solidFill>
            <a:srgbClr val="EBA5ED"/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solidFill>
                  <a:schemeClr val="tx1"/>
                </a:solidFill>
              </a:rPr>
              <a:t>Если …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xmlns="" id="{326BE5BA-E9CF-4478-B3C5-48336BC9491D}"/>
              </a:ext>
            </a:extLst>
          </p:cNvPr>
          <p:cNvSpPr/>
          <p:nvPr/>
        </p:nvSpPr>
        <p:spPr>
          <a:xfrm>
            <a:off x="5148064" y="1109471"/>
            <a:ext cx="1763308" cy="1008112"/>
          </a:xfrm>
          <a:prstGeom prst="roundRect">
            <a:avLst/>
          </a:prstGeom>
          <a:solidFill>
            <a:srgbClr val="EBA5ED"/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solidFill>
                  <a:schemeClr val="tx1"/>
                </a:solidFill>
              </a:rPr>
              <a:t>то …</a:t>
            </a:r>
          </a:p>
        </p:txBody>
      </p:sp>
      <p:pic>
        <p:nvPicPr>
          <p:cNvPr id="3074" name="Picture 2" descr="https://yt3.ggpht.com/a-/AN66SAxUTJzJ1UQs83gpRQoYFdgbAxvrhxN_NAFqJw=s900-mo-c-c0xffffffff-rj-k-no">
            <a:extLst>
              <a:ext uri="{FF2B5EF4-FFF2-40B4-BE49-F238E27FC236}">
                <a16:creationId xmlns:a16="http://schemas.microsoft.com/office/drawing/2014/main" xmlns="" id="{5A51E2AC-91CA-4772-B815-903EF2120F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7604" y="2852936"/>
            <a:ext cx="3240360" cy="324036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ozon-st.cdn.ngenix.net/multimedia/1021319374.jpg">
            <a:extLst>
              <a:ext uri="{FF2B5EF4-FFF2-40B4-BE49-F238E27FC236}">
                <a16:creationId xmlns:a16="http://schemas.microsoft.com/office/drawing/2014/main" xmlns="" id="{3776785E-98C5-42FC-AB81-B7E9C79F78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398576"/>
            <a:ext cx="2673852" cy="41490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439285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4B7645C4-F61C-4F7C-B640-808162BB2595}"/>
              </a:ext>
            </a:extLst>
          </p:cNvPr>
          <p:cNvSpPr/>
          <p:nvPr/>
        </p:nvSpPr>
        <p:spPr>
          <a:xfrm>
            <a:off x="3995936" y="188640"/>
            <a:ext cx="2052228" cy="576064"/>
          </a:xfrm>
          <a:prstGeom prst="roundRect">
            <a:avLst/>
          </a:prstGeom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№239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8C59E63E-1672-456E-B808-0BD84EBE62F2}"/>
              </a:ext>
            </a:extLst>
          </p:cNvPr>
          <p:cNvSpPr/>
          <p:nvPr/>
        </p:nvSpPr>
        <p:spPr>
          <a:xfrm>
            <a:off x="467544" y="1045559"/>
            <a:ext cx="7992888" cy="1865032"/>
          </a:xfrm>
          <a:prstGeom prst="roundRect">
            <a:avLst/>
          </a:prstGeom>
          <a:solidFill>
            <a:srgbClr val="EBA5ED"/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>
                <a:solidFill>
                  <a:schemeClr val="tx1"/>
                </a:solidFill>
              </a:rPr>
              <a:t>Прямоугольник, у которого все стороны равны, является квадратом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xmlns="" id="{040DC9F3-C46D-4D5F-8C3E-B0D7A7872889}"/>
              </a:ext>
            </a:extLst>
          </p:cNvPr>
          <p:cNvSpPr/>
          <p:nvPr/>
        </p:nvSpPr>
        <p:spPr>
          <a:xfrm>
            <a:off x="467544" y="3007717"/>
            <a:ext cx="7992888" cy="1501403"/>
          </a:xfrm>
          <a:prstGeom prst="roundRect">
            <a:avLst/>
          </a:prstGeom>
          <a:solidFill>
            <a:srgbClr val="EBA5ED"/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>
                <a:solidFill>
                  <a:schemeClr val="tx1"/>
                </a:solidFill>
              </a:rPr>
              <a:t>Если у прямоугольника все стороны равны, то это квадрат</a:t>
            </a:r>
          </a:p>
        </p:txBody>
      </p:sp>
      <p:pic>
        <p:nvPicPr>
          <p:cNvPr id="5" name="Picture 2" descr="http://mnemaks.ru/wp-content/uploads/2018/05/0_133511_668a118d_orig.png">
            <a:extLst>
              <a:ext uri="{FF2B5EF4-FFF2-40B4-BE49-F238E27FC236}">
                <a16:creationId xmlns:a16="http://schemas.microsoft.com/office/drawing/2014/main" xmlns="" id="{19AB2F96-1B95-465B-96B2-0395F22795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08304" y="4221088"/>
            <a:ext cx="1711376" cy="2498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59198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4B7645C4-F61C-4F7C-B640-808162BB2595}"/>
              </a:ext>
            </a:extLst>
          </p:cNvPr>
          <p:cNvSpPr/>
          <p:nvPr/>
        </p:nvSpPr>
        <p:spPr>
          <a:xfrm>
            <a:off x="2555776" y="188640"/>
            <a:ext cx="3492388" cy="576064"/>
          </a:xfrm>
          <a:prstGeom prst="roundRect">
            <a:avLst/>
          </a:prstGeom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Сформулируй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xmlns="" id="{040DC9F3-C46D-4D5F-8C3E-B0D7A7872889}"/>
              </a:ext>
            </a:extLst>
          </p:cNvPr>
          <p:cNvSpPr/>
          <p:nvPr/>
        </p:nvSpPr>
        <p:spPr>
          <a:xfrm>
            <a:off x="305526" y="3645024"/>
            <a:ext cx="7992888" cy="1501403"/>
          </a:xfrm>
          <a:prstGeom prst="roundRect">
            <a:avLst/>
          </a:prstGeom>
          <a:solidFill>
            <a:srgbClr val="EBA5ED"/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>
                <a:solidFill>
                  <a:schemeClr val="tx1"/>
                </a:solidFill>
              </a:rPr>
              <a:t>Если у треугольника есть тупой угол, то …</a:t>
            </a:r>
          </a:p>
        </p:txBody>
      </p:sp>
      <p:pic>
        <p:nvPicPr>
          <p:cNvPr id="5" name="Picture 2" descr="http://mnemaks.ru/wp-content/uploads/2018/05/0_133511_668a118d_orig.png">
            <a:extLst>
              <a:ext uri="{FF2B5EF4-FFF2-40B4-BE49-F238E27FC236}">
                <a16:creationId xmlns:a16="http://schemas.microsoft.com/office/drawing/2014/main" xmlns="" id="{19AB2F96-1B95-465B-96B2-0395F22795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32624" y="4257203"/>
            <a:ext cx="1711376" cy="2498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Равнобедренный треугольник 6">
            <a:extLst>
              <a:ext uri="{FF2B5EF4-FFF2-40B4-BE49-F238E27FC236}">
                <a16:creationId xmlns:a16="http://schemas.microsoft.com/office/drawing/2014/main" xmlns="" id="{E7EAE395-ED02-4BAD-90F2-236F4ED83A5D}"/>
              </a:ext>
            </a:extLst>
          </p:cNvPr>
          <p:cNvSpPr/>
          <p:nvPr/>
        </p:nvSpPr>
        <p:spPr>
          <a:xfrm>
            <a:off x="890591" y="1376883"/>
            <a:ext cx="6822758" cy="172819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: фигура 7">
            <a:extLst>
              <a:ext uri="{FF2B5EF4-FFF2-40B4-BE49-F238E27FC236}">
                <a16:creationId xmlns:a16="http://schemas.microsoft.com/office/drawing/2014/main" xmlns="" id="{7CE2AE88-1EE4-4C96-A3B6-EF92EEB79FC2}"/>
              </a:ext>
            </a:extLst>
          </p:cNvPr>
          <p:cNvSpPr/>
          <p:nvPr/>
        </p:nvSpPr>
        <p:spPr>
          <a:xfrm>
            <a:off x="3925454" y="1579418"/>
            <a:ext cx="718553" cy="277091"/>
          </a:xfrm>
          <a:custGeom>
            <a:avLst/>
            <a:gdLst>
              <a:gd name="connsiteX0" fmla="*/ 0 w 683490"/>
              <a:gd name="connsiteY0" fmla="*/ 0 h 277091"/>
              <a:gd name="connsiteX1" fmla="*/ 36945 w 683490"/>
              <a:gd name="connsiteY1" fmla="*/ 46182 h 277091"/>
              <a:gd name="connsiteX2" fmla="*/ 55418 w 683490"/>
              <a:gd name="connsiteY2" fmla="*/ 73891 h 277091"/>
              <a:gd name="connsiteX3" fmla="*/ 110836 w 683490"/>
              <a:gd name="connsiteY3" fmla="*/ 129309 h 277091"/>
              <a:gd name="connsiteX4" fmla="*/ 147781 w 683490"/>
              <a:gd name="connsiteY4" fmla="*/ 184727 h 277091"/>
              <a:gd name="connsiteX5" fmla="*/ 193963 w 683490"/>
              <a:gd name="connsiteY5" fmla="*/ 240146 h 277091"/>
              <a:gd name="connsiteX6" fmla="*/ 230909 w 683490"/>
              <a:gd name="connsiteY6" fmla="*/ 267855 h 277091"/>
              <a:gd name="connsiteX7" fmla="*/ 267854 w 683490"/>
              <a:gd name="connsiteY7" fmla="*/ 277091 h 277091"/>
              <a:gd name="connsiteX8" fmla="*/ 461818 w 683490"/>
              <a:gd name="connsiteY8" fmla="*/ 258618 h 277091"/>
              <a:gd name="connsiteX9" fmla="*/ 508000 w 683490"/>
              <a:gd name="connsiteY9" fmla="*/ 240146 h 277091"/>
              <a:gd name="connsiteX10" fmla="*/ 544945 w 683490"/>
              <a:gd name="connsiteY10" fmla="*/ 212437 h 277091"/>
              <a:gd name="connsiteX11" fmla="*/ 572654 w 683490"/>
              <a:gd name="connsiteY11" fmla="*/ 193964 h 277091"/>
              <a:gd name="connsiteX12" fmla="*/ 628072 w 683490"/>
              <a:gd name="connsiteY12" fmla="*/ 138546 h 277091"/>
              <a:gd name="connsiteX13" fmla="*/ 637309 w 683490"/>
              <a:gd name="connsiteY13" fmla="*/ 101600 h 277091"/>
              <a:gd name="connsiteX14" fmla="*/ 665018 w 683490"/>
              <a:gd name="connsiteY14" fmla="*/ 83127 h 277091"/>
              <a:gd name="connsiteX15" fmla="*/ 683490 w 683490"/>
              <a:gd name="connsiteY15" fmla="*/ 27709 h 277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83490" h="277091">
                <a:moveTo>
                  <a:pt x="0" y="0"/>
                </a:moveTo>
                <a:cubicBezTo>
                  <a:pt x="12315" y="15394"/>
                  <a:pt x="25117" y="30411"/>
                  <a:pt x="36945" y="46182"/>
                </a:cubicBezTo>
                <a:cubicBezTo>
                  <a:pt x="43605" y="55063"/>
                  <a:pt x="48043" y="65594"/>
                  <a:pt x="55418" y="73891"/>
                </a:cubicBezTo>
                <a:cubicBezTo>
                  <a:pt x="72774" y="93417"/>
                  <a:pt x="96345" y="107572"/>
                  <a:pt x="110836" y="129309"/>
                </a:cubicBezTo>
                <a:lnTo>
                  <a:pt x="147781" y="184727"/>
                </a:lnTo>
                <a:cubicBezTo>
                  <a:pt x="166784" y="213232"/>
                  <a:pt x="166306" y="216440"/>
                  <a:pt x="193963" y="240146"/>
                </a:cubicBezTo>
                <a:cubicBezTo>
                  <a:pt x="205651" y="250164"/>
                  <a:pt x="217140" y="260971"/>
                  <a:pt x="230909" y="267855"/>
                </a:cubicBezTo>
                <a:cubicBezTo>
                  <a:pt x="242263" y="273532"/>
                  <a:pt x="255539" y="274012"/>
                  <a:pt x="267854" y="277091"/>
                </a:cubicBezTo>
                <a:cubicBezTo>
                  <a:pt x="384109" y="270633"/>
                  <a:pt x="391930" y="284826"/>
                  <a:pt x="461818" y="258618"/>
                </a:cubicBezTo>
                <a:cubicBezTo>
                  <a:pt x="477342" y="252796"/>
                  <a:pt x="493507" y="248198"/>
                  <a:pt x="508000" y="240146"/>
                </a:cubicBezTo>
                <a:cubicBezTo>
                  <a:pt x="521457" y="232670"/>
                  <a:pt x="532419" y="221385"/>
                  <a:pt x="544945" y="212437"/>
                </a:cubicBezTo>
                <a:cubicBezTo>
                  <a:pt x="553978" y="205985"/>
                  <a:pt x="564357" y="201339"/>
                  <a:pt x="572654" y="193964"/>
                </a:cubicBezTo>
                <a:cubicBezTo>
                  <a:pt x="592180" y="176608"/>
                  <a:pt x="628072" y="138546"/>
                  <a:pt x="628072" y="138546"/>
                </a:cubicBezTo>
                <a:cubicBezTo>
                  <a:pt x="631151" y="126231"/>
                  <a:pt x="630267" y="112162"/>
                  <a:pt x="637309" y="101600"/>
                </a:cubicBezTo>
                <a:cubicBezTo>
                  <a:pt x="643467" y="92364"/>
                  <a:pt x="659135" y="92540"/>
                  <a:pt x="665018" y="83127"/>
                </a:cubicBezTo>
                <a:cubicBezTo>
                  <a:pt x="675338" y="66615"/>
                  <a:pt x="683490" y="27709"/>
                  <a:pt x="683490" y="27709"/>
                </a:cubicBezTo>
              </a:path>
            </a:pathLst>
          </a:cu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582082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4B7645C4-F61C-4F7C-B640-808162BB2595}"/>
              </a:ext>
            </a:extLst>
          </p:cNvPr>
          <p:cNvSpPr/>
          <p:nvPr/>
        </p:nvSpPr>
        <p:spPr>
          <a:xfrm>
            <a:off x="2555776" y="188640"/>
            <a:ext cx="3492388" cy="576064"/>
          </a:xfrm>
          <a:prstGeom prst="roundRect">
            <a:avLst/>
          </a:prstGeom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Сформулируй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xmlns="" id="{040DC9F3-C46D-4D5F-8C3E-B0D7A7872889}"/>
              </a:ext>
            </a:extLst>
          </p:cNvPr>
          <p:cNvSpPr/>
          <p:nvPr/>
        </p:nvSpPr>
        <p:spPr>
          <a:xfrm>
            <a:off x="305526" y="3645024"/>
            <a:ext cx="7992888" cy="1501403"/>
          </a:xfrm>
          <a:prstGeom prst="roundRect">
            <a:avLst/>
          </a:prstGeom>
          <a:solidFill>
            <a:srgbClr val="EBA5ED"/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>
                <a:solidFill>
                  <a:schemeClr val="tx1"/>
                </a:solidFill>
              </a:rPr>
              <a:t>Если у треугольника есть прямой угол, то …</a:t>
            </a:r>
          </a:p>
        </p:txBody>
      </p:sp>
      <p:pic>
        <p:nvPicPr>
          <p:cNvPr id="5" name="Picture 2" descr="http://mnemaks.ru/wp-content/uploads/2018/05/0_133511_668a118d_orig.png">
            <a:extLst>
              <a:ext uri="{FF2B5EF4-FFF2-40B4-BE49-F238E27FC236}">
                <a16:creationId xmlns:a16="http://schemas.microsoft.com/office/drawing/2014/main" xmlns="" id="{19AB2F96-1B95-465B-96B2-0395F22795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32624" y="4257203"/>
            <a:ext cx="1711376" cy="2498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ый треугольник 1">
            <a:extLst>
              <a:ext uri="{FF2B5EF4-FFF2-40B4-BE49-F238E27FC236}">
                <a16:creationId xmlns:a16="http://schemas.microsoft.com/office/drawing/2014/main" xmlns="" id="{DDB5287E-2856-4079-8897-E201F0BAC115}"/>
              </a:ext>
            </a:extLst>
          </p:cNvPr>
          <p:cNvSpPr/>
          <p:nvPr/>
        </p:nvSpPr>
        <p:spPr>
          <a:xfrm>
            <a:off x="3491880" y="1052736"/>
            <a:ext cx="2304256" cy="2232248"/>
          </a:xfrm>
          <a:prstGeom prst="rt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лилиния: фигура 2">
            <a:extLst>
              <a:ext uri="{FF2B5EF4-FFF2-40B4-BE49-F238E27FC236}">
                <a16:creationId xmlns:a16="http://schemas.microsoft.com/office/drawing/2014/main" xmlns="" id="{4990EB66-4A3F-4042-9A42-E7C64906AC43}"/>
              </a:ext>
            </a:extLst>
          </p:cNvPr>
          <p:cNvSpPr/>
          <p:nvPr/>
        </p:nvSpPr>
        <p:spPr>
          <a:xfrm>
            <a:off x="3491345" y="2900218"/>
            <a:ext cx="443346" cy="406400"/>
          </a:xfrm>
          <a:custGeom>
            <a:avLst/>
            <a:gdLst>
              <a:gd name="connsiteX0" fmla="*/ 0 w 443346"/>
              <a:gd name="connsiteY0" fmla="*/ 0 h 406400"/>
              <a:gd name="connsiteX1" fmla="*/ 332510 w 443346"/>
              <a:gd name="connsiteY1" fmla="*/ 9237 h 406400"/>
              <a:gd name="connsiteX2" fmla="*/ 397164 w 443346"/>
              <a:gd name="connsiteY2" fmla="*/ 46182 h 406400"/>
              <a:gd name="connsiteX3" fmla="*/ 406400 w 443346"/>
              <a:gd name="connsiteY3" fmla="*/ 83127 h 406400"/>
              <a:gd name="connsiteX4" fmla="*/ 415637 w 443346"/>
              <a:gd name="connsiteY4" fmla="*/ 110837 h 406400"/>
              <a:gd name="connsiteX5" fmla="*/ 434110 w 443346"/>
              <a:gd name="connsiteY5" fmla="*/ 249382 h 406400"/>
              <a:gd name="connsiteX6" fmla="*/ 443346 w 443346"/>
              <a:gd name="connsiteY6" fmla="*/ 406400 h 40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3346" h="406400">
                <a:moveTo>
                  <a:pt x="0" y="0"/>
                </a:moveTo>
                <a:cubicBezTo>
                  <a:pt x="110837" y="3079"/>
                  <a:pt x="221762" y="3835"/>
                  <a:pt x="332510" y="9237"/>
                </a:cubicBezTo>
                <a:cubicBezTo>
                  <a:pt x="383630" y="11731"/>
                  <a:pt x="374188" y="11718"/>
                  <a:pt x="397164" y="46182"/>
                </a:cubicBezTo>
                <a:cubicBezTo>
                  <a:pt x="400243" y="58497"/>
                  <a:pt x="402913" y="70921"/>
                  <a:pt x="406400" y="83127"/>
                </a:cubicBezTo>
                <a:cubicBezTo>
                  <a:pt x="409075" y="92489"/>
                  <a:pt x="413525" y="101333"/>
                  <a:pt x="415637" y="110837"/>
                </a:cubicBezTo>
                <a:cubicBezTo>
                  <a:pt x="423542" y="146408"/>
                  <a:pt x="431610" y="218128"/>
                  <a:pt x="434110" y="249382"/>
                </a:cubicBezTo>
                <a:cubicBezTo>
                  <a:pt x="443538" y="367231"/>
                  <a:pt x="443346" y="349866"/>
                  <a:pt x="443346" y="406400"/>
                </a:cubicBezTo>
              </a:path>
            </a:pathLst>
          </a:custGeom>
          <a:ln w="5715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07922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4B7645C4-F61C-4F7C-B640-808162BB2595}"/>
              </a:ext>
            </a:extLst>
          </p:cNvPr>
          <p:cNvSpPr/>
          <p:nvPr/>
        </p:nvSpPr>
        <p:spPr>
          <a:xfrm>
            <a:off x="2555776" y="188640"/>
            <a:ext cx="3492388" cy="576064"/>
          </a:xfrm>
          <a:prstGeom prst="roundRect">
            <a:avLst/>
          </a:prstGeom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Сформулируй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xmlns="" id="{040DC9F3-C46D-4D5F-8C3E-B0D7A7872889}"/>
              </a:ext>
            </a:extLst>
          </p:cNvPr>
          <p:cNvSpPr/>
          <p:nvPr/>
        </p:nvSpPr>
        <p:spPr>
          <a:xfrm>
            <a:off x="305526" y="3645024"/>
            <a:ext cx="7992888" cy="1501403"/>
          </a:xfrm>
          <a:prstGeom prst="roundRect">
            <a:avLst/>
          </a:prstGeom>
          <a:solidFill>
            <a:srgbClr val="EBA5ED"/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>
                <a:solidFill>
                  <a:schemeClr val="tx1"/>
                </a:solidFill>
              </a:rPr>
              <a:t>Если у треугольника три угла острые, то …</a:t>
            </a:r>
          </a:p>
        </p:txBody>
      </p:sp>
      <p:pic>
        <p:nvPicPr>
          <p:cNvPr id="5" name="Picture 2" descr="http://mnemaks.ru/wp-content/uploads/2018/05/0_133511_668a118d_orig.png">
            <a:extLst>
              <a:ext uri="{FF2B5EF4-FFF2-40B4-BE49-F238E27FC236}">
                <a16:creationId xmlns:a16="http://schemas.microsoft.com/office/drawing/2014/main" xmlns="" id="{19AB2F96-1B95-465B-96B2-0395F22795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32624" y="4257203"/>
            <a:ext cx="1711376" cy="2498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Равнобедренный треугольник 1">
            <a:extLst>
              <a:ext uri="{FF2B5EF4-FFF2-40B4-BE49-F238E27FC236}">
                <a16:creationId xmlns:a16="http://schemas.microsoft.com/office/drawing/2014/main" xmlns="" id="{529072C5-D36F-4D33-84BB-EB8294835B69}"/>
              </a:ext>
            </a:extLst>
          </p:cNvPr>
          <p:cNvSpPr/>
          <p:nvPr/>
        </p:nvSpPr>
        <p:spPr>
          <a:xfrm>
            <a:off x="2771800" y="1232775"/>
            <a:ext cx="2664296" cy="2160240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лилиния: фигура 2">
            <a:extLst>
              <a:ext uri="{FF2B5EF4-FFF2-40B4-BE49-F238E27FC236}">
                <a16:creationId xmlns:a16="http://schemas.microsoft.com/office/drawing/2014/main" xmlns="" id="{703C9C90-D6C9-4BCF-839D-2646606B7320}"/>
              </a:ext>
            </a:extLst>
          </p:cNvPr>
          <p:cNvSpPr/>
          <p:nvPr/>
        </p:nvSpPr>
        <p:spPr>
          <a:xfrm>
            <a:off x="3906982" y="1597891"/>
            <a:ext cx="397190" cy="184727"/>
          </a:xfrm>
          <a:custGeom>
            <a:avLst/>
            <a:gdLst>
              <a:gd name="connsiteX0" fmla="*/ 0 w 397190"/>
              <a:gd name="connsiteY0" fmla="*/ 0 h 184727"/>
              <a:gd name="connsiteX1" fmla="*/ 36945 w 397190"/>
              <a:gd name="connsiteY1" fmla="*/ 46182 h 184727"/>
              <a:gd name="connsiteX2" fmla="*/ 64654 w 397190"/>
              <a:gd name="connsiteY2" fmla="*/ 64654 h 184727"/>
              <a:gd name="connsiteX3" fmla="*/ 101600 w 397190"/>
              <a:gd name="connsiteY3" fmla="*/ 120073 h 184727"/>
              <a:gd name="connsiteX4" fmla="*/ 157018 w 397190"/>
              <a:gd name="connsiteY4" fmla="*/ 157018 h 184727"/>
              <a:gd name="connsiteX5" fmla="*/ 184727 w 397190"/>
              <a:gd name="connsiteY5" fmla="*/ 175491 h 184727"/>
              <a:gd name="connsiteX6" fmla="*/ 212436 w 397190"/>
              <a:gd name="connsiteY6" fmla="*/ 184727 h 184727"/>
              <a:gd name="connsiteX7" fmla="*/ 332509 w 397190"/>
              <a:gd name="connsiteY7" fmla="*/ 175491 h 184727"/>
              <a:gd name="connsiteX8" fmla="*/ 360218 w 397190"/>
              <a:gd name="connsiteY8" fmla="*/ 166254 h 184727"/>
              <a:gd name="connsiteX9" fmla="*/ 378691 w 397190"/>
              <a:gd name="connsiteY9" fmla="*/ 138545 h 184727"/>
              <a:gd name="connsiteX10" fmla="*/ 387927 w 397190"/>
              <a:gd name="connsiteY10" fmla="*/ 110836 h 184727"/>
              <a:gd name="connsiteX11" fmla="*/ 397163 w 397190"/>
              <a:gd name="connsiteY11" fmla="*/ 36945 h 184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97190" h="184727">
                <a:moveTo>
                  <a:pt x="0" y="0"/>
                </a:moveTo>
                <a:cubicBezTo>
                  <a:pt x="12315" y="15394"/>
                  <a:pt x="23005" y="32242"/>
                  <a:pt x="36945" y="46182"/>
                </a:cubicBezTo>
                <a:cubicBezTo>
                  <a:pt x="44794" y="54031"/>
                  <a:pt x="57344" y="56300"/>
                  <a:pt x="64654" y="64654"/>
                </a:cubicBezTo>
                <a:cubicBezTo>
                  <a:pt x="79274" y="81363"/>
                  <a:pt x="83127" y="107758"/>
                  <a:pt x="101600" y="120073"/>
                </a:cubicBezTo>
                <a:lnTo>
                  <a:pt x="157018" y="157018"/>
                </a:lnTo>
                <a:cubicBezTo>
                  <a:pt x="166254" y="163176"/>
                  <a:pt x="174196" y="171981"/>
                  <a:pt x="184727" y="175491"/>
                </a:cubicBezTo>
                <a:lnTo>
                  <a:pt x="212436" y="184727"/>
                </a:lnTo>
                <a:cubicBezTo>
                  <a:pt x="252460" y="181648"/>
                  <a:pt x="292676" y="180470"/>
                  <a:pt x="332509" y="175491"/>
                </a:cubicBezTo>
                <a:cubicBezTo>
                  <a:pt x="342170" y="174283"/>
                  <a:pt x="352615" y="172336"/>
                  <a:pt x="360218" y="166254"/>
                </a:cubicBezTo>
                <a:cubicBezTo>
                  <a:pt x="368886" y="159319"/>
                  <a:pt x="372533" y="147781"/>
                  <a:pt x="378691" y="138545"/>
                </a:cubicBezTo>
                <a:cubicBezTo>
                  <a:pt x="381770" y="129309"/>
                  <a:pt x="385815" y="120340"/>
                  <a:pt x="387927" y="110836"/>
                </a:cubicBezTo>
                <a:cubicBezTo>
                  <a:pt x="398175" y="64717"/>
                  <a:pt x="397163" y="69091"/>
                  <a:pt x="397163" y="36945"/>
                </a:cubicBezTo>
              </a:path>
            </a:pathLst>
          </a:cu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: фигура 6">
            <a:extLst>
              <a:ext uri="{FF2B5EF4-FFF2-40B4-BE49-F238E27FC236}">
                <a16:creationId xmlns:a16="http://schemas.microsoft.com/office/drawing/2014/main" xmlns="" id="{65199F7B-7D0D-4ACC-BBE5-0F27BD31E496}"/>
              </a:ext>
            </a:extLst>
          </p:cNvPr>
          <p:cNvSpPr/>
          <p:nvPr/>
        </p:nvSpPr>
        <p:spPr>
          <a:xfrm>
            <a:off x="2955636" y="3084945"/>
            <a:ext cx="221673" cy="277091"/>
          </a:xfrm>
          <a:custGeom>
            <a:avLst/>
            <a:gdLst>
              <a:gd name="connsiteX0" fmla="*/ 0 w 221673"/>
              <a:gd name="connsiteY0" fmla="*/ 0 h 277091"/>
              <a:gd name="connsiteX1" fmla="*/ 101600 w 221673"/>
              <a:gd name="connsiteY1" fmla="*/ 36946 h 277091"/>
              <a:gd name="connsiteX2" fmla="*/ 166255 w 221673"/>
              <a:gd name="connsiteY2" fmla="*/ 46182 h 277091"/>
              <a:gd name="connsiteX3" fmla="*/ 212437 w 221673"/>
              <a:gd name="connsiteY3" fmla="*/ 120073 h 277091"/>
              <a:gd name="connsiteX4" fmla="*/ 221673 w 221673"/>
              <a:gd name="connsiteY4" fmla="*/ 147782 h 277091"/>
              <a:gd name="connsiteX5" fmla="*/ 212437 w 221673"/>
              <a:gd name="connsiteY5" fmla="*/ 230910 h 277091"/>
              <a:gd name="connsiteX6" fmla="*/ 203200 w 221673"/>
              <a:gd name="connsiteY6" fmla="*/ 258619 h 277091"/>
              <a:gd name="connsiteX7" fmla="*/ 175491 w 221673"/>
              <a:gd name="connsiteY7" fmla="*/ 277091 h 277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1673" h="277091">
                <a:moveTo>
                  <a:pt x="0" y="0"/>
                </a:moveTo>
                <a:cubicBezTo>
                  <a:pt x="19386" y="7755"/>
                  <a:pt x="83156" y="34311"/>
                  <a:pt x="101600" y="36946"/>
                </a:cubicBezTo>
                <a:lnTo>
                  <a:pt x="166255" y="46182"/>
                </a:lnTo>
                <a:cubicBezTo>
                  <a:pt x="210165" y="75456"/>
                  <a:pt x="190454" y="54124"/>
                  <a:pt x="212437" y="120073"/>
                </a:cubicBezTo>
                <a:lnTo>
                  <a:pt x="221673" y="147782"/>
                </a:lnTo>
                <a:cubicBezTo>
                  <a:pt x="218594" y="175491"/>
                  <a:pt x="217020" y="203410"/>
                  <a:pt x="212437" y="230910"/>
                </a:cubicBezTo>
                <a:cubicBezTo>
                  <a:pt x="210836" y="240514"/>
                  <a:pt x="209282" y="251017"/>
                  <a:pt x="203200" y="258619"/>
                </a:cubicBezTo>
                <a:cubicBezTo>
                  <a:pt x="196265" y="267287"/>
                  <a:pt x="175491" y="277091"/>
                  <a:pt x="175491" y="277091"/>
                </a:cubicBez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: фигура 7">
            <a:extLst>
              <a:ext uri="{FF2B5EF4-FFF2-40B4-BE49-F238E27FC236}">
                <a16:creationId xmlns:a16="http://schemas.microsoft.com/office/drawing/2014/main" xmlns="" id="{D2181585-0F70-4001-ADC5-4678C75D1C2F}"/>
              </a:ext>
            </a:extLst>
          </p:cNvPr>
          <p:cNvSpPr/>
          <p:nvPr/>
        </p:nvSpPr>
        <p:spPr>
          <a:xfrm>
            <a:off x="4986158" y="3066473"/>
            <a:ext cx="221673" cy="295563"/>
          </a:xfrm>
          <a:custGeom>
            <a:avLst/>
            <a:gdLst>
              <a:gd name="connsiteX0" fmla="*/ 232386 w 232386"/>
              <a:gd name="connsiteY0" fmla="*/ 0 h 230909"/>
              <a:gd name="connsiteX1" fmla="*/ 56896 w 232386"/>
              <a:gd name="connsiteY1" fmla="*/ 18472 h 230909"/>
              <a:gd name="connsiteX2" fmla="*/ 29186 w 232386"/>
              <a:gd name="connsiteY2" fmla="*/ 27709 h 230909"/>
              <a:gd name="connsiteX3" fmla="*/ 10714 w 232386"/>
              <a:gd name="connsiteY3" fmla="*/ 55418 h 230909"/>
              <a:gd name="connsiteX4" fmla="*/ 10714 w 232386"/>
              <a:gd name="connsiteY4" fmla="*/ 175490 h 230909"/>
              <a:gd name="connsiteX5" fmla="*/ 19950 w 232386"/>
              <a:gd name="connsiteY5" fmla="*/ 203200 h 230909"/>
              <a:gd name="connsiteX6" fmla="*/ 75368 w 232386"/>
              <a:gd name="connsiteY6" fmla="*/ 221672 h 230909"/>
              <a:gd name="connsiteX7" fmla="*/ 93841 w 232386"/>
              <a:gd name="connsiteY7" fmla="*/ 230909 h 2309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2386" h="230909">
                <a:moveTo>
                  <a:pt x="232386" y="0"/>
                </a:moveTo>
                <a:cubicBezTo>
                  <a:pt x="198233" y="3105"/>
                  <a:pt x="97256" y="11134"/>
                  <a:pt x="56896" y="18472"/>
                </a:cubicBezTo>
                <a:cubicBezTo>
                  <a:pt x="47317" y="20214"/>
                  <a:pt x="38423" y="24630"/>
                  <a:pt x="29186" y="27709"/>
                </a:cubicBezTo>
                <a:cubicBezTo>
                  <a:pt x="23029" y="36945"/>
                  <a:pt x="15678" y="45489"/>
                  <a:pt x="10714" y="55418"/>
                </a:cubicBezTo>
                <a:cubicBezTo>
                  <a:pt x="-9223" y="95293"/>
                  <a:pt x="3417" y="128061"/>
                  <a:pt x="10714" y="175490"/>
                </a:cubicBezTo>
                <a:cubicBezTo>
                  <a:pt x="12194" y="185113"/>
                  <a:pt x="12027" y="197541"/>
                  <a:pt x="19950" y="203200"/>
                </a:cubicBezTo>
                <a:cubicBezTo>
                  <a:pt x="35795" y="214518"/>
                  <a:pt x="57952" y="212964"/>
                  <a:pt x="75368" y="221672"/>
                </a:cubicBezTo>
                <a:lnTo>
                  <a:pt x="93841" y="230909"/>
                </a:ln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826091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4B7645C4-F61C-4F7C-B640-808162BB2595}"/>
              </a:ext>
            </a:extLst>
          </p:cNvPr>
          <p:cNvSpPr/>
          <p:nvPr/>
        </p:nvSpPr>
        <p:spPr>
          <a:xfrm>
            <a:off x="2555776" y="188640"/>
            <a:ext cx="3492388" cy="576064"/>
          </a:xfrm>
          <a:prstGeom prst="roundRect">
            <a:avLst/>
          </a:prstGeom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Сформулируй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xmlns="" id="{040DC9F3-C46D-4D5F-8C3E-B0D7A7872889}"/>
              </a:ext>
            </a:extLst>
          </p:cNvPr>
          <p:cNvSpPr/>
          <p:nvPr/>
        </p:nvSpPr>
        <p:spPr>
          <a:xfrm>
            <a:off x="305526" y="3645024"/>
            <a:ext cx="7992888" cy="1501403"/>
          </a:xfrm>
          <a:prstGeom prst="roundRect">
            <a:avLst/>
          </a:prstGeom>
          <a:solidFill>
            <a:srgbClr val="EBA5ED"/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>
                <a:solidFill>
                  <a:schemeClr val="tx1"/>
                </a:solidFill>
              </a:rPr>
              <a:t>Если у треугольника две стороны равны, то …</a:t>
            </a:r>
          </a:p>
        </p:txBody>
      </p:sp>
      <p:pic>
        <p:nvPicPr>
          <p:cNvPr id="5" name="Picture 2" descr="http://mnemaks.ru/wp-content/uploads/2018/05/0_133511_668a118d_orig.png">
            <a:extLst>
              <a:ext uri="{FF2B5EF4-FFF2-40B4-BE49-F238E27FC236}">
                <a16:creationId xmlns:a16="http://schemas.microsoft.com/office/drawing/2014/main" xmlns="" id="{19AB2F96-1B95-465B-96B2-0395F22795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32624" y="4257203"/>
            <a:ext cx="1711376" cy="2498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Равнобедренный треугольник 2">
            <a:extLst>
              <a:ext uri="{FF2B5EF4-FFF2-40B4-BE49-F238E27FC236}">
                <a16:creationId xmlns:a16="http://schemas.microsoft.com/office/drawing/2014/main" xmlns="" id="{C0B21D27-F410-45BD-B667-906D69B7D00B}"/>
              </a:ext>
            </a:extLst>
          </p:cNvPr>
          <p:cNvSpPr/>
          <p:nvPr/>
        </p:nvSpPr>
        <p:spPr>
          <a:xfrm>
            <a:off x="3203848" y="1153057"/>
            <a:ext cx="1872208" cy="2275943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xmlns="" id="{24C27B6C-36E1-4549-95E5-D554F045470F}"/>
              </a:ext>
            </a:extLst>
          </p:cNvPr>
          <p:cNvCxnSpPr/>
          <p:nvPr/>
        </p:nvCxnSpPr>
        <p:spPr>
          <a:xfrm>
            <a:off x="3563888" y="2012981"/>
            <a:ext cx="360040" cy="36004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xmlns="" id="{46F43D20-0859-4719-BCE5-56FDCD8D21EF}"/>
              </a:ext>
            </a:extLst>
          </p:cNvPr>
          <p:cNvCxnSpPr>
            <a:cxnSpLocks/>
          </p:cNvCxnSpPr>
          <p:nvPr/>
        </p:nvCxnSpPr>
        <p:spPr>
          <a:xfrm flipV="1">
            <a:off x="4391980" y="2094974"/>
            <a:ext cx="360040" cy="27804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2781522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4B7645C4-F61C-4F7C-B640-808162BB2595}"/>
              </a:ext>
            </a:extLst>
          </p:cNvPr>
          <p:cNvSpPr/>
          <p:nvPr/>
        </p:nvSpPr>
        <p:spPr>
          <a:xfrm>
            <a:off x="2555776" y="188640"/>
            <a:ext cx="3492388" cy="576064"/>
          </a:xfrm>
          <a:prstGeom prst="roundRect">
            <a:avLst/>
          </a:prstGeom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Сформулируй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xmlns="" id="{040DC9F3-C46D-4D5F-8C3E-B0D7A7872889}"/>
              </a:ext>
            </a:extLst>
          </p:cNvPr>
          <p:cNvSpPr/>
          <p:nvPr/>
        </p:nvSpPr>
        <p:spPr>
          <a:xfrm>
            <a:off x="305526" y="3645024"/>
            <a:ext cx="7992888" cy="1501403"/>
          </a:xfrm>
          <a:prstGeom prst="roundRect">
            <a:avLst/>
          </a:prstGeom>
          <a:solidFill>
            <a:srgbClr val="EBA5ED"/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>
                <a:solidFill>
                  <a:schemeClr val="tx1"/>
                </a:solidFill>
              </a:rPr>
              <a:t>Если у треугольника три стороны равны, то …</a:t>
            </a:r>
          </a:p>
        </p:txBody>
      </p:sp>
      <p:pic>
        <p:nvPicPr>
          <p:cNvPr id="5" name="Picture 2" descr="http://mnemaks.ru/wp-content/uploads/2018/05/0_133511_668a118d_orig.png">
            <a:extLst>
              <a:ext uri="{FF2B5EF4-FFF2-40B4-BE49-F238E27FC236}">
                <a16:creationId xmlns:a16="http://schemas.microsoft.com/office/drawing/2014/main" xmlns="" id="{19AB2F96-1B95-465B-96B2-0395F22795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32624" y="4257203"/>
            <a:ext cx="1711376" cy="2498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Равнобедренный треугольник 1">
            <a:extLst>
              <a:ext uri="{FF2B5EF4-FFF2-40B4-BE49-F238E27FC236}">
                <a16:creationId xmlns:a16="http://schemas.microsoft.com/office/drawing/2014/main" xmlns="" id="{529072C5-D36F-4D33-84BB-EB8294835B69}"/>
              </a:ext>
            </a:extLst>
          </p:cNvPr>
          <p:cNvSpPr/>
          <p:nvPr/>
        </p:nvSpPr>
        <p:spPr>
          <a:xfrm>
            <a:off x="2771800" y="1232775"/>
            <a:ext cx="2664296" cy="2160240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xmlns="" id="{38F1BE7B-7A5E-46A4-9068-C72DEE3B614F}"/>
              </a:ext>
            </a:extLst>
          </p:cNvPr>
          <p:cNvCxnSpPr>
            <a:cxnSpLocks/>
          </p:cNvCxnSpPr>
          <p:nvPr/>
        </p:nvCxnSpPr>
        <p:spPr>
          <a:xfrm flipV="1">
            <a:off x="4572000" y="2173871"/>
            <a:ext cx="360040" cy="27804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xmlns="" id="{DBF23131-BA4A-4693-AB70-53AE43669BB1}"/>
              </a:ext>
            </a:extLst>
          </p:cNvPr>
          <p:cNvCxnSpPr>
            <a:cxnSpLocks/>
          </p:cNvCxnSpPr>
          <p:nvPr/>
        </p:nvCxnSpPr>
        <p:spPr>
          <a:xfrm flipV="1">
            <a:off x="4103948" y="3068960"/>
            <a:ext cx="0" cy="45808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xmlns="" id="{9412C9E2-6AE0-49CA-93FF-4D39B25DBCCC}"/>
              </a:ext>
            </a:extLst>
          </p:cNvPr>
          <p:cNvCxnSpPr>
            <a:cxnSpLocks/>
          </p:cNvCxnSpPr>
          <p:nvPr/>
        </p:nvCxnSpPr>
        <p:spPr>
          <a:xfrm>
            <a:off x="3221850" y="2205085"/>
            <a:ext cx="360040" cy="27804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0396322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4B7645C4-F61C-4F7C-B640-808162BB2595}"/>
              </a:ext>
            </a:extLst>
          </p:cNvPr>
          <p:cNvSpPr/>
          <p:nvPr/>
        </p:nvSpPr>
        <p:spPr>
          <a:xfrm>
            <a:off x="2555776" y="188640"/>
            <a:ext cx="3492388" cy="576064"/>
          </a:xfrm>
          <a:prstGeom prst="roundRect">
            <a:avLst/>
          </a:prstGeom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Сформулируй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xmlns="" id="{040DC9F3-C46D-4D5F-8C3E-B0D7A7872889}"/>
              </a:ext>
            </a:extLst>
          </p:cNvPr>
          <p:cNvSpPr/>
          <p:nvPr/>
        </p:nvSpPr>
        <p:spPr>
          <a:xfrm>
            <a:off x="305526" y="3645024"/>
            <a:ext cx="7992888" cy="1501403"/>
          </a:xfrm>
          <a:prstGeom prst="roundRect">
            <a:avLst/>
          </a:prstGeom>
          <a:solidFill>
            <a:srgbClr val="EBA5ED"/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>
                <a:solidFill>
                  <a:schemeClr val="tx1"/>
                </a:solidFill>
              </a:rPr>
              <a:t>Если у треугольника три стороны разные, то …</a:t>
            </a:r>
          </a:p>
        </p:txBody>
      </p:sp>
      <p:pic>
        <p:nvPicPr>
          <p:cNvPr id="5" name="Picture 2" descr="http://mnemaks.ru/wp-content/uploads/2018/05/0_133511_668a118d_orig.png">
            <a:extLst>
              <a:ext uri="{FF2B5EF4-FFF2-40B4-BE49-F238E27FC236}">
                <a16:creationId xmlns:a16="http://schemas.microsoft.com/office/drawing/2014/main" xmlns="" id="{19AB2F96-1B95-465B-96B2-0395F22795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32624" y="4257203"/>
            <a:ext cx="1711376" cy="2498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Равнобедренный треугольник 1">
            <a:extLst>
              <a:ext uri="{FF2B5EF4-FFF2-40B4-BE49-F238E27FC236}">
                <a16:creationId xmlns:a16="http://schemas.microsoft.com/office/drawing/2014/main" xmlns="" id="{529072C5-D36F-4D33-84BB-EB8294835B69}"/>
              </a:ext>
            </a:extLst>
          </p:cNvPr>
          <p:cNvSpPr/>
          <p:nvPr/>
        </p:nvSpPr>
        <p:spPr>
          <a:xfrm>
            <a:off x="2231740" y="1392815"/>
            <a:ext cx="4680520" cy="1836185"/>
          </a:xfrm>
          <a:prstGeom prst="triangle">
            <a:avLst>
              <a:gd name="adj" fmla="val 27109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788819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Математический диктант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Запишите число, которое меньше 300 на 2 сотни.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Найди сумму чисел 810 и 9.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Какое число больше 12 в 6 раз?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Из какого числа надо вычесть 480,чтобы получить 130?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Сколько центнеров в 14000 кг?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Увеличь 8735 в 10 раз.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Разность чисел 830 и 29.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Сумма чисел 230 и 300.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Запиши число, которое больше 20 в 5 раз.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На одной тарелке было 8 яблок, на другой 9.Съели 10 яблок. Сколько яблок осталось</a:t>
            </a:r>
            <a:r>
              <a:rPr lang="ru-RU" dirty="0" smtClean="0"/>
              <a:t>?</a:t>
            </a:r>
            <a:endParaRPr lang="ru-RU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4B7645C4-F61C-4F7C-B640-808162BB2595}"/>
              </a:ext>
            </a:extLst>
          </p:cNvPr>
          <p:cNvSpPr/>
          <p:nvPr/>
        </p:nvSpPr>
        <p:spPr>
          <a:xfrm>
            <a:off x="827584" y="188640"/>
            <a:ext cx="7128792" cy="648072"/>
          </a:xfrm>
          <a:prstGeom prst="roundRect">
            <a:avLst/>
          </a:prstGeom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Заверши построение утверждения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8C59E63E-1672-456E-B808-0BD84EBE62F2}"/>
              </a:ext>
            </a:extLst>
          </p:cNvPr>
          <p:cNvSpPr/>
          <p:nvPr/>
        </p:nvSpPr>
        <p:spPr>
          <a:xfrm>
            <a:off x="341974" y="1048222"/>
            <a:ext cx="8100012" cy="2308769"/>
          </a:xfrm>
          <a:prstGeom prst="roundRect">
            <a:avLst/>
          </a:prstGeom>
          <a:solidFill>
            <a:srgbClr val="EBA5ED"/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>
                <a:solidFill>
                  <a:schemeClr val="tx1"/>
                </a:solidFill>
              </a:rPr>
              <a:t>Если первую фигуру можно разместить внутри второй, то площадь первой фигуры …</a:t>
            </a:r>
          </a:p>
        </p:txBody>
      </p:sp>
      <p:pic>
        <p:nvPicPr>
          <p:cNvPr id="5" name="Picture 2" descr="http://mnemaks.ru/wp-content/uploads/2018/05/0_133511_668a118d_orig.png">
            <a:extLst>
              <a:ext uri="{FF2B5EF4-FFF2-40B4-BE49-F238E27FC236}">
                <a16:creationId xmlns:a16="http://schemas.microsoft.com/office/drawing/2014/main" xmlns="" id="{19AB2F96-1B95-465B-96B2-0395F22795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6404" y="4284070"/>
            <a:ext cx="1711376" cy="2498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A7DD5BC0-9A43-4D5F-AC0A-86283F17C223}"/>
              </a:ext>
            </a:extLst>
          </p:cNvPr>
          <p:cNvSpPr/>
          <p:nvPr/>
        </p:nvSpPr>
        <p:spPr>
          <a:xfrm>
            <a:off x="3635896" y="4149080"/>
            <a:ext cx="2448272" cy="208823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53C5630F-12B7-4D71-A9C9-32D859160AFA}"/>
              </a:ext>
            </a:extLst>
          </p:cNvPr>
          <p:cNvSpPr/>
          <p:nvPr/>
        </p:nvSpPr>
        <p:spPr>
          <a:xfrm>
            <a:off x="4123298" y="4540611"/>
            <a:ext cx="1473467" cy="130517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961171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4B7645C4-F61C-4F7C-B640-808162BB2595}"/>
              </a:ext>
            </a:extLst>
          </p:cNvPr>
          <p:cNvSpPr/>
          <p:nvPr/>
        </p:nvSpPr>
        <p:spPr>
          <a:xfrm>
            <a:off x="827584" y="188640"/>
            <a:ext cx="7128792" cy="648072"/>
          </a:xfrm>
          <a:prstGeom prst="roundRect">
            <a:avLst/>
          </a:prstGeom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Заверши построение утверждения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8C59E63E-1672-456E-B808-0BD84EBE62F2}"/>
              </a:ext>
            </a:extLst>
          </p:cNvPr>
          <p:cNvSpPr/>
          <p:nvPr/>
        </p:nvSpPr>
        <p:spPr>
          <a:xfrm>
            <a:off x="341974" y="1048223"/>
            <a:ext cx="8100012" cy="1525708"/>
          </a:xfrm>
          <a:prstGeom prst="roundRect">
            <a:avLst/>
          </a:prstGeom>
          <a:solidFill>
            <a:srgbClr val="EBA5ED"/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>
                <a:solidFill>
                  <a:schemeClr val="tx1"/>
                </a:solidFill>
              </a:rPr>
              <a:t>Если сложить два нечётных числа, то в результате получится …</a:t>
            </a:r>
          </a:p>
        </p:txBody>
      </p:sp>
      <p:pic>
        <p:nvPicPr>
          <p:cNvPr id="5" name="Picture 2" descr="http://mnemaks.ru/wp-content/uploads/2018/05/0_133511_668a118d_orig.png">
            <a:extLst>
              <a:ext uri="{FF2B5EF4-FFF2-40B4-BE49-F238E27FC236}">
                <a16:creationId xmlns:a16="http://schemas.microsoft.com/office/drawing/2014/main" xmlns="" id="{19AB2F96-1B95-465B-96B2-0395F22795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6404" y="4284070"/>
            <a:ext cx="1711376" cy="2498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1823CC44-1E30-4229-9D18-A6017A3794BD}"/>
              </a:ext>
            </a:extLst>
          </p:cNvPr>
          <p:cNvSpPr/>
          <p:nvPr/>
        </p:nvSpPr>
        <p:spPr>
          <a:xfrm>
            <a:off x="3690144" y="3284984"/>
            <a:ext cx="3018509" cy="648072"/>
          </a:xfrm>
          <a:prstGeom prst="roundRect">
            <a:avLst/>
          </a:prstGeom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5 + 7 = 12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xmlns="" id="{FFAF637A-BAAF-4983-9FC3-DEB273C637DA}"/>
              </a:ext>
            </a:extLst>
          </p:cNvPr>
          <p:cNvSpPr/>
          <p:nvPr/>
        </p:nvSpPr>
        <p:spPr>
          <a:xfrm>
            <a:off x="3708260" y="4437112"/>
            <a:ext cx="3018509" cy="648072"/>
          </a:xfrm>
          <a:prstGeom prst="roundRect">
            <a:avLst/>
          </a:prstGeom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13 + 17 = 30</a:t>
            </a:r>
          </a:p>
        </p:txBody>
      </p:sp>
    </p:spTree>
    <p:extLst>
      <p:ext uri="{BB962C8B-B14F-4D97-AF65-F5344CB8AC3E}">
        <p14:creationId xmlns:p14="http://schemas.microsoft.com/office/powerpoint/2010/main" xmlns="" val="3870561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4B7645C4-F61C-4F7C-B640-808162BB2595}"/>
              </a:ext>
            </a:extLst>
          </p:cNvPr>
          <p:cNvSpPr/>
          <p:nvPr/>
        </p:nvSpPr>
        <p:spPr>
          <a:xfrm>
            <a:off x="827584" y="188640"/>
            <a:ext cx="7128792" cy="648072"/>
          </a:xfrm>
          <a:prstGeom prst="roundRect">
            <a:avLst/>
          </a:prstGeom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Заверши построение утверждения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8C59E63E-1672-456E-B808-0BD84EBE62F2}"/>
              </a:ext>
            </a:extLst>
          </p:cNvPr>
          <p:cNvSpPr/>
          <p:nvPr/>
        </p:nvSpPr>
        <p:spPr>
          <a:xfrm>
            <a:off x="341974" y="1048222"/>
            <a:ext cx="8100012" cy="1876721"/>
          </a:xfrm>
          <a:prstGeom prst="roundRect">
            <a:avLst/>
          </a:prstGeom>
          <a:solidFill>
            <a:srgbClr val="EBA5ED"/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>
                <a:solidFill>
                  <a:schemeClr val="tx1"/>
                </a:solidFill>
              </a:rPr>
              <a:t>Если запись числа заканчивается на нечётную цифру, то это число….</a:t>
            </a:r>
          </a:p>
        </p:txBody>
      </p:sp>
      <p:pic>
        <p:nvPicPr>
          <p:cNvPr id="5" name="Picture 2" descr="http://mnemaks.ru/wp-content/uploads/2018/05/0_133511_668a118d_orig.png">
            <a:extLst>
              <a:ext uri="{FF2B5EF4-FFF2-40B4-BE49-F238E27FC236}">
                <a16:creationId xmlns:a16="http://schemas.microsoft.com/office/drawing/2014/main" xmlns="" id="{19AB2F96-1B95-465B-96B2-0395F22795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6404" y="4284070"/>
            <a:ext cx="1711376" cy="2498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1823CC44-1E30-4229-9D18-A6017A3794BD}"/>
              </a:ext>
            </a:extLst>
          </p:cNvPr>
          <p:cNvSpPr/>
          <p:nvPr/>
        </p:nvSpPr>
        <p:spPr>
          <a:xfrm>
            <a:off x="3690144" y="3284984"/>
            <a:ext cx="3018509" cy="648072"/>
          </a:xfrm>
          <a:prstGeom prst="roundRect">
            <a:avLst/>
          </a:prstGeom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****7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xmlns="" id="{FFAF637A-BAAF-4983-9FC3-DEB273C637DA}"/>
              </a:ext>
            </a:extLst>
          </p:cNvPr>
          <p:cNvSpPr/>
          <p:nvPr/>
        </p:nvSpPr>
        <p:spPr>
          <a:xfrm>
            <a:off x="3708260" y="4437112"/>
            <a:ext cx="3018509" cy="648072"/>
          </a:xfrm>
          <a:prstGeom prst="roundRect">
            <a:avLst/>
          </a:prstGeom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**3</a:t>
            </a:r>
          </a:p>
        </p:txBody>
      </p:sp>
    </p:spTree>
    <p:extLst>
      <p:ext uri="{BB962C8B-B14F-4D97-AF65-F5344CB8AC3E}">
        <p14:creationId xmlns:p14="http://schemas.microsoft.com/office/powerpoint/2010/main" xmlns="" val="7697678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4B7645C4-F61C-4F7C-B640-808162BB2595}"/>
              </a:ext>
            </a:extLst>
          </p:cNvPr>
          <p:cNvSpPr/>
          <p:nvPr/>
        </p:nvSpPr>
        <p:spPr>
          <a:xfrm>
            <a:off x="899592" y="188640"/>
            <a:ext cx="7416824" cy="576064"/>
          </a:xfrm>
          <a:prstGeom prst="roundRect">
            <a:avLst/>
          </a:prstGeom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Реши примеры столбиком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395536" y="1052736"/>
            <a:ext cx="8496944" cy="4896543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6600" dirty="0" smtClean="0"/>
              <a:t>856:214          744:186         </a:t>
            </a:r>
          </a:p>
          <a:p>
            <a:pPr marL="514350" indent="-514350">
              <a:buNone/>
            </a:pPr>
            <a:r>
              <a:rPr lang="ru-RU" sz="6600" dirty="0" smtClean="0"/>
              <a:t> 492:123          575:115</a:t>
            </a:r>
            <a:endParaRPr lang="ru-RU" sz="66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4B7645C4-F61C-4F7C-B640-808162BB2595}"/>
              </a:ext>
            </a:extLst>
          </p:cNvPr>
          <p:cNvSpPr/>
          <p:nvPr/>
        </p:nvSpPr>
        <p:spPr>
          <a:xfrm>
            <a:off x="3275856" y="260648"/>
            <a:ext cx="3220284" cy="664214"/>
          </a:xfrm>
          <a:prstGeom prst="roundRect">
            <a:avLst/>
          </a:prstGeom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Итог урока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8C59E63E-1672-456E-B808-0BD84EBE62F2}"/>
              </a:ext>
            </a:extLst>
          </p:cNvPr>
          <p:cNvSpPr/>
          <p:nvPr/>
        </p:nvSpPr>
        <p:spPr>
          <a:xfrm>
            <a:off x="1927780" y="1176560"/>
            <a:ext cx="5472608" cy="812280"/>
          </a:xfrm>
          <a:prstGeom prst="roundRect">
            <a:avLst/>
          </a:prstGeom>
          <a:solidFill>
            <a:srgbClr val="EBA5ED"/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>
                <a:solidFill>
                  <a:schemeClr val="tx1"/>
                </a:solidFill>
              </a:rPr>
              <a:t>Мы узнали </a:t>
            </a:r>
            <a:r>
              <a:rPr lang="ru-RU" sz="4000" b="1" dirty="0">
                <a:solidFill>
                  <a:schemeClr val="tx1"/>
                </a:solidFill>
              </a:rPr>
              <a:t>…</a:t>
            </a:r>
          </a:p>
        </p:txBody>
      </p:sp>
      <p:pic>
        <p:nvPicPr>
          <p:cNvPr id="5" name="Picture 2" descr="http://mnemaks.ru/wp-content/uploads/2018/05/0_133511_668a118d_orig.png">
            <a:extLst>
              <a:ext uri="{FF2B5EF4-FFF2-40B4-BE49-F238E27FC236}">
                <a16:creationId xmlns:a16="http://schemas.microsoft.com/office/drawing/2014/main" xmlns="" id="{19AB2F96-1B95-465B-96B2-0395F22795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11" y="4037349"/>
            <a:ext cx="1880369" cy="2745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xmlns="" id="{E314C8ED-DF64-4141-A8F9-DFF3060AA64E}"/>
              </a:ext>
            </a:extLst>
          </p:cNvPr>
          <p:cNvSpPr/>
          <p:nvPr/>
        </p:nvSpPr>
        <p:spPr>
          <a:xfrm>
            <a:off x="1927780" y="2240538"/>
            <a:ext cx="5472608" cy="812280"/>
          </a:xfrm>
          <a:prstGeom prst="roundRect">
            <a:avLst/>
          </a:prstGeom>
          <a:solidFill>
            <a:srgbClr val="EBA5ED"/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>
                <a:solidFill>
                  <a:schemeClr val="tx1"/>
                </a:solidFill>
              </a:rPr>
              <a:t>Было легко …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61B22505-07C4-4D14-911E-D1A5E09F5453}"/>
              </a:ext>
            </a:extLst>
          </p:cNvPr>
          <p:cNvSpPr/>
          <p:nvPr/>
        </p:nvSpPr>
        <p:spPr>
          <a:xfrm>
            <a:off x="1927780" y="3399043"/>
            <a:ext cx="5472608" cy="812280"/>
          </a:xfrm>
          <a:prstGeom prst="roundRect">
            <a:avLst/>
          </a:prstGeom>
          <a:solidFill>
            <a:srgbClr val="EBA5ED"/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>
                <a:solidFill>
                  <a:schemeClr val="tx1"/>
                </a:solidFill>
              </a:rPr>
              <a:t>Было трудно …</a:t>
            </a:r>
          </a:p>
        </p:txBody>
      </p:sp>
    </p:spTree>
    <p:extLst>
      <p:ext uri="{BB962C8B-B14F-4D97-AF65-F5344CB8AC3E}">
        <p14:creationId xmlns:p14="http://schemas.microsoft.com/office/powerpoint/2010/main" xmlns="" val="31281651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3">
            <a:extLst>
              <a:ext uri="{FF2B5EF4-FFF2-40B4-BE49-F238E27FC236}">
                <a16:creationId xmlns:a16="http://schemas.microsoft.com/office/drawing/2014/main" xmlns="" id="{4B7645C4-F61C-4F7C-B640-808162BB2595}"/>
              </a:ext>
            </a:extLst>
          </p:cNvPr>
          <p:cNvSpPr/>
          <p:nvPr/>
        </p:nvSpPr>
        <p:spPr>
          <a:xfrm>
            <a:off x="1043608" y="332656"/>
            <a:ext cx="7416824" cy="576064"/>
          </a:xfrm>
          <a:prstGeom prst="roundRect">
            <a:avLst/>
          </a:prstGeom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Домашняя работа.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67544" y="1124744"/>
            <a:ext cx="8496944" cy="554461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 полке стояло 27 книг. Это на 15 штук меньше, чем журналов. Сколько журналов стоит на полке? 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AutoNum type="arabicPeriod" startAt="2"/>
              <a:tabLst/>
              <a:defRPr/>
            </a:pPr>
            <a:r>
              <a:rPr lang="ru-RU" sz="3200" dirty="0" smtClean="0"/>
              <a:t>Портниха поставила 48 кнопок к юбкам: по 3 маленьких и по 5 больших кнопок. Сколько всего больших кнопок поставила портниха? 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AutoNum type="arabicPeriod" startAt="2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Расстояние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между медузами 315 м. Они плыли одновременно навстречу друг другу. Одна медуза плыла со скоростью 50м/мин. С какой скоростью плыла другая медуза, если они встретились через 3 минуты?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Чистописание</a:t>
            </a:r>
            <a:endParaRPr lang="ru-RU" dirty="0"/>
          </a:p>
        </p:txBody>
      </p:sp>
      <p:pic>
        <p:nvPicPr>
          <p:cNvPr id="2050" name="Picture 2" descr="https://www.virtualacademy.ru/files/screenshots/f_5a57d183ef00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3" y="1628800"/>
            <a:ext cx="8302099" cy="2880320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860032" y="5877272"/>
            <a:ext cx="4125144" cy="78296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 забудь раскрасить!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4B7645C4-F61C-4F7C-B640-808162BB2595}"/>
              </a:ext>
            </a:extLst>
          </p:cNvPr>
          <p:cNvSpPr/>
          <p:nvPr/>
        </p:nvSpPr>
        <p:spPr>
          <a:xfrm>
            <a:off x="2627784" y="188640"/>
            <a:ext cx="3888432" cy="576064"/>
          </a:xfrm>
          <a:prstGeom prst="roundRect">
            <a:avLst/>
          </a:prstGeom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Настрой на урок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8C59E63E-1672-456E-B808-0BD84EBE62F2}"/>
              </a:ext>
            </a:extLst>
          </p:cNvPr>
          <p:cNvSpPr/>
          <p:nvPr/>
        </p:nvSpPr>
        <p:spPr>
          <a:xfrm>
            <a:off x="1331640" y="1312493"/>
            <a:ext cx="7164797" cy="648072"/>
          </a:xfrm>
          <a:prstGeom prst="roundRect">
            <a:avLst/>
          </a:prstGeom>
          <a:solidFill>
            <a:srgbClr val="EBA5ED"/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Современный  ученик – это …</a:t>
            </a:r>
          </a:p>
        </p:txBody>
      </p:sp>
      <p:pic>
        <p:nvPicPr>
          <p:cNvPr id="5" name="Picture 2" descr="http://mnemaks.ru/wp-content/uploads/2018/05/0_133511_668a118d_orig.png">
            <a:extLst>
              <a:ext uri="{FF2B5EF4-FFF2-40B4-BE49-F238E27FC236}">
                <a16:creationId xmlns:a16="http://schemas.microsoft.com/office/drawing/2014/main" xmlns="" id="{847C6223-E61E-45E0-8054-36DB6508D7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564904"/>
            <a:ext cx="2600449" cy="3796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24410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4B7645C4-F61C-4F7C-B640-808162BB2595}"/>
              </a:ext>
            </a:extLst>
          </p:cNvPr>
          <p:cNvSpPr/>
          <p:nvPr/>
        </p:nvSpPr>
        <p:spPr>
          <a:xfrm>
            <a:off x="2699792" y="188640"/>
            <a:ext cx="4680520" cy="576064"/>
          </a:xfrm>
          <a:prstGeom prst="roundRect">
            <a:avLst/>
          </a:prstGeom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Развиваем логику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8C59E63E-1672-456E-B808-0BD84EBE62F2}"/>
              </a:ext>
            </a:extLst>
          </p:cNvPr>
          <p:cNvSpPr/>
          <p:nvPr/>
        </p:nvSpPr>
        <p:spPr>
          <a:xfrm>
            <a:off x="307959" y="1156275"/>
            <a:ext cx="8208912" cy="2272725"/>
          </a:xfrm>
          <a:prstGeom prst="roundRect">
            <a:avLst/>
          </a:prstGeom>
          <a:solidFill>
            <a:srgbClr val="EBA5ED"/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>
                <a:solidFill>
                  <a:schemeClr val="tx1"/>
                </a:solidFill>
              </a:rPr>
              <a:t>Уроки в школе начались в 8 часов, урок длится 40 минут, перемена 10 минут. Во сколько закончится 2 урок?</a:t>
            </a:r>
          </a:p>
        </p:txBody>
      </p:sp>
      <p:pic>
        <p:nvPicPr>
          <p:cNvPr id="5" name="Picture 2" descr="http://mnemaks.ru/wp-content/uploads/2018/05/0_133511_668a118d_orig.png">
            <a:extLst>
              <a:ext uri="{FF2B5EF4-FFF2-40B4-BE49-F238E27FC236}">
                <a16:creationId xmlns:a16="http://schemas.microsoft.com/office/drawing/2014/main" xmlns="" id="{19AB2F96-1B95-465B-96B2-0395F22795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11" y="4037349"/>
            <a:ext cx="1880369" cy="2745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rhythm-thailandagent.com/picture/product/CMG734NR11.JPG">
            <a:extLst>
              <a:ext uri="{FF2B5EF4-FFF2-40B4-BE49-F238E27FC236}">
                <a16:creationId xmlns:a16="http://schemas.microsoft.com/office/drawing/2014/main" xmlns="" id="{F7781BA1-487C-4011-98B6-026B758BF6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187443"/>
            <a:ext cx="2291080" cy="2280522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xmlns="" id="{74DEF5CA-575D-43E0-9944-5634AE0BDE26}"/>
              </a:ext>
            </a:extLst>
          </p:cNvPr>
          <p:cNvSpPr/>
          <p:nvPr/>
        </p:nvSpPr>
        <p:spPr>
          <a:xfrm>
            <a:off x="2699792" y="3749317"/>
            <a:ext cx="3384375" cy="576064"/>
          </a:xfrm>
          <a:prstGeom prst="roundRect">
            <a:avLst/>
          </a:prstGeom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1 урок 8.00-8.40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60596012-85F2-47BC-BAD5-DCD7E56CC39C}"/>
              </a:ext>
            </a:extLst>
          </p:cNvPr>
          <p:cNvSpPr/>
          <p:nvPr/>
        </p:nvSpPr>
        <p:spPr>
          <a:xfrm>
            <a:off x="2699791" y="4437112"/>
            <a:ext cx="3384375" cy="576064"/>
          </a:xfrm>
          <a:prstGeom prst="roundRect">
            <a:avLst/>
          </a:prstGeom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2 урок 8.50-9.30</a:t>
            </a:r>
          </a:p>
        </p:txBody>
      </p:sp>
    </p:spTree>
    <p:extLst>
      <p:ext uri="{BB962C8B-B14F-4D97-AF65-F5344CB8AC3E}">
        <p14:creationId xmlns:p14="http://schemas.microsoft.com/office/powerpoint/2010/main" xmlns="" val="33185566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4B7645C4-F61C-4F7C-B640-808162BB2595}"/>
              </a:ext>
            </a:extLst>
          </p:cNvPr>
          <p:cNvSpPr/>
          <p:nvPr/>
        </p:nvSpPr>
        <p:spPr>
          <a:xfrm>
            <a:off x="2699792" y="188640"/>
            <a:ext cx="4680520" cy="576064"/>
          </a:xfrm>
          <a:prstGeom prst="roundRect">
            <a:avLst/>
          </a:prstGeom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Развиваем логику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8C59E63E-1672-456E-B808-0BD84EBE62F2}"/>
              </a:ext>
            </a:extLst>
          </p:cNvPr>
          <p:cNvSpPr/>
          <p:nvPr/>
        </p:nvSpPr>
        <p:spPr>
          <a:xfrm>
            <a:off x="307959" y="1156275"/>
            <a:ext cx="8208912" cy="2272725"/>
          </a:xfrm>
          <a:prstGeom prst="roundRect">
            <a:avLst/>
          </a:prstGeom>
          <a:solidFill>
            <a:srgbClr val="EBA5ED"/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>
                <a:solidFill>
                  <a:schemeClr val="tx1"/>
                </a:solidFill>
              </a:rPr>
              <a:t>Кинотеатр начинает работать с 10 часов. Сеанс длится 1 час 20 минут, перерыв между сеансами 20 минут. Во сколько закончится 2-й сеанс?</a:t>
            </a:r>
          </a:p>
        </p:txBody>
      </p:sp>
      <p:pic>
        <p:nvPicPr>
          <p:cNvPr id="5" name="Picture 2" descr="http://mnemaks.ru/wp-content/uploads/2018/05/0_133511_668a118d_orig.png">
            <a:extLst>
              <a:ext uri="{FF2B5EF4-FFF2-40B4-BE49-F238E27FC236}">
                <a16:creationId xmlns:a16="http://schemas.microsoft.com/office/drawing/2014/main" xmlns="" id="{19AB2F96-1B95-465B-96B2-0395F22795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11" y="4037349"/>
            <a:ext cx="1880369" cy="2745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rhythm-thailandagent.com/picture/product/CMG734NR11.JPG">
            <a:extLst>
              <a:ext uri="{FF2B5EF4-FFF2-40B4-BE49-F238E27FC236}">
                <a16:creationId xmlns:a16="http://schemas.microsoft.com/office/drawing/2014/main" xmlns="" id="{F7781BA1-487C-4011-98B6-026B758BF6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269712"/>
            <a:ext cx="2291080" cy="2280522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xmlns="" id="{74DEF5CA-575D-43E0-9944-5634AE0BDE26}"/>
              </a:ext>
            </a:extLst>
          </p:cNvPr>
          <p:cNvSpPr/>
          <p:nvPr/>
        </p:nvSpPr>
        <p:spPr>
          <a:xfrm>
            <a:off x="1960308" y="3820571"/>
            <a:ext cx="4304911" cy="576064"/>
          </a:xfrm>
          <a:prstGeom prst="roundRect">
            <a:avLst/>
          </a:prstGeom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1 сеанс – 10.00 – 11.20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D69B3BB3-2019-4040-A3A1-8A17B1273477}"/>
              </a:ext>
            </a:extLst>
          </p:cNvPr>
          <p:cNvSpPr/>
          <p:nvPr/>
        </p:nvSpPr>
        <p:spPr>
          <a:xfrm>
            <a:off x="2016719" y="4722296"/>
            <a:ext cx="4304911" cy="576064"/>
          </a:xfrm>
          <a:prstGeom prst="roundRect">
            <a:avLst/>
          </a:prstGeom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2 сеанс – 11.40 – 13.00</a:t>
            </a:r>
          </a:p>
        </p:txBody>
      </p:sp>
    </p:spTree>
    <p:extLst>
      <p:ext uri="{BB962C8B-B14F-4D97-AF65-F5344CB8AC3E}">
        <p14:creationId xmlns:p14="http://schemas.microsoft.com/office/powerpoint/2010/main" xmlns="" val="37747629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4B7645C4-F61C-4F7C-B640-808162BB2595}"/>
              </a:ext>
            </a:extLst>
          </p:cNvPr>
          <p:cNvSpPr/>
          <p:nvPr/>
        </p:nvSpPr>
        <p:spPr>
          <a:xfrm>
            <a:off x="3167844" y="260648"/>
            <a:ext cx="2808312" cy="576064"/>
          </a:xfrm>
          <a:prstGeom prst="roundRect">
            <a:avLst/>
          </a:prstGeom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Вычисли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8C59E63E-1672-456E-B808-0BD84EBE62F2}"/>
              </a:ext>
            </a:extLst>
          </p:cNvPr>
          <p:cNvSpPr/>
          <p:nvPr/>
        </p:nvSpPr>
        <p:spPr>
          <a:xfrm>
            <a:off x="1787352" y="1124744"/>
            <a:ext cx="2808312" cy="968389"/>
          </a:xfrm>
          <a:prstGeom prst="roundRect">
            <a:avLst/>
          </a:prstGeom>
          <a:solidFill>
            <a:srgbClr val="EBA5ED"/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</a:rPr>
              <a:t>26 + 34</a:t>
            </a:r>
          </a:p>
        </p:txBody>
      </p:sp>
      <p:pic>
        <p:nvPicPr>
          <p:cNvPr id="5" name="Picture 2" descr="http://mnemaks.ru/wp-content/uploads/2018/05/0_133511_668a118d_orig.png">
            <a:extLst>
              <a:ext uri="{FF2B5EF4-FFF2-40B4-BE49-F238E27FC236}">
                <a16:creationId xmlns:a16="http://schemas.microsoft.com/office/drawing/2014/main" xmlns="" id="{19AB2F96-1B95-465B-96B2-0395F22795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11" y="4037349"/>
            <a:ext cx="1880369" cy="2745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xmlns="" id="{61C867AF-D20E-4104-A8E3-4CC379EE25A9}"/>
              </a:ext>
            </a:extLst>
          </p:cNvPr>
          <p:cNvSpPr/>
          <p:nvPr/>
        </p:nvSpPr>
        <p:spPr>
          <a:xfrm>
            <a:off x="4872372" y="1124744"/>
            <a:ext cx="1787860" cy="968389"/>
          </a:xfrm>
          <a:prstGeom prst="roundRect">
            <a:avLst/>
          </a:prstGeom>
          <a:solidFill>
            <a:srgbClr val="EBA5ED"/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</a:rPr>
              <a:t>60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2ECBB94A-EFD9-419E-AEBF-21EF590C018C}"/>
              </a:ext>
            </a:extLst>
          </p:cNvPr>
          <p:cNvSpPr/>
          <p:nvPr/>
        </p:nvSpPr>
        <p:spPr>
          <a:xfrm>
            <a:off x="1787352" y="2381165"/>
            <a:ext cx="2808312" cy="968389"/>
          </a:xfrm>
          <a:prstGeom prst="roundRect">
            <a:avLst/>
          </a:prstGeom>
          <a:solidFill>
            <a:srgbClr val="EBA5ED"/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</a:rPr>
              <a:t>57 + 36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xmlns="" id="{A1347FEB-C1FA-4362-BC11-CCBD8D84477D}"/>
              </a:ext>
            </a:extLst>
          </p:cNvPr>
          <p:cNvSpPr/>
          <p:nvPr/>
        </p:nvSpPr>
        <p:spPr>
          <a:xfrm>
            <a:off x="1835695" y="3637586"/>
            <a:ext cx="2808313" cy="968389"/>
          </a:xfrm>
          <a:prstGeom prst="roundRect">
            <a:avLst/>
          </a:prstGeom>
          <a:solidFill>
            <a:srgbClr val="EBA5ED"/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</a:rPr>
              <a:t>346 + 254</a:t>
            </a: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xmlns="" id="{2276C884-DFC7-48F7-AEA0-6C3CE42A183C}"/>
              </a:ext>
            </a:extLst>
          </p:cNvPr>
          <p:cNvSpPr/>
          <p:nvPr/>
        </p:nvSpPr>
        <p:spPr>
          <a:xfrm>
            <a:off x="4932040" y="2381165"/>
            <a:ext cx="1728192" cy="968389"/>
          </a:xfrm>
          <a:prstGeom prst="roundRect">
            <a:avLst/>
          </a:prstGeom>
          <a:solidFill>
            <a:srgbClr val="EBA5ED"/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</a:rPr>
              <a:t>93</a:t>
            </a: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xmlns="" id="{BCDEB6B2-00DA-40F1-B125-56193F9298E3}"/>
              </a:ext>
            </a:extLst>
          </p:cNvPr>
          <p:cNvSpPr/>
          <p:nvPr/>
        </p:nvSpPr>
        <p:spPr>
          <a:xfrm>
            <a:off x="4932040" y="3637586"/>
            <a:ext cx="1728192" cy="968389"/>
          </a:xfrm>
          <a:prstGeom prst="roundRect">
            <a:avLst/>
          </a:prstGeom>
          <a:solidFill>
            <a:srgbClr val="EBA5ED"/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</a:rPr>
              <a:t>600</a:t>
            </a:r>
          </a:p>
        </p:txBody>
      </p:sp>
    </p:spTree>
    <p:extLst>
      <p:ext uri="{BB962C8B-B14F-4D97-AF65-F5344CB8AC3E}">
        <p14:creationId xmlns:p14="http://schemas.microsoft.com/office/powerpoint/2010/main" xmlns="" val="36745086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4B7645C4-F61C-4F7C-B640-808162BB2595}"/>
              </a:ext>
            </a:extLst>
          </p:cNvPr>
          <p:cNvSpPr/>
          <p:nvPr/>
        </p:nvSpPr>
        <p:spPr>
          <a:xfrm>
            <a:off x="3167844" y="260648"/>
            <a:ext cx="2808312" cy="576064"/>
          </a:xfrm>
          <a:prstGeom prst="roundRect">
            <a:avLst/>
          </a:prstGeom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Вычисли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8C59E63E-1672-456E-B808-0BD84EBE62F2}"/>
              </a:ext>
            </a:extLst>
          </p:cNvPr>
          <p:cNvSpPr/>
          <p:nvPr/>
        </p:nvSpPr>
        <p:spPr>
          <a:xfrm>
            <a:off x="1787352" y="1124744"/>
            <a:ext cx="2808312" cy="968389"/>
          </a:xfrm>
          <a:prstGeom prst="roundRect">
            <a:avLst/>
          </a:prstGeom>
          <a:solidFill>
            <a:srgbClr val="EBA5ED"/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</a:rPr>
              <a:t>67 – 34 </a:t>
            </a:r>
          </a:p>
        </p:txBody>
      </p:sp>
      <p:pic>
        <p:nvPicPr>
          <p:cNvPr id="5" name="Picture 2" descr="http://mnemaks.ru/wp-content/uploads/2018/05/0_133511_668a118d_orig.png">
            <a:extLst>
              <a:ext uri="{FF2B5EF4-FFF2-40B4-BE49-F238E27FC236}">
                <a16:creationId xmlns:a16="http://schemas.microsoft.com/office/drawing/2014/main" xmlns="" id="{19AB2F96-1B95-465B-96B2-0395F22795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11" y="4037349"/>
            <a:ext cx="1880369" cy="2745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xmlns="" id="{61C867AF-D20E-4104-A8E3-4CC379EE25A9}"/>
              </a:ext>
            </a:extLst>
          </p:cNvPr>
          <p:cNvSpPr/>
          <p:nvPr/>
        </p:nvSpPr>
        <p:spPr>
          <a:xfrm>
            <a:off x="4872372" y="1124744"/>
            <a:ext cx="1787860" cy="968389"/>
          </a:xfrm>
          <a:prstGeom prst="roundRect">
            <a:avLst/>
          </a:prstGeom>
          <a:solidFill>
            <a:srgbClr val="EBA5ED"/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</a:rPr>
              <a:t>33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2ECBB94A-EFD9-419E-AEBF-21EF590C018C}"/>
              </a:ext>
            </a:extLst>
          </p:cNvPr>
          <p:cNvSpPr/>
          <p:nvPr/>
        </p:nvSpPr>
        <p:spPr>
          <a:xfrm>
            <a:off x="1787352" y="2381165"/>
            <a:ext cx="2808312" cy="968389"/>
          </a:xfrm>
          <a:prstGeom prst="roundRect">
            <a:avLst/>
          </a:prstGeom>
          <a:solidFill>
            <a:srgbClr val="EBA5ED"/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</a:rPr>
              <a:t>80 - 32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xmlns="" id="{A1347FEB-C1FA-4362-BC11-CCBD8D84477D}"/>
              </a:ext>
            </a:extLst>
          </p:cNvPr>
          <p:cNvSpPr/>
          <p:nvPr/>
        </p:nvSpPr>
        <p:spPr>
          <a:xfrm>
            <a:off x="1835695" y="3637586"/>
            <a:ext cx="2808313" cy="968389"/>
          </a:xfrm>
          <a:prstGeom prst="roundRect">
            <a:avLst/>
          </a:prstGeom>
          <a:solidFill>
            <a:srgbClr val="EBA5ED"/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</a:rPr>
              <a:t>600 - 78</a:t>
            </a: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xmlns="" id="{2276C884-DFC7-48F7-AEA0-6C3CE42A183C}"/>
              </a:ext>
            </a:extLst>
          </p:cNvPr>
          <p:cNvSpPr/>
          <p:nvPr/>
        </p:nvSpPr>
        <p:spPr>
          <a:xfrm>
            <a:off x="4932040" y="2381165"/>
            <a:ext cx="1728192" cy="968389"/>
          </a:xfrm>
          <a:prstGeom prst="roundRect">
            <a:avLst/>
          </a:prstGeom>
          <a:solidFill>
            <a:srgbClr val="EBA5ED"/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</a:rPr>
              <a:t>48</a:t>
            </a: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xmlns="" id="{BCDEB6B2-00DA-40F1-B125-56193F9298E3}"/>
              </a:ext>
            </a:extLst>
          </p:cNvPr>
          <p:cNvSpPr/>
          <p:nvPr/>
        </p:nvSpPr>
        <p:spPr>
          <a:xfrm>
            <a:off x="4932040" y="3637586"/>
            <a:ext cx="1728192" cy="968389"/>
          </a:xfrm>
          <a:prstGeom prst="roundRect">
            <a:avLst/>
          </a:prstGeom>
          <a:solidFill>
            <a:srgbClr val="EBA5ED"/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</a:rPr>
              <a:t>522</a:t>
            </a:r>
          </a:p>
        </p:txBody>
      </p:sp>
    </p:spTree>
    <p:extLst>
      <p:ext uri="{BB962C8B-B14F-4D97-AF65-F5344CB8AC3E}">
        <p14:creationId xmlns:p14="http://schemas.microsoft.com/office/powerpoint/2010/main" xmlns="" val="24555986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4B7645C4-F61C-4F7C-B640-808162BB2595}"/>
              </a:ext>
            </a:extLst>
          </p:cNvPr>
          <p:cNvSpPr/>
          <p:nvPr/>
        </p:nvSpPr>
        <p:spPr>
          <a:xfrm>
            <a:off x="1907704" y="188640"/>
            <a:ext cx="5472608" cy="576064"/>
          </a:xfrm>
          <a:prstGeom prst="roundRect">
            <a:avLst/>
          </a:prstGeom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Составь высказывание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8C59E63E-1672-456E-B808-0BD84EBE62F2}"/>
              </a:ext>
            </a:extLst>
          </p:cNvPr>
          <p:cNvSpPr/>
          <p:nvPr/>
        </p:nvSpPr>
        <p:spPr>
          <a:xfrm>
            <a:off x="2483768" y="1196752"/>
            <a:ext cx="4464496" cy="720080"/>
          </a:xfrm>
          <a:prstGeom prst="roundRect">
            <a:avLst/>
          </a:prstGeom>
          <a:solidFill>
            <a:srgbClr val="EBA5ED"/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</a:rPr>
              <a:t>«и» и «или» </a:t>
            </a:r>
          </a:p>
        </p:txBody>
      </p:sp>
      <p:pic>
        <p:nvPicPr>
          <p:cNvPr id="5" name="Picture 2" descr="http://mnemaks.ru/wp-content/uploads/2018/05/0_133511_668a118d_orig.png">
            <a:extLst>
              <a:ext uri="{FF2B5EF4-FFF2-40B4-BE49-F238E27FC236}">
                <a16:creationId xmlns:a16="http://schemas.microsoft.com/office/drawing/2014/main" xmlns="" id="{19AB2F96-1B95-465B-96B2-0395F22795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3783" y="2780928"/>
            <a:ext cx="2456433" cy="358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376730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473</Words>
  <Application>Microsoft Office PowerPoint</Application>
  <PresentationFormat>Экран (4:3)</PresentationFormat>
  <Paragraphs>84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Математический диктант</vt:lpstr>
      <vt:lpstr>Чистописание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41</cp:revision>
  <dcterms:created xsi:type="dcterms:W3CDTF">2017-08-13T05:03:26Z</dcterms:created>
  <dcterms:modified xsi:type="dcterms:W3CDTF">2020-04-10T18:54:00Z</dcterms:modified>
</cp:coreProperties>
</file>