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2" r:id="rId4"/>
    <p:sldId id="264" r:id="rId5"/>
    <p:sldId id="265" r:id="rId6"/>
    <p:sldId id="266" r:id="rId7"/>
    <p:sldId id="268" r:id="rId8"/>
    <p:sldId id="269" r:id="rId9"/>
    <p:sldId id="267" r:id="rId10"/>
    <p:sldId id="277" r:id="rId11"/>
    <p:sldId id="271" r:id="rId12"/>
    <p:sldId id="27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4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4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1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982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2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316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77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9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5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01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301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4B373-18A2-4127-A1E9-718D867EA02A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F38DA-814C-458E-A31B-7A7779FE6E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ome\Desktop\луд 19 тулаа\IMG_21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30763" y="1"/>
            <a:ext cx="8640960" cy="155679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C00000"/>
                </a:solidFill>
              </a:rPr>
              <a:t>Коми народные музыкальные </a:t>
            </a:r>
            <a:r>
              <a:rPr lang="ru-RU" sz="2400" dirty="0" smtClean="0">
                <a:solidFill>
                  <a:srgbClr val="C00000"/>
                </a:solidFill>
              </a:rPr>
              <a:t>инструменты</a:t>
            </a:r>
          </a:p>
          <a:p>
            <a:r>
              <a:rPr lang="ru-RU" sz="1400" dirty="0" smtClean="0">
                <a:solidFill>
                  <a:srgbClr val="C00000"/>
                </a:solidFill>
                <a:effectLst/>
              </a:rPr>
              <a:t>МБДОУ «Детский сад №3» с. Ижма</a:t>
            </a:r>
          </a:p>
          <a:p>
            <a:r>
              <a:rPr lang="ru-RU" sz="1400" smtClean="0">
                <a:solidFill>
                  <a:srgbClr val="C00000"/>
                </a:solidFill>
              </a:rPr>
              <a:t>Музыкальные руководитель: </a:t>
            </a:r>
            <a:r>
              <a:rPr lang="ru-RU" sz="1400" dirty="0" smtClean="0">
                <a:solidFill>
                  <a:srgbClr val="C00000"/>
                </a:solidFill>
              </a:rPr>
              <a:t>Тула Н.А.</a:t>
            </a:r>
            <a:endParaRPr lang="ru-RU" sz="14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63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ome\Desktop\на презентацию в сыкт\IMG_97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896000" cy="36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\Desktop\на презентацию в сыкт\IMG_97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752000" cy="356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8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412776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на презентацию в сыкт\IMG_74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11" y="363013"/>
            <a:ext cx="6449747" cy="374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на презентацию в сыкт\IMG_285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3403240"/>
            <a:ext cx="4529475" cy="334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3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me\Desktop\на презентацию в сыкт\IMG_20190313_1015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4050000" cy="54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Home\Desktop\на презентацию в сыкт\IMG_20190313_1018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64704"/>
            <a:ext cx="4077000" cy="543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50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BatangChe" panose="02030609000101010101" pitchFamily="49" charset="-127"/>
                <a:cs typeface="Aparajita" panose="020B0604020202020204" pitchFamily="34" charset="0"/>
              </a:rPr>
              <a:t>Спасибо за внимание</a:t>
            </a:r>
            <a:endParaRPr lang="ru-RU" sz="6600" b="1" i="1" dirty="0">
              <a:solidFill>
                <a:srgbClr val="C00000"/>
              </a:solidFill>
              <a:latin typeface="Arial" panose="020B0604020202020204" pitchFamily="34" charset="0"/>
              <a:ea typeface="BatangChe" panose="02030609000101010101" pitchFamily="49" charset="-127"/>
              <a:cs typeface="Aparajita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56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501008"/>
            <a:ext cx="7772400" cy="2267967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a typeface="Calibri"/>
                <a:cs typeface="Times New Roman"/>
              </a:rPr>
              <a:t/>
            </a:r>
            <a:br>
              <a:rPr lang="ru-RU" sz="1300" dirty="0">
                <a:ea typeface="Calibri"/>
                <a:cs typeface="Times New Roman"/>
              </a:rPr>
            </a:b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Задачи:</a:t>
            </a:r>
            <a:b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1. Продолжать знакомить детей с </a:t>
            </a:r>
            <a:r>
              <a:rPr lang="ru-RU" sz="1800" dirty="0" err="1">
                <a:solidFill>
                  <a:srgbClr val="C00000"/>
                </a:solidFill>
                <a:ea typeface="Calibri"/>
                <a:cs typeface="Times New Roman"/>
              </a:rPr>
              <a:t>коми</a:t>
            </a: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 народными музыкальными инструментами (названия, использование, из чего </a:t>
            </a:r>
            <a:r>
              <a:rPr lang="ru-RU" sz="1800" dirty="0" smtClean="0">
                <a:solidFill>
                  <a:srgbClr val="C00000"/>
                </a:solidFill>
                <a:ea typeface="Calibri"/>
                <a:cs typeface="Times New Roman"/>
              </a:rPr>
              <a:t>изготовлены, способами игры на них) .</a:t>
            </a: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1800" dirty="0" smtClean="0">
                <a:solidFill>
                  <a:srgbClr val="C00000"/>
                </a:solidFill>
                <a:ea typeface="Calibri"/>
                <a:cs typeface="Times New Roman"/>
              </a:rPr>
              <a:t>2. </a:t>
            </a: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Развивать чувство ритма, желание играть на музыкальных инструментах, музицировать в оркестре.</a:t>
            </a:r>
            <a:b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1800" smtClean="0">
                <a:solidFill>
                  <a:srgbClr val="C00000"/>
                </a:solidFill>
                <a:ea typeface="Calibri"/>
                <a:cs typeface="Times New Roman"/>
              </a:rPr>
              <a:t>3. </a:t>
            </a: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Воспитывать интерес и симпатию к музыке </a:t>
            </a:r>
            <a:r>
              <a:rPr lang="ru-RU" sz="1800" dirty="0" err="1">
                <a:solidFill>
                  <a:srgbClr val="C00000"/>
                </a:solidFill>
                <a:ea typeface="Calibri"/>
                <a:cs typeface="Times New Roman"/>
              </a:rPr>
              <a:t>коми</a:t>
            </a: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.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92697"/>
            <a:ext cx="7772400" cy="223224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Цель:</a:t>
            </a:r>
            <a:r>
              <a:rPr lang="ru-RU" sz="2400" b="1" cap="all" dirty="0" smtClean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ru-RU" b="1" cap="all" dirty="0">
                <a:solidFill>
                  <a:srgbClr val="C00000"/>
                </a:solidFill>
                <a:ea typeface="Calibri"/>
                <a:cs typeface="Times New Roman"/>
              </a:rPr>
              <a:t>Продолжать формировать у детей представления о </a:t>
            </a:r>
            <a:r>
              <a:rPr lang="ru-RU" b="1" cap="all" dirty="0" err="1">
                <a:solidFill>
                  <a:srgbClr val="C00000"/>
                </a:solidFill>
                <a:ea typeface="Calibri"/>
                <a:cs typeface="Times New Roman"/>
              </a:rPr>
              <a:t>коми</a:t>
            </a:r>
            <a:r>
              <a:rPr lang="ru-RU" b="1" cap="all" dirty="0">
                <a:solidFill>
                  <a:srgbClr val="C00000"/>
                </a:solidFill>
                <a:ea typeface="Calibri"/>
                <a:cs typeface="Times New Roman"/>
              </a:rPr>
              <a:t> народных музыкальных инструментах и умение играть </a:t>
            </a:r>
            <a:r>
              <a:rPr lang="ru-RU" b="1" cap="all">
                <a:solidFill>
                  <a:srgbClr val="C00000"/>
                </a:solidFill>
                <a:ea typeface="Calibri"/>
                <a:cs typeface="Times New Roman"/>
              </a:rPr>
              <a:t>на </a:t>
            </a:r>
            <a:r>
              <a:rPr lang="ru-RU" b="1" cap="all" smtClean="0">
                <a:solidFill>
                  <a:srgbClr val="C00000"/>
                </a:solidFill>
                <a:ea typeface="Calibri"/>
                <a:cs typeface="Times New Roman"/>
              </a:rPr>
              <a:t>них.</a:t>
            </a:r>
            <a:r>
              <a:rPr lang="ru-RU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573830"/>
              </p:ext>
            </p:extLst>
          </p:nvPr>
        </p:nvGraphicFramePr>
        <p:xfrm>
          <a:off x="1187624" y="1628800"/>
          <a:ext cx="5474970" cy="2764904"/>
        </p:xfrm>
        <a:graphic>
          <a:graphicData uri="http://schemas.openxmlformats.org/drawingml/2006/table">
            <a:tbl>
              <a:tblPr firstRow="1" firstCol="1" bandRow="1"/>
              <a:tblGrid>
                <a:gridCol w="363220"/>
                <a:gridCol w="363220"/>
                <a:gridCol w="363220"/>
                <a:gridCol w="363220"/>
                <a:gridCol w="363220"/>
                <a:gridCol w="356235"/>
                <a:gridCol w="356235"/>
                <a:gridCol w="363220"/>
                <a:gridCol w="36322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6694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6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845840"/>
              </p:ext>
            </p:extLst>
          </p:nvPr>
        </p:nvGraphicFramePr>
        <p:xfrm>
          <a:off x="1187624" y="1628800"/>
          <a:ext cx="5474970" cy="2764904"/>
        </p:xfrm>
        <a:graphic>
          <a:graphicData uri="http://schemas.openxmlformats.org/drawingml/2006/table">
            <a:tbl>
              <a:tblPr firstRow="1" firstCol="1" bandRow="1"/>
              <a:tblGrid>
                <a:gridCol w="363220"/>
                <a:gridCol w="363220"/>
                <a:gridCol w="363220"/>
                <a:gridCol w="363220"/>
                <a:gridCol w="363220"/>
                <a:gridCol w="356235"/>
                <a:gridCol w="356235"/>
                <a:gridCol w="363220"/>
                <a:gridCol w="36322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6694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1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508281"/>
              </p:ext>
            </p:extLst>
          </p:nvPr>
        </p:nvGraphicFramePr>
        <p:xfrm>
          <a:off x="1834515" y="2640806"/>
          <a:ext cx="5474970" cy="2446020"/>
        </p:xfrm>
        <a:graphic>
          <a:graphicData uri="http://schemas.openxmlformats.org/drawingml/2006/table">
            <a:tbl>
              <a:tblPr firstRow="1" firstCol="1" bandRow="1"/>
              <a:tblGrid>
                <a:gridCol w="363220"/>
                <a:gridCol w="363220"/>
                <a:gridCol w="363220"/>
                <a:gridCol w="363220"/>
                <a:gridCol w="363220"/>
                <a:gridCol w="356235"/>
                <a:gridCol w="356235"/>
                <a:gridCol w="363220"/>
                <a:gridCol w="36322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25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518379"/>
              </p:ext>
            </p:extLst>
          </p:nvPr>
        </p:nvGraphicFramePr>
        <p:xfrm>
          <a:off x="1834515" y="2640806"/>
          <a:ext cx="5474970" cy="2444750"/>
        </p:xfrm>
        <a:graphic>
          <a:graphicData uri="http://schemas.openxmlformats.org/drawingml/2006/table">
            <a:tbl>
              <a:tblPr firstRow="1" firstCol="1" bandRow="1"/>
              <a:tblGrid>
                <a:gridCol w="363220"/>
                <a:gridCol w="363220"/>
                <a:gridCol w="363220"/>
                <a:gridCol w="363220"/>
                <a:gridCol w="363220"/>
                <a:gridCol w="356235"/>
                <a:gridCol w="356235"/>
                <a:gridCol w="363220"/>
                <a:gridCol w="36322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20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22198"/>
              </p:ext>
            </p:extLst>
          </p:nvPr>
        </p:nvGraphicFramePr>
        <p:xfrm>
          <a:off x="1821180" y="2640806"/>
          <a:ext cx="5501640" cy="2444750"/>
        </p:xfrm>
        <a:graphic>
          <a:graphicData uri="http://schemas.openxmlformats.org/drawingml/2006/table">
            <a:tbl>
              <a:tblPr firstRow="1" firstCol="1" bandRow="1"/>
              <a:tblGrid>
                <a:gridCol w="367030"/>
                <a:gridCol w="367030"/>
                <a:gridCol w="367030"/>
                <a:gridCol w="367030"/>
                <a:gridCol w="367030"/>
                <a:gridCol w="356235"/>
                <a:gridCol w="356235"/>
                <a:gridCol w="367030"/>
                <a:gridCol w="36703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20863" y="2640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060937"/>
              </p:ext>
            </p:extLst>
          </p:nvPr>
        </p:nvGraphicFramePr>
        <p:xfrm>
          <a:off x="1834515" y="2640806"/>
          <a:ext cx="5474970" cy="2444750"/>
        </p:xfrm>
        <a:graphic>
          <a:graphicData uri="http://schemas.openxmlformats.org/drawingml/2006/table">
            <a:tbl>
              <a:tblPr firstRow="1" firstCol="1" bandRow="1"/>
              <a:tblGrid>
                <a:gridCol w="363220"/>
                <a:gridCol w="363220"/>
                <a:gridCol w="363220"/>
                <a:gridCol w="363220"/>
                <a:gridCol w="363220"/>
                <a:gridCol w="356235"/>
                <a:gridCol w="356235"/>
                <a:gridCol w="363220"/>
                <a:gridCol w="36322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1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575357"/>
              </p:ext>
            </p:extLst>
          </p:nvPr>
        </p:nvGraphicFramePr>
        <p:xfrm>
          <a:off x="1834515" y="2640806"/>
          <a:ext cx="5474970" cy="2444750"/>
        </p:xfrm>
        <a:graphic>
          <a:graphicData uri="http://schemas.openxmlformats.org/drawingml/2006/table">
            <a:tbl>
              <a:tblPr firstRow="1" firstCol="1" bandRow="1"/>
              <a:tblGrid>
                <a:gridCol w="363220"/>
                <a:gridCol w="363220"/>
                <a:gridCol w="363220"/>
                <a:gridCol w="363220"/>
                <a:gridCol w="363220"/>
                <a:gridCol w="356235"/>
                <a:gridCol w="356235"/>
                <a:gridCol w="363220"/>
                <a:gridCol w="363220"/>
                <a:gridCol w="356235"/>
                <a:gridCol w="356235"/>
                <a:gridCol w="356235"/>
                <a:gridCol w="397510"/>
                <a:gridCol w="397510"/>
                <a:gridCol w="356235"/>
              </a:tblGrid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07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238</Words>
  <Application>Microsoft Office PowerPoint</Application>
  <PresentationFormat>Экран (4:3)</PresentationFormat>
  <Paragraphs>448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 Задачи: 1. Продолжать знакомить детей с коми народными музыкальными инструментами (названия, использование, из чего изготовлены, способами игры на них) . 2. Развивать чувство ритма, желание играть на музыкальных инструментах, музицировать в оркестре. 3. Воспитывать интерес и симпатию к музыке коми.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25</cp:revision>
  <dcterms:created xsi:type="dcterms:W3CDTF">2019-09-26T10:54:24Z</dcterms:created>
  <dcterms:modified xsi:type="dcterms:W3CDTF">2020-04-10T17:08:45Z</dcterms:modified>
</cp:coreProperties>
</file>