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08720"/>
            <a:ext cx="7023076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CC0066"/>
                </a:solidFill>
                <a:effectLst>
                  <a:reflection blurRad="12700" stA="50000" endPos="50000" dist="5000" dir="5400000" sy="-100000" rotWithShape="0"/>
                </a:effectLst>
              </a:rPr>
              <a:t>Какова </a:t>
            </a:r>
            <a:r>
              <a:rPr lang="ru-RU" sz="2800" b="1" cap="all" dirty="0" smtClean="0">
                <a:ln w="0"/>
                <a:solidFill>
                  <a:srgbClr val="CC0066"/>
                </a:solidFill>
                <a:effectLst>
                  <a:reflection blurRad="12700" stA="50000" endPos="50000" dist="5000" dir="5400000" sy="-100000" rotWithShape="0"/>
                </a:effectLst>
              </a:rPr>
              <a:t>р</a:t>
            </a:r>
            <a:r>
              <a:rPr lang="ru-RU" sz="2800" b="1" cap="all" dirty="0" smtClean="0">
                <a:ln w="0"/>
                <a:solidFill>
                  <a:srgbClr val="CC0066"/>
                </a:solidFill>
                <a:effectLst>
                  <a:reflection blurRad="12700" stA="50000" endPos="50000" dist="5000" dir="5400000" sy="-100000" rotWithShape="0"/>
                </a:effectLst>
              </a:rPr>
              <a:t>оль </a:t>
            </a:r>
            <a:r>
              <a:rPr lang="ru-RU" sz="2800" b="1" cap="all" dirty="0" smtClean="0">
                <a:ln w="0"/>
                <a:solidFill>
                  <a:srgbClr val="CC0066"/>
                </a:solidFill>
                <a:effectLst>
                  <a:reflection blurRad="12700" stA="50000" endPos="50000" dist="5000" dir="5400000" sy="-100000" rotWithShape="0"/>
                </a:effectLst>
              </a:rPr>
              <a:t>воспитателя в </a:t>
            </a:r>
          </a:p>
          <a:p>
            <a:pPr algn="ctr"/>
            <a:r>
              <a:rPr lang="ru-RU" sz="2800" b="1" cap="all" spc="0" dirty="0" smtClean="0">
                <a:ln w="0"/>
                <a:solidFill>
                  <a:srgbClr val="CC0066"/>
                </a:solidFill>
                <a:effectLst>
                  <a:reflection blurRad="12700" stA="50000" endPos="50000" dist="5000" dir="5400000" sy="-100000" rotWithShape="0"/>
                </a:effectLst>
              </a:rPr>
              <a:t>Музыкальной деятельности </a:t>
            </a:r>
          </a:p>
          <a:p>
            <a:pPr algn="ctr"/>
            <a:r>
              <a:rPr lang="ru-RU" sz="2800" b="1" cap="all" spc="0" dirty="0" smtClean="0">
                <a:ln w="0"/>
                <a:solidFill>
                  <a:srgbClr val="CC0066"/>
                </a:solidFill>
                <a:effectLst>
                  <a:reflection blurRad="12700" stA="50000" endPos="50000" dist="5000" dir="5400000" sy="-100000" rotWithShape="0"/>
                </a:effectLst>
              </a:rPr>
              <a:t>Дошкольников.</a:t>
            </a:r>
            <a:endParaRPr lang="ru-RU" sz="2800" b="1" cap="all" spc="0" dirty="0">
              <a:ln w="0"/>
              <a:solidFill>
                <a:srgbClr val="CC0066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Acer\Desktop\картинки, рамки\Праздник, сказка,разное\наша групп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8596" y="2500306"/>
            <a:ext cx="4092607" cy="3575999"/>
          </a:xfrm>
          <a:prstGeom prst="rect">
            <a:avLst/>
          </a:prstGeom>
          <a:noFill/>
        </p:spPr>
      </p:pic>
      <p:pic>
        <p:nvPicPr>
          <p:cNvPr id="1027" name="Picture 3" descr="C:\Users\Acer\Desktop\картинки, рамки\Музыка и муз. инструменты\нотки 5 - копия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3320438" cy="188661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55776" y="2420888"/>
            <a:ext cx="4333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</a:rPr>
              <a:t> Консультация для воспитателей </a:t>
            </a:r>
            <a:endParaRPr lang="ru-RU" sz="1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8688597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C0066"/>
                </a:solidFill>
              </a:rPr>
              <a:t>Роль  воспитателя  в  музыкальном  развитии  дошкольников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велика и многогранна. Воспитателю не только важно любить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и понимать музыку, выразительно петь и ритмично двигаться,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но и уметь применить свой музыкальный опыт в воспитании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детей.  Воспитывая  ребёнка  средствами  музыки, педагог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должен  понимать  её  значение для всестороннего развития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личности, и быть её активным проводником в жизнь детей.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Хорошо, когда дети в совместной с воспитателем </a:t>
            </a:r>
            <a:r>
              <a:rPr lang="ru-RU" sz="2000" dirty="0" err="1" smtClean="0">
                <a:solidFill>
                  <a:srgbClr val="7030A0"/>
                </a:solidFill>
              </a:rPr>
              <a:t>деятельнос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ти</a:t>
            </a:r>
            <a:r>
              <a:rPr lang="ru-RU" sz="2000" dirty="0" smtClean="0">
                <a:solidFill>
                  <a:srgbClr val="7030A0"/>
                </a:solidFill>
              </a:rPr>
              <a:t> водят хороводы, поют песни, играют на различных детских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музыкальных инструментах, играют в знакомые музыкально –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дидактические игры. Музыкальное воспитание в детском саду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                                     является одним из важнейших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                                     воспитательных средств, ведь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                                     музыка развивает не только </a:t>
            </a:r>
            <a:r>
              <a:rPr lang="ru-RU" sz="2000" dirty="0" err="1" smtClean="0">
                <a:solidFill>
                  <a:srgbClr val="7030A0"/>
                </a:solidFill>
              </a:rPr>
              <a:t>му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                                     </a:t>
            </a:r>
            <a:r>
              <a:rPr lang="ru-RU" sz="2000" dirty="0" err="1" smtClean="0">
                <a:solidFill>
                  <a:srgbClr val="7030A0"/>
                </a:solidFill>
              </a:rPr>
              <a:t>зыкальные</a:t>
            </a:r>
            <a:r>
              <a:rPr lang="ru-RU" sz="2000" dirty="0" smtClean="0">
                <a:solidFill>
                  <a:srgbClr val="7030A0"/>
                </a:solidFill>
              </a:rPr>
              <a:t> способности детей,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                                     но и формирует духовную культу-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                                     </a:t>
            </a:r>
            <a:r>
              <a:rPr lang="ru-RU" sz="2000" dirty="0" err="1" smtClean="0">
                <a:solidFill>
                  <a:srgbClr val="7030A0"/>
                </a:solidFill>
              </a:rPr>
              <a:t>ру</a:t>
            </a:r>
            <a:r>
              <a:rPr lang="ru-RU" sz="2000" dirty="0" smtClean="0">
                <a:solidFill>
                  <a:srgbClr val="7030A0"/>
                </a:solidFill>
              </a:rPr>
              <a:t>,  коммуникативные  навыки,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                                     способствует социализации ре-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                                     </a:t>
            </a:r>
            <a:r>
              <a:rPr lang="ru-RU" sz="2000" dirty="0" err="1" smtClean="0">
                <a:solidFill>
                  <a:srgbClr val="7030A0"/>
                </a:solidFill>
              </a:rPr>
              <a:t>бёнка</a:t>
            </a:r>
            <a:r>
              <a:rPr lang="ru-RU" sz="2000" dirty="0" smtClean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2050" name="Picture 2" descr="C:\Users\Acer\Desktop\картинки, рамки\Музыка и муз. инструменты\нотки 5 - копия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034" y="4143380"/>
            <a:ext cx="3449026" cy="19596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картинки, рамки\Музыка и муз. инструменты\нотки 5 - копия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8596" y="4500570"/>
            <a:ext cx="3286148" cy="186712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428604"/>
            <a:ext cx="878684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Также воспитатель должен уметь ненавязчиво организовать </a:t>
            </a:r>
          </a:p>
          <a:p>
            <a:r>
              <a:rPr lang="ru-RU" b="1" i="1" dirty="0" smtClean="0">
                <a:solidFill>
                  <a:srgbClr val="CC0066"/>
                </a:solidFill>
              </a:rPr>
              <a:t>самостоятельную музыкальную деятельность детей в группе.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В самостоятельной деятельности ребёнок сам выбирает себе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занятие, реализует свои замыслы. Но это не означает, что он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предоставлен самому себе, что воспитатель не приходит ему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на помощь в нужный момент. Просто меняется характер  </a:t>
            </a:r>
            <a:r>
              <a:rPr lang="ru-RU" sz="2000" dirty="0" err="1" smtClean="0">
                <a:solidFill>
                  <a:srgbClr val="7030A0"/>
                </a:solidFill>
              </a:rPr>
              <a:t>вза-имодействия</a:t>
            </a:r>
            <a:r>
              <a:rPr lang="ru-RU" sz="2000" dirty="0" smtClean="0">
                <a:solidFill>
                  <a:srgbClr val="7030A0"/>
                </a:solidFill>
              </a:rPr>
              <a:t> с ребёнком. Он становится более косвенным: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- во-первых, воспитатель старается повлиять на музыкальные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впечатления ребёнка, полученные им в детском саду;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7030A0"/>
                </a:solidFill>
              </a:rPr>
              <a:t> во-вторых, организует условия, способствующие </a:t>
            </a:r>
            <a:r>
              <a:rPr lang="ru-RU" sz="2000" dirty="0" err="1" smtClean="0">
                <a:solidFill>
                  <a:srgbClr val="7030A0"/>
                </a:solidFill>
              </a:rPr>
              <a:t>развёрты-ванию</a:t>
            </a:r>
            <a:r>
              <a:rPr lang="ru-RU" sz="2000" dirty="0" smtClean="0">
                <a:solidFill>
                  <a:srgbClr val="7030A0"/>
                </a:solidFill>
              </a:rPr>
              <a:t> деятельности детей по их инициативе;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7030A0"/>
                </a:solidFill>
              </a:rPr>
              <a:t> в третьих, воспитатель  должен быть тактичным, стать  как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бы соучастником  детских игр.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       </a:t>
            </a:r>
          </a:p>
          <a:p>
            <a:r>
              <a:rPr lang="ru-RU" b="1" i="1" dirty="0" smtClean="0">
                <a:solidFill>
                  <a:srgbClr val="CC0066"/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9058" y="4500570"/>
            <a:ext cx="496642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Воспитатель должен интересовать-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ся</a:t>
            </a:r>
            <a:r>
              <a:rPr lang="ru-RU" sz="2000" dirty="0" smtClean="0">
                <a:solidFill>
                  <a:srgbClr val="7030A0"/>
                </a:solidFill>
              </a:rPr>
              <a:t>, каково музыкальное окружение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ребёнка в семье. На основе этого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воспитатель организует каждого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ребёнка, стараясь заинтересовать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музыкальной деятельностью.</a:t>
            </a:r>
          </a:p>
          <a:p>
            <a:endParaRPr lang="ru-RU" sz="2000" dirty="0" smtClean="0">
              <a:solidFill>
                <a:srgbClr val="7030A0"/>
              </a:solidFill>
            </a:endParaRPr>
          </a:p>
          <a:p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картинки, рамки\Музыка и муз. инструменты\нотки 5 - копия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034" y="4500570"/>
            <a:ext cx="3286148" cy="18671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850112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C0066"/>
                </a:solidFill>
              </a:rPr>
              <a:t>Виды самостоятельной музыкальной деятельности детей:</a:t>
            </a:r>
          </a:p>
          <a:p>
            <a:r>
              <a:rPr lang="ru-RU" b="1" i="1" dirty="0" smtClean="0">
                <a:solidFill>
                  <a:srgbClr val="CC0066"/>
                </a:solidFill>
              </a:rPr>
              <a:t>Музыкальная игра – </a:t>
            </a:r>
            <a:r>
              <a:rPr lang="ru-RU" sz="2000" dirty="0" smtClean="0">
                <a:solidFill>
                  <a:srgbClr val="7030A0"/>
                </a:solidFill>
              </a:rPr>
              <a:t>один из наиболее ярких видов детской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самостоятельной деятельности, т. к.  имеет большие </a:t>
            </a:r>
            <a:r>
              <a:rPr lang="ru-RU" sz="2000" dirty="0" err="1" smtClean="0">
                <a:solidFill>
                  <a:srgbClr val="7030A0"/>
                </a:solidFill>
              </a:rPr>
              <a:t>возмож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ности</a:t>
            </a:r>
            <a:r>
              <a:rPr lang="ru-RU" sz="2000" dirty="0" smtClean="0">
                <a:solidFill>
                  <a:srgbClr val="7030A0"/>
                </a:solidFill>
              </a:rPr>
              <a:t> для самостоятельных действий детей. Часто они </a:t>
            </a:r>
            <a:r>
              <a:rPr lang="ru-RU" sz="2000" dirty="0" err="1" smtClean="0">
                <a:solidFill>
                  <a:srgbClr val="7030A0"/>
                </a:solidFill>
              </a:rPr>
              <a:t>вклю-чаются</a:t>
            </a:r>
            <a:r>
              <a:rPr lang="ru-RU" sz="2000" dirty="0" smtClean="0">
                <a:solidFill>
                  <a:srgbClr val="7030A0"/>
                </a:solidFill>
              </a:rPr>
              <a:t> в сюжетно-ролевые игры. Среди игр основное место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занимают «музыкальные занятия» и «концерты», основанные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на опыте, приобретённом детьми на музыкальных занятиях.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Музыкальные игры в старшем возрасте могут иметь сложную,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развёрнутую форму: объединяются несколько видов деятель-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ности</a:t>
            </a:r>
            <a:r>
              <a:rPr lang="ru-RU" sz="2000" dirty="0" smtClean="0">
                <a:solidFill>
                  <a:srgbClr val="7030A0"/>
                </a:solidFill>
              </a:rPr>
              <a:t>. Значительными для музыкального развития детей </a:t>
            </a:r>
            <a:r>
              <a:rPr lang="ru-RU" sz="2000" dirty="0" err="1" smtClean="0">
                <a:solidFill>
                  <a:srgbClr val="7030A0"/>
                </a:solidFill>
              </a:rPr>
              <a:t>яв-ляются</a:t>
            </a:r>
            <a:r>
              <a:rPr lang="ru-RU" sz="2000" dirty="0" smtClean="0">
                <a:solidFill>
                  <a:srgbClr val="7030A0"/>
                </a:solidFill>
              </a:rPr>
              <a:t> игры, в которых отмечаются творческие проявления.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Дети сочиняют </a:t>
            </a:r>
            <a:r>
              <a:rPr lang="ru-RU" sz="2000" dirty="0" err="1" smtClean="0">
                <a:solidFill>
                  <a:srgbClr val="7030A0"/>
                </a:solidFill>
              </a:rPr>
              <a:t>попевки</a:t>
            </a:r>
            <a:r>
              <a:rPr lang="ru-RU" sz="2000" dirty="0" smtClean="0">
                <a:solidFill>
                  <a:srgbClr val="7030A0"/>
                </a:solidFill>
              </a:rPr>
              <a:t>, песенки, используя знакомые </a:t>
            </a:r>
            <a:r>
              <a:rPr lang="ru-RU" sz="2000" dirty="0" err="1" smtClean="0">
                <a:solidFill>
                  <a:srgbClr val="7030A0"/>
                </a:solidFill>
              </a:rPr>
              <a:t>дви-жения</a:t>
            </a:r>
            <a:r>
              <a:rPr lang="ru-RU" sz="2000" dirty="0" smtClean="0">
                <a:solidFill>
                  <a:srgbClr val="7030A0"/>
                </a:solidFill>
              </a:rPr>
              <a:t>, придумывают простые пляски.</a:t>
            </a:r>
          </a:p>
          <a:p>
            <a:endParaRPr lang="ru-RU" dirty="0" smtClean="0">
              <a:solidFill>
                <a:srgbClr val="CC0066"/>
              </a:solidFill>
            </a:endParaRPr>
          </a:p>
          <a:p>
            <a:endParaRPr lang="ru-RU" b="1" i="1" dirty="0" smtClean="0">
              <a:solidFill>
                <a:srgbClr val="CC0066"/>
              </a:solidFill>
            </a:endParaRPr>
          </a:p>
          <a:p>
            <a:endParaRPr lang="ru-RU" b="1" i="1" dirty="0">
              <a:solidFill>
                <a:srgbClr val="CC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4500570"/>
            <a:ext cx="485581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В самостоятельную деятельность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дети часто включают музыкально-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дидактические игры, которые раз-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вивают</a:t>
            </a:r>
            <a:r>
              <a:rPr lang="ru-RU" sz="2000" dirty="0" smtClean="0">
                <a:solidFill>
                  <a:srgbClr val="7030A0"/>
                </a:solidFill>
              </a:rPr>
              <a:t> у детей способность к </a:t>
            </a:r>
            <a:r>
              <a:rPr lang="ru-RU" sz="2000" dirty="0" err="1" smtClean="0">
                <a:solidFill>
                  <a:srgbClr val="7030A0"/>
                </a:solidFill>
              </a:rPr>
              <a:t>вос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приятию, к различению основных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свойств музыкального звука. 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cer\Desktop\картинки, рамки\Музыка и муз. инструменты\нотки 5 - копия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034" y="4500570"/>
            <a:ext cx="3286148" cy="18671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8521885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i="1" dirty="0" smtClean="0">
              <a:solidFill>
                <a:srgbClr val="CC0066"/>
              </a:solidFill>
            </a:endParaRPr>
          </a:p>
          <a:p>
            <a:r>
              <a:rPr lang="ru-RU" b="1" i="1" dirty="0" smtClean="0">
                <a:solidFill>
                  <a:srgbClr val="CC0066"/>
                </a:solidFill>
              </a:rPr>
              <a:t>Игра на детских музыкальных инструментах – </a:t>
            </a:r>
            <a:r>
              <a:rPr lang="ru-RU" sz="2000" dirty="0" smtClean="0">
                <a:solidFill>
                  <a:srgbClr val="7030A0"/>
                </a:solidFill>
              </a:rPr>
              <a:t>дети очень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любят играть на различных детских музыкальных </a:t>
            </a:r>
            <a:r>
              <a:rPr lang="ru-RU" sz="2000" dirty="0" err="1" smtClean="0">
                <a:solidFill>
                  <a:srgbClr val="7030A0"/>
                </a:solidFill>
              </a:rPr>
              <a:t>инструмен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тах</a:t>
            </a:r>
            <a:r>
              <a:rPr lang="ru-RU" sz="2000" dirty="0" smtClean="0">
                <a:solidFill>
                  <a:srgbClr val="7030A0"/>
                </a:solidFill>
              </a:rPr>
              <a:t>: металлофонах, треугольниках, бубнах, барабанах, </a:t>
            </a:r>
            <a:r>
              <a:rPr lang="ru-RU" sz="2000" dirty="0" err="1" smtClean="0">
                <a:solidFill>
                  <a:srgbClr val="7030A0"/>
                </a:solidFill>
              </a:rPr>
              <a:t>гар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мошках и др., на которых исполняют </a:t>
            </a:r>
            <a:r>
              <a:rPr lang="ru-RU" sz="2000" dirty="0" err="1" smtClean="0">
                <a:solidFill>
                  <a:srgbClr val="7030A0"/>
                </a:solidFill>
              </a:rPr>
              <a:t>попевки</a:t>
            </a:r>
            <a:r>
              <a:rPr lang="ru-RU" sz="2000" dirty="0" smtClean="0">
                <a:solidFill>
                  <a:srgbClr val="7030A0"/>
                </a:solidFill>
              </a:rPr>
              <a:t>, песенки, вы-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ученные на музыкальных занятиях или где-то услышанные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ими, могут  также  сочинять  и  свои. Старшие  дошкольники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часто устраивают инсценировки с музыкальными </a:t>
            </a:r>
            <a:r>
              <a:rPr lang="ru-RU" sz="2000" dirty="0" err="1" smtClean="0">
                <a:solidFill>
                  <a:srgbClr val="7030A0"/>
                </a:solidFill>
              </a:rPr>
              <a:t>инструмен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тами</a:t>
            </a:r>
            <a:r>
              <a:rPr lang="ru-RU" sz="2000" dirty="0" smtClean="0">
                <a:solidFill>
                  <a:srgbClr val="7030A0"/>
                </a:solidFill>
              </a:rPr>
              <a:t>, которые дети используют для характеристики какого –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либо персонажа  игры. Музыкальные  инструменты  дети </a:t>
            </a:r>
            <a:r>
              <a:rPr lang="ru-RU" sz="2000" dirty="0" err="1" smtClean="0">
                <a:solidFill>
                  <a:srgbClr val="7030A0"/>
                </a:solidFill>
              </a:rPr>
              <a:t>ис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пользуют индивидуально, объединяясь по двое-трое, иногда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по своей инициативе организуют «оркестр».</a:t>
            </a:r>
            <a:endParaRPr lang="ru-RU" dirty="0">
              <a:solidFill>
                <a:srgbClr val="CC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4000504"/>
            <a:ext cx="473078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Часто детей увлекает процесс ос-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воения</a:t>
            </a:r>
            <a:r>
              <a:rPr lang="ru-RU" sz="2000" dirty="0" smtClean="0">
                <a:solidFill>
                  <a:srgbClr val="7030A0"/>
                </a:solidFill>
              </a:rPr>
              <a:t> нового музыкального ин-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струмента</a:t>
            </a:r>
            <a:r>
              <a:rPr lang="ru-RU" sz="2000" dirty="0" smtClean="0">
                <a:solidFill>
                  <a:srgbClr val="7030A0"/>
                </a:solidFill>
              </a:rPr>
              <a:t>. В таких случаях дети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обучают друг друга. Роль </a:t>
            </a:r>
            <a:r>
              <a:rPr lang="ru-RU" sz="2000" dirty="0" err="1" smtClean="0">
                <a:solidFill>
                  <a:srgbClr val="7030A0"/>
                </a:solidFill>
              </a:rPr>
              <a:t>воспи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тателя</a:t>
            </a:r>
            <a:r>
              <a:rPr lang="ru-RU" sz="2000" dirty="0" smtClean="0">
                <a:solidFill>
                  <a:srgbClr val="7030A0"/>
                </a:solidFill>
              </a:rPr>
              <a:t> – поощрять  творческую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активность детей, следить, чтобы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игра не превратилась в ссору.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cer\Desktop\картинки, рамки\Музыка и муз. инструменты\нотки 5 - копия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034" y="4500570"/>
            <a:ext cx="3286148" cy="18671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8572560" cy="4429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Самостоятельная  музыкальная  деятельность  детей  требует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создания внешних условий, определённой материальной </a:t>
            </a:r>
            <a:r>
              <a:rPr lang="ru-RU" sz="2000" dirty="0" err="1" smtClean="0">
                <a:solidFill>
                  <a:srgbClr val="7030A0"/>
                </a:solidFill>
              </a:rPr>
              <a:t>сре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ды</a:t>
            </a:r>
            <a:r>
              <a:rPr lang="ru-RU" sz="2000" dirty="0" smtClean="0">
                <a:solidFill>
                  <a:srgbClr val="7030A0"/>
                </a:solidFill>
              </a:rPr>
              <a:t>. Детям важно иметь свою «музыкальную зону», которая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располагается  в  самом доступном для них месте. В </a:t>
            </a:r>
            <a:r>
              <a:rPr lang="ru-RU" sz="2000" dirty="0" err="1" smtClean="0">
                <a:solidFill>
                  <a:srgbClr val="7030A0"/>
                </a:solidFill>
              </a:rPr>
              <a:t>распоря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жении</a:t>
            </a:r>
            <a:r>
              <a:rPr lang="ru-RU" sz="2000" dirty="0" smtClean="0">
                <a:solidFill>
                  <a:srgbClr val="7030A0"/>
                </a:solidFill>
              </a:rPr>
              <a:t> детей должно находиться небольшое количество ин-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струментов</a:t>
            </a:r>
            <a:r>
              <a:rPr lang="ru-RU" sz="2000" dirty="0" smtClean="0">
                <a:solidFill>
                  <a:srgbClr val="7030A0"/>
                </a:solidFill>
              </a:rPr>
              <a:t>, настольных  музыкально-дидактических  игр  и различных атрибутов, способствующих творческому </a:t>
            </a:r>
            <a:r>
              <a:rPr lang="ru-RU" sz="2000" dirty="0" err="1" smtClean="0">
                <a:solidFill>
                  <a:srgbClr val="7030A0"/>
                </a:solidFill>
              </a:rPr>
              <a:t>самовы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ражению</a:t>
            </a:r>
            <a:r>
              <a:rPr lang="ru-RU" sz="2000" dirty="0" smtClean="0">
                <a:solidFill>
                  <a:srgbClr val="7030A0"/>
                </a:solidFill>
              </a:rPr>
              <a:t> детей. В начале учебного года воспитатель </a:t>
            </a:r>
            <a:r>
              <a:rPr lang="ru-RU" sz="2000" dirty="0" err="1" smtClean="0">
                <a:solidFill>
                  <a:srgbClr val="7030A0"/>
                </a:solidFill>
              </a:rPr>
              <a:t>присмат</a:t>
            </a:r>
            <a:r>
              <a:rPr lang="ru-RU" sz="2000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ривается</a:t>
            </a:r>
            <a:r>
              <a:rPr lang="ru-RU" sz="2000" dirty="0" smtClean="0">
                <a:solidFill>
                  <a:srgbClr val="7030A0"/>
                </a:solidFill>
              </a:rPr>
              <a:t> к детям: кто чем интересуется (пением, игрой на ин-</a:t>
            </a:r>
          </a:p>
          <a:p>
            <a:r>
              <a:rPr lang="ru-RU" sz="2000" dirty="0" err="1" smtClean="0">
                <a:solidFill>
                  <a:srgbClr val="7030A0"/>
                </a:solidFill>
              </a:rPr>
              <a:t>струментах</a:t>
            </a:r>
            <a:r>
              <a:rPr lang="ru-RU" sz="2000" dirty="0" smtClean="0">
                <a:solidFill>
                  <a:srgbClr val="7030A0"/>
                </a:solidFill>
              </a:rPr>
              <a:t>, танцами), есть ли дети, которые не принимают участие  в  </a:t>
            </a:r>
            <a:r>
              <a:rPr lang="ru-RU" sz="2000" dirty="0" err="1" smtClean="0">
                <a:solidFill>
                  <a:srgbClr val="7030A0"/>
                </a:solidFill>
              </a:rPr>
              <a:t>музицировании</a:t>
            </a:r>
            <a:r>
              <a:rPr lang="ru-RU" sz="2000" dirty="0" smtClean="0">
                <a:solidFill>
                  <a:srgbClr val="7030A0"/>
                </a:solidFill>
              </a:rPr>
              <a:t>. Основная  линия  поведения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воспитателя  в  организации  самостоятельной  музыкальной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деятельности детей – это его соучастие в ней.</a:t>
            </a:r>
          </a:p>
          <a:p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4643446"/>
            <a:ext cx="57150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Воспитатель незаметно для детей побуждает их проявлять активность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в различных видах </a:t>
            </a:r>
            <a:r>
              <a:rPr lang="ru-RU" sz="2000" dirty="0" err="1" smtClean="0">
                <a:solidFill>
                  <a:srgbClr val="7030A0"/>
                </a:solidFill>
              </a:rPr>
              <a:t>музицирования</a:t>
            </a:r>
            <a:r>
              <a:rPr lang="ru-RU" sz="2000" dirty="0" smtClean="0">
                <a:solidFill>
                  <a:srgbClr val="7030A0"/>
                </a:solidFill>
              </a:rPr>
              <a:t>,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создавая  благоприятные условия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для творческой инициативы детей.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142</TotalTime>
  <Words>674</Words>
  <Application>Microsoft Office PowerPoint</Application>
  <PresentationFormat>Экран (4:3)</PresentationFormat>
  <Paragraphs>93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Пользователь</cp:lastModifiedBy>
  <cp:revision>24</cp:revision>
  <dcterms:created xsi:type="dcterms:W3CDTF">2013-10-12T19:25:46Z</dcterms:created>
  <dcterms:modified xsi:type="dcterms:W3CDTF">2020-04-10T09:24:06Z</dcterms:modified>
</cp:coreProperties>
</file>