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644"/>
    <a:srgbClr val="0066FF"/>
    <a:srgbClr val="CC3300"/>
    <a:srgbClr val="CC0000"/>
    <a:srgbClr val="00BC55"/>
    <a:srgbClr val="0033CC"/>
    <a:srgbClr val="FFC409"/>
    <a:srgbClr val="FFFF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  <p:transition>
    <p:whee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heel/>
  </p:transition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microsoft.com/office/2007/relationships/hdphoto" Target="../media/hdphoto6.wdp"/><Relationship Id="rId3" Type="http://schemas.microsoft.com/office/2007/relationships/hdphoto" Target="../media/hdphoto1.wdp"/><Relationship Id="rId7" Type="http://schemas.microsoft.com/office/2007/relationships/hdphoto" Target="../media/hdphoto3.wdp"/><Relationship Id="rId12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microsoft.com/office/2007/relationships/hdphoto" Target="../media/hdphoto5.wdp"/><Relationship Id="rId5" Type="http://schemas.microsoft.com/office/2007/relationships/hdphoto" Target="../media/hdphoto2.wdp"/><Relationship Id="rId10" Type="http://schemas.openxmlformats.org/officeDocument/2006/relationships/image" Target="../media/image7.png"/><Relationship Id="rId4" Type="http://schemas.openxmlformats.org/officeDocument/2006/relationships/image" Target="../media/image4.png"/><Relationship Id="rId9" Type="http://schemas.microsoft.com/office/2007/relationships/hdphoto" Target="../media/hdphoto4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microsoft.com/office/2007/relationships/hdphoto" Target="../media/hdphoto8.wdp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microsoft.com/office/2007/relationships/hdphoto" Target="../media/hdphoto7.wdp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microsoft.com/office/2007/relationships/hdphoto" Target="../media/hdphoto9.wdp"/><Relationship Id="rId7" Type="http://schemas.microsoft.com/office/2007/relationships/hdphoto" Target="../media/hdphoto10.wdp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1484784"/>
            <a:ext cx="5857693" cy="560153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all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</a:rPr>
              <a:t>Музыкальные</a:t>
            </a:r>
          </a:p>
          <a:p>
            <a:pPr algn="ctr"/>
            <a:r>
              <a:rPr lang="ru-RU" sz="4000" b="1" cap="all" spc="0" dirty="0" smtClean="0">
                <a:ln w="0"/>
                <a:solidFill>
                  <a:srgbClr val="FFC409"/>
                </a:solidFill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</a:rPr>
              <a:t>Ребусы</a:t>
            </a:r>
          </a:p>
          <a:p>
            <a:pPr algn="ctr"/>
            <a:r>
              <a:rPr lang="ru-RU" sz="4000" b="1" cap="all" dirty="0" smtClean="0">
                <a:ln w="0"/>
                <a:solidFill>
                  <a:srgbClr val="00BC55"/>
                </a:solidFill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</a:rPr>
              <a:t>Загадки</a:t>
            </a:r>
          </a:p>
          <a:p>
            <a:pPr algn="ctr"/>
            <a:r>
              <a:rPr lang="ru-RU" sz="4000" b="1" cap="all" spc="0" dirty="0" smtClean="0">
                <a:ln w="0"/>
                <a:solidFill>
                  <a:srgbClr val="7030A0"/>
                </a:solidFill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</a:rPr>
              <a:t>Кроссворды</a:t>
            </a:r>
            <a:endParaRPr lang="ru-RU" sz="3600" b="1" cap="all" dirty="0" smtClean="0">
              <a:ln w="0"/>
              <a:solidFill>
                <a:srgbClr val="7030A0"/>
              </a:solidFill>
              <a:effectLst>
                <a:reflection blurRad="12700" stA="50000" endPos="50000" dist="5000" dir="5400000" sy="-100000" rotWithShape="0"/>
              </a:effectLst>
              <a:latin typeface="Monotype Corsiva" pitchFamily="66" charset="0"/>
            </a:endParaRPr>
          </a:p>
          <a:p>
            <a:pPr algn="ctr"/>
            <a:endParaRPr lang="ru-RU" b="1" cap="all" dirty="0" smtClean="0">
              <a:ln w="0"/>
              <a:solidFill>
                <a:schemeClr val="accent6">
                  <a:lumMod val="75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b="1" cap="all" dirty="0" smtClean="0">
                <a:ln w="0"/>
                <a:solidFill>
                  <a:schemeClr val="accent6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ru-RU" b="1" cap="all" dirty="0" smtClean="0">
                <a:ln w="0"/>
                <a:solidFill>
                  <a:schemeClr val="accent6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Для детей старшего</a:t>
            </a:r>
          </a:p>
          <a:p>
            <a:pPr algn="ctr"/>
            <a:r>
              <a:rPr lang="ru-RU" b="1" cap="all" spc="0" dirty="0" smtClean="0">
                <a:ln w="0"/>
                <a:solidFill>
                  <a:schemeClr val="accent6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 Дошкольного возраста</a:t>
            </a:r>
            <a:endParaRPr lang="en-US" b="1" cap="all" spc="0" dirty="0" smtClean="0">
              <a:ln w="0"/>
              <a:solidFill>
                <a:schemeClr val="accent6">
                  <a:lumMod val="75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b="1" cap="all" spc="0" dirty="0" smtClean="0">
              <a:ln w="0"/>
              <a:effectLst>
                <a:reflection blurRad="12700" stA="50000" endPos="50000" dist="5000" dir="5400000" sy="-100000" rotWithShape="0"/>
              </a:effectLst>
              <a:latin typeface="Monotype Corsiva" pitchFamily="66" charset="0"/>
            </a:endParaRPr>
          </a:p>
          <a:p>
            <a:pPr algn="ctr"/>
            <a:endParaRPr lang="ru-RU" b="1" cap="all" dirty="0" smtClean="0">
              <a:ln w="0"/>
              <a:effectLst>
                <a:reflection blurRad="12700" stA="50000" endPos="50000" dist="5000" dir="5400000" sy="-100000" rotWithShape="0"/>
              </a:effectLst>
              <a:latin typeface="Monotype Corsiva" pitchFamily="66" charset="0"/>
            </a:endParaRPr>
          </a:p>
          <a:p>
            <a:pPr algn="ctr"/>
            <a:endParaRPr lang="ru-RU" b="1" cap="all" spc="0" dirty="0" smtClean="0">
              <a:ln w="0"/>
              <a:effectLst>
                <a:reflection blurRad="12700" stA="50000" endPos="50000" dist="5000" dir="5400000" sy="-100000" rotWithShape="0"/>
              </a:effectLst>
              <a:latin typeface="Monotype Corsiva" pitchFamily="66" charset="0"/>
            </a:endParaRPr>
          </a:p>
          <a:p>
            <a:pPr algn="ctr"/>
            <a:endParaRPr lang="ru-RU" b="1" cap="all" dirty="0" smtClean="0">
              <a:ln w="0"/>
              <a:effectLst>
                <a:reflection blurRad="12700" stA="50000" endPos="50000" dist="5000" dir="5400000" sy="-100000" rotWithShape="0"/>
              </a:effectLst>
              <a:latin typeface="Monotype Corsiva" pitchFamily="66" charset="0"/>
            </a:endParaRPr>
          </a:p>
          <a:p>
            <a:pPr algn="ctr"/>
            <a:endParaRPr lang="ru-RU" b="1" cap="all" dirty="0" smtClean="0">
              <a:ln w="0"/>
              <a:effectLst>
                <a:reflection blurRad="12700" stA="50000" endPos="50000" dist="5000" dir="5400000" sy="-100000" rotWithShape="0"/>
              </a:effectLst>
              <a:latin typeface="Monotype Corsiva" pitchFamily="66" charset="0"/>
            </a:endParaRPr>
          </a:p>
          <a:p>
            <a:pPr algn="ctr"/>
            <a:endParaRPr lang="ru-RU" b="1" cap="all" spc="0" dirty="0" smtClean="0">
              <a:ln w="0"/>
              <a:effectLst>
                <a:reflection blurRad="12700" stA="50000" endPos="50000" dist="5000" dir="5400000" sy="-100000" rotWithShape="0"/>
              </a:effectLst>
              <a:latin typeface="Monotype Corsiva" pitchFamily="66" charset="0"/>
            </a:endParaRPr>
          </a:p>
          <a:p>
            <a:pPr algn="ctr"/>
            <a:endParaRPr lang="ru-RU" b="1" cap="all" spc="0" dirty="0" smtClean="0">
              <a:ln w="0"/>
              <a:effectLst>
                <a:reflection blurRad="12700" stA="50000" endPos="50000" dist="5000" dir="5400000" sy="-100000" rotWithShape="0"/>
              </a:effectLst>
              <a:latin typeface="Monotype Corsiva" pitchFamily="66" charset="0"/>
            </a:endParaRPr>
          </a:p>
        </p:txBody>
      </p:sp>
      <p:pic>
        <p:nvPicPr>
          <p:cNvPr id="1029" name="Picture 5" descr="C:\Users\Acer\Desktop\картинки, рамки\Музыка и муз. инструменты\девочка с колокольчиком - копия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50000"/>
                    </a14:imgEffect>
                    <a14:imgEffect>
                      <a14:colorTemperature colorTemp="112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6620185" y="694479"/>
            <a:ext cx="1984264" cy="2019698"/>
          </a:xfrm>
          <a:prstGeom prst="rect">
            <a:avLst/>
          </a:prstGeom>
          <a:noFill/>
        </p:spPr>
      </p:pic>
      <p:pic>
        <p:nvPicPr>
          <p:cNvPr id="1032" name="Picture 8" descr="C:\Users\Acer\Desktop\картинки, рамки\Музыка и муз. инструменты\Мальчик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sharpenSoften amount="50000"/>
                    </a14:imgEffect>
                    <a14:imgEffect>
                      <a14:saturation sat="2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762973" y="847024"/>
            <a:ext cx="1257085" cy="1877465"/>
          </a:xfrm>
          <a:prstGeom prst="rect">
            <a:avLst/>
          </a:prstGeom>
          <a:noFill/>
        </p:spPr>
      </p:pic>
      <p:pic>
        <p:nvPicPr>
          <p:cNvPr id="1026" name="Picture 2" descr="C:\Картинки, рамки\Прозрачные клипарты\Нотки\Нотки 26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sharpenSoften amount="50000"/>
                    </a14:imgEffect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-900000">
            <a:off x="675072" y="3418392"/>
            <a:ext cx="1582647" cy="960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Картинки, рамки\Прозрачные клипарты\Нотки\Нотки 26 А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 xmlns="">
                  <a14:imgLayer r:embed="rId9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05256" y="3490529"/>
            <a:ext cx="1512168" cy="918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Картинки, рамки\Прозрачные клипарты\Нотки\Нотки 26 Б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 xmlns="">
                  <a14:imgLayer r:embed="rId11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380000">
            <a:off x="7571386" y="5156603"/>
            <a:ext cx="708309" cy="748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5" descr="C:\Картинки, рамки\Прозрачные клипарты\Нотки\Нотки 26 В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 xmlns="">
                  <a14:imgLayer r:embed="rId13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900000">
            <a:off x="395536" y="5053650"/>
            <a:ext cx="1370627" cy="832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31046" y="500042"/>
            <a:ext cx="7131311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Уважаемые родители и дети!</a:t>
            </a:r>
          </a:p>
          <a:p>
            <a:pPr algn="ctr"/>
            <a:endParaRPr lang="ru-RU" sz="2400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195" name="Picture 3" descr="C:\Users\Acer\Desktop\картинки, рамки\Музыка и муз. инструменты\нотк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4159" y="2877387"/>
            <a:ext cx="1252146" cy="658942"/>
          </a:xfrm>
          <a:prstGeom prst="rect">
            <a:avLst/>
          </a:prstGeom>
          <a:noFill/>
        </p:spPr>
      </p:pic>
      <p:pic>
        <p:nvPicPr>
          <p:cNvPr id="8197" name="Picture 5" descr="C:\Users\Acer\Desktop\картинки, рамки\Музыка и муз. инструменты\music_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62772" y="5080211"/>
            <a:ext cx="1467855" cy="954106"/>
          </a:xfrm>
          <a:prstGeom prst="rect">
            <a:avLst/>
          </a:prstGeom>
          <a:noFill/>
        </p:spPr>
      </p:pic>
      <p:pic>
        <p:nvPicPr>
          <p:cNvPr id="11" name="Picture 3" descr="C:\Users\Acer\Desktop\картинки, рамки\Музыка и муз. инструменты\нотк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15437" y="2832811"/>
            <a:ext cx="1252146" cy="65894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282235" y="1340767"/>
            <a:ext cx="6628931" cy="3693319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400" b="1" cap="all" dirty="0">
                <a:ln/>
                <a:solidFill>
                  <a:srgbClr val="CC3300"/>
                </a:solidFill>
                <a:effectLst>
                  <a:reflection blurRad="10000" stA="55000" endPos="48000" dist="5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Приглашаю  вас  принять  участие  </a:t>
            </a:r>
          </a:p>
          <a:p>
            <a:pPr algn="ctr"/>
            <a:endParaRPr lang="ru-RU" sz="2400" b="1" cap="all" dirty="0" smtClean="0">
              <a:ln/>
              <a:solidFill>
                <a:srgbClr val="CC3300"/>
              </a:solidFill>
              <a:effectLst>
                <a:reflection blurRad="10000" stA="55000" endPos="48000" dist="500" dir="5400000" sy="-100000" algn="bl" rotWithShape="0"/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400" b="1" cap="all" dirty="0" smtClean="0">
                <a:ln/>
                <a:solidFill>
                  <a:srgbClr val="CC3300"/>
                </a:solidFill>
                <a:effectLst>
                  <a:reflection blurRad="10000" stA="55000" endPos="48000" dist="5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  </a:t>
            </a:r>
            <a:r>
              <a:rPr lang="ru-RU" sz="2400" b="1" cap="all" dirty="0">
                <a:ln/>
                <a:solidFill>
                  <a:srgbClr val="CC3300"/>
                </a:solidFill>
                <a:effectLst>
                  <a:reflection blurRad="10000" stA="55000" endPos="48000" dist="5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разгадывании  музыкальных  </a:t>
            </a:r>
          </a:p>
          <a:p>
            <a:pPr algn="ctr"/>
            <a:endParaRPr lang="ru-RU" sz="2400" b="1" cap="all" dirty="0" smtClean="0">
              <a:ln/>
              <a:solidFill>
                <a:srgbClr val="009644"/>
              </a:solidFill>
              <a:effectLst>
                <a:reflection blurRad="10000" stA="55000" endPos="48000" dist="500" dir="5400000" sy="-100000" algn="bl" rotWithShape="0"/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400" b="1" cap="all" dirty="0" smtClean="0">
                <a:ln/>
                <a:solidFill>
                  <a:srgbClr val="009644"/>
                </a:solidFill>
                <a:effectLst>
                  <a:reflection blurRad="10000" stA="55000" endPos="48000" dist="5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Загадок</a:t>
            </a:r>
            <a:endParaRPr lang="ru-RU" sz="2400" b="1" cap="all" dirty="0">
              <a:ln/>
              <a:solidFill>
                <a:srgbClr val="009644"/>
              </a:solidFill>
              <a:effectLst>
                <a:reflection blurRad="10000" stA="55000" endPos="48000" dist="500" dir="5400000" sy="-100000" algn="bl" rotWithShape="0"/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sz="2400" b="1" cap="all" dirty="0">
              <a:ln/>
              <a:solidFill>
                <a:srgbClr val="0066FF"/>
              </a:solidFill>
              <a:effectLst>
                <a:reflection blurRad="10000" stA="55000" endPos="48000" dist="500" dir="5400000" sy="-100000" algn="bl" rotWithShape="0"/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400" b="1" cap="all" dirty="0" smtClean="0">
                <a:ln/>
                <a:solidFill>
                  <a:srgbClr val="0066FF"/>
                </a:solidFill>
                <a:effectLst>
                  <a:reflection blurRad="10000" stA="55000" endPos="48000" dist="5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Кроссвордов</a:t>
            </a:r>
            <a:endParaRPr lang="ru-RU" sz="2400" b="1" cap="all" dirty="0">
              <a:ln/>
              <a:solidFill>
                <a:srgbClr val="0066FF"/>
              </a:solidFill>
              <a:effectLst>
                <a:reflection blurRad="10000" stA="55000" endPos="48000" dist="500" dir="5400000" sy="-100000" algn="bl" rotWithShape="0"/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sz="2400" b="1" cap="all" dirty="0" smtClean="0">
              <a:ln/>
              <a:solidFill>
                <a:srgbClr val="7030A0"/>
              </a:solidFill>
              <a:effectLst>
                <a:reflection blurRad="10000" stA="55000" endPos="48000" dist="500" dir="5400000" sy="-100000" algn="bl" rotWithShape="0"/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400" b="1" cap="all" dirty="0" smtClean="0">
                <a:ln/>
                <a:solidFill>
                  <a:srgbClr val="7030A0"/>
                </a:solidFill>
                <a:effectLst>
                  <a:reflection blurRad="10000" stA="55000" endPos="48000" dist="5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Ребусов</a:t>
            </a:r>
            <a:endParaRPr lang="ru-RU" sz="2400" b="1" cap="all" dirty="0">
              <a:ln/>
              <a:solidFill>
                <a:srgbClr val="7030A0"/>
              </a:solidFill>
              <a:effectLst>
                <a:reflection blurRad="10000" stA="55000" endPos="48000" dist="500" dir="5400000" sy="-100000" algn="bl" rotWithShape="0"/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2050" name="Picture 2" descr="C:\Картинки, рамки\Детский сад\Дети 66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colorTemperature colorTemp="112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838981"/>
            <a:ext cx="2221037" cy="2393373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Картинки, рамки\Детский сад\Девочка 25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sharpenSoften amount="50000"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2130" y="3922500"/>
            <a:ext cx="1464175" cy="2226333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58376163"/>
      </p:ext>
    </p:extLst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Acer\Desktop\картинки, рамки\Музыка и муз. инструменты\нотки 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428596" y="500042"/>
            <a:ext cx="1857388" cy="1857388"/>
          </a:xfrm>
          <a:prstGeom prst="rect">
            <a:avLst/>
          </a:prstGeom>
          <a:noFill/>
        </p:spPr>
      </p:pic>
      <p:pic>
        <p:nvPicPr>
          <p:cNvPr id="2053" name="Picture 5" descr="C:\Users\Acer\Desktop\картинки, рамки\Музыка и муз. инструменты\нотки 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4357694"/>
            <a:ext cx="1857388" cy="1857388"/>
          </a:xfrm>
          <a:prstGeom prst="rect">
            <a:avLst/>
          </a:prstGeom>
          <a:noFill/>
        </p:spPr>
      </p:pic>
      <p:pic>
        <p:nvPicPr>
          <p:cNvPr id="6" name="Picture 4" descr="C:\Users\Acer\Desktop\картинки, рамки\Музыка и муз. инструменты\нотки 5 - копия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72396" y="785794"/>
            <a:ext cx="828675" cy="581025"/>
          </a:xfrm>
          <a:prstGeom prst="rect">
            <a:avLst/>
          </a:prstGeom>
          <a:noFill/>
        </p:spPr>
      </p:pic>
      <p:pic>
        <p:nvPicPr>
          <p:cNvPr id="7" name="Picture 5" descr="C:\Users\Acer\Desktop\картинки, рамки\Музыка и муз. инструменты\нотки 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6858016" y="2500306"/>
            <a:ext cx="1857378" cy="1857378"/>
          </a:xfrm>
          <a:prstGeom prst="rect">
            <a:avLst/>
          </a:prstGeom>
          <a:noFill/>
        </p:spPr>
      </p:pic>
      <p:pic>
        <p:nvPicPr>
          <p:cNvPr id="8" name="Picture 4" descr="C:\Users\Acer\Desktop\картинки, рамки\Музыка и муз. инструменты\нотки 5 - копия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7572396" y="5072074"/>
            <a:ext cx="828675" cy="581025"/>
          </a:xfrm>
          <a:prstGeom prst="rect">
            <a:avLst/>
          </a:prstGeom>
          <a:noFill/>
        </p:spPr>
      </p:pic>
      <p:pic>
        <p:nvPicPr>
          <p:cNvPr id="9" name="Picture 4" descr="C:\Users\Acer\Desktop\картинки, рамки\Музыка и муз. инструменты\нотки 5 - копия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785786" y="2928934"/>
            <a:ext cx="828675" cy="581025"/>
          </a:xfrm>
          <a:prstGeom prst="rect">
            <a:avLst/>
          </a:prstGeom>
          <a:noFill/>
        </p:spPr>
      </p:pic>
      <p:pic>
        <p:nvPicPr>
          <p:cNvPr id="2054" name="Picture 6" descr="C:\Users\Acer\Desktop\Ребусы\Новая папка\img038 - копия - копия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428860" y="342870"/>
            <a:ext cx="4286280" cy="6174544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Acer\Desktop\Ребусы\Новая папка\img039 - коп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357166"/>
            <a:ext cx="4143404" cy="6143668"/>
          </a:xfrm>
          <a:prstGeom prst="rect">
            <a:avLst/>
          </a:prstGeom>
          <a:noFill/>
        </p:spPr>
      </p:pic>
      <p:pic>
        <p:nvPicPr>
          <p:cNvPr id="3077" name="Picture 5" descr="C:\Users\Acer\Desktop\картинки, рамки\Музыка и муз. инструменты\нотки 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43702" y="357166"/>
            <a:ext cx="2000264" cy="2000264"/>
          </a:xfrm>
          <a:prstGeom prst="rect">
            <a:avLst/>
          </a:prstGeom>
          <a:noFill/>
        </p:spPr>
      </p:pic>
      <p:pic>
        <p:nvPicPr>
          <p:cNvPr id="3078" name="Picture 6" descr="C:\Users\Acer\Desktop\картинки, рамки\Музыка и муз. инструменты\нотки 5 - копия (2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3071810"/>
            <a:ext cx="2514600" cy="1428750"/>
          </a:xfrm>
          <a:prstGeom prst="rect">
            <a:avLst/>
          </a:prstGeom>
          <a:noFill/>
        </p:spPr>
      </p:pic>
      <p:pic>
        <p:nvPicPr>
          <p:cNvPr id="3079" name="Picture 7" descr="C:\Users\Acer\Desktop\картинки, рамки\Музыка и муз. инструменты\нотки 5 - копия (2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60" y="4857759"/>
            <a:ext cx="2800352" cy="1591109"/>
          </a:xfrm>
          <a:prstGeom prst="rect">
            <a:avLst/>
          </a:prstGeom>
          <a:noFill/>
        </p:spPr>
      </p:pic>
      <p:pic>
        <p:nvPicPr>
          <p:cNvPr id="3080" name="Picture 8" descr="C:\Users\Acer\Desktop\картинки, рамки\Музыка и муз. инструменты\нотки 4 - копия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9100" y="500042"/>
            <a:ext cx="953459" cy="1857388"/>
          </a:xfrm>
          <a:prstGeom prst="rect">
            <a:avLst/>
          </a:prstGeom>
          <a:noFill/>
        </p:spPr>
      </p:pic>
      <p:pic>
        <p:nvPicPr>
          <p:cNvPr id="3081" name="Picture 9" descr="C:\Users\Acer\Desktop\картинки, рамки\Музыка и муз. инструменты\нотки 5 - копия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28662" y="5429264"/>
            <a:ext cx="828675" cy="581025"/>
          </a:xfrm>
          <a:prstGeom prst="rect">
            <a:avLst/>
          </a:prstGeom>
          <a:noFill/>
        </p:spPr>
      </p:pic>
      <p:pic>
        <p:nvPicPr>
          <p:cNvPr id="10" name="Picture 9" descr="C:\Users\Acer\Desktop\картинки, рамки\Музыка и муз. инструменты\нотки 5 - копия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29520" y="3071810"/>
            <a:ext cx="828675" cy="581025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cer\Desktop\Ребусы\Новая папка\img041 - копия - коп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896657"/>
            <a:ext cx="5832425" cy="4961235"/>
          </a:xfrm>
          <a:prstGeom prst="rect">
            <a:avLst/>
          </a:prstGeom>
          <a:noFill/>
        </p:spPr>
      </p:pic>
      <p:pic>
        <p:nvPicPr>
          <p:cNvPr id="4099" name="Picture 3" descr="C:\Users\Acer\Desktop\картинки, рамки\Музыка и муз. инструменты\нотки 4 - коп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714356"/>
            <a:ext cx="818679" cy="1594830"/>
          </a:xfrm>
          <a:prstGeom prst="rect">
            <a:avLst/>
          </a:prstGeom>
          <a:noFill/>
        </p:spPr>
      </p:pic>
      <p:pic>
        <p:nvPicPr>
          <p:cNvPr id="4100" name="Picture 4" descr="C:\Users\Acer\Desktop\картинки, рамки\Музыка и муз. инструменты\нотки 5 - копи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24" y="3143248"/>
            <a:ext cx="642942" cy="500065"/>
          </a:xfrm>
          <a:prstGeom prst="rect">
            <a:avLst/>
          </a:prstGeom>
          <a:noFill/>
        </p:spPr>
      </p:pic>
      <p:pic>
        <p:nvPicPr>
          <p:cNvPr id="5" name="Picture 4" descr="C:\Users\Acer\Desktop\картинки, рамки\Музыка и муз. инструменты\нотки 5 - копи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8148" y="1285860"/>
            <a:ext cx="624901" cy="438149"/>
          </a:xfrm>
          <a:prstGeom prst="rect">
            <a:avLst/>
          </a:prstGeom>
          <a:noFill/>
        </p:spPr>
      </p:pic>
      <p:pic>
        <p:nvPicPr>
          <p:cNvPr id="6" name="Picture 3" descr="C:\Users\Acer\Desktop\картинки, рамки\Музыка и муз. инструменты\нотки 4 - коп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43834" y="3714752"/>
            <a:ext cx="928694" cy="1809144"/>
          </a:xfrm>
          <a:prstGeom prst="rect">
            <a:avLst/>
          </a:prstGeom>
          <a:noFill/>
        </p:spPr>
      </p:pic>
      <p:pic>
        <p:nvPicPr>
          <p:cNvPr id="7" name="Picture 3" descr="C:\Users\Acer\Desktop\картинки, рамки\Музыка и муз. инструменты\нотки 4 - коп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4500570"/>
            <a:ext cx="928694" cy="180914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cer\Desktop\Ребусы\Новая папка\img045 - коп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357166"/>
            <a:ext cx="3714776" cy="6161215"/>
          </a:xfrm>
          <a:prstGeom prst="rect">
            <a:avLst/>
          </a:prstGeom>
          <a:noFill/>
        </p:spPr>
      </p:pic>
      <p:pic>
        <p:nvPicPr>
          <p:cNvPr id="5123" name="Picture 3" descr="C:\Users\Acer\Desktop\картинки, рамки\Музыка и муз. инструменты\нотки 5 - копия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3000372"/>
            <a:ext cx="2640348" cy="1500198"/>
          </a:xfrm>
          <a:prstGeom prst="rect">
            <a:avLst/>
          </a:prstGeom>
          <a:noFill/>
        </p:spPr>
      </p:pic>
      <p:pic>
        <p:nvPicPr>
          <p:cNvPr id="5124" name="Picture 4" descr="C:\Users\Acer\Desktop\картинки, рамки\Музыка и муз. инструменты\нотки 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72264" y="1142984"/>
            <a:ext cx="2071692" cy="2071692"/>
          </a:xfrm>
          <a:prstGeom prst="rect">
            <a:avLst/>
          </a:prstGeom>
          <a:noFill/>
        </p:spPr>
      </p:pic>
      <p:pic>
        <p:nvPicPr>
          <p:cNvPr id="5125" name="Picture 5" descr="C:\Users\Acer\Desktop\картинки, рамки\Музыка и муз. инструменты\нотки 5 - копия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86644" y="4786322"/>
            <a:ext cx="828675" cy="581025"/>
          </a:xfrm>
          <a:prstGeom prst="rect">
            <a:avLst/>
          </a:prstGeom>
          <a:noFill/>
        </p:spPr>
      </p:pic>
      <p:pic>
        <p:nvPicPr>
          <p:cNvPr id="7" name="Picture 5" descr="C:\Users\Acer\Desktop\картинки, рамки\Музыка и муз. инструменты\нотки 5 - копия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00100" y="5357826"/>
            <a:ext cx="828675" cy="581025"/>
          </a:xfrm>
          <a:prstGeom prst="rect">
            <a:avLst/>
          </a:prstGeom>
          <a:noFill/>
        </p:spPr>
      </p:pic>
      <p:pic>
        <p:nvPicPr>
          <p:cNvPr id="8" name="Picture 5" descr="C:\Users\Acer\Desktop\картинки, рамки\Музыка и муз. инструменты\нотки 5 - копия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28662" y="928670"/>
            <a:ext cx="828675" cy="581025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Users\Acer\Desktop\Ребусы\Новая папка\img047 - коп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02352" y="357166"/>
            <a:ext cx="3939295" cy="6143667"/>
          </a:xfrm>
          <a:prstGeom prst="rect">
            <a:avLst/>
          </a:prstGeom>
          <a:noFill/>
        </p:spPr>
      </p:pic>
      <p:pic>
        <p:nvPicPr>
          <p:cNvPr id="6148" name="Picture 4" descr="C:\Users\Acer\Desktop\картинки, рамки\Музыка и муз. инструменты\нотки 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500042"/>
            <a:ext cx="1643074" cy="1643074"/>
          </a:xfrm>
          <a:prstGeom prst="rect">
            <a:avLst/>
          </a:prstGeom>
          <a:noFill/>
        </p:spPr>
      </p:pic>
      <p:pic>
        <p:nvPicPr>
          <p:cNvPr id="6149" name="Picture 5" descr="C:\Users\Acer\Desktop\картинки, рамки\Музыка и муз. инструменты\нотки 5 - копи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29520" y="1428736"/>
            <a:ext cx="828675" cy="581025"/>
          </a:xfrm>
          <a:prstGeom prst="rect">
            <a:avLst/>
          </a:prstGeom>
          <a:noFill/>
        </p:spPr>
      </p:pic>
      <p:pic>
        <p:nvPicPr>
          <p:cNvPr id="6" name="Picture 4" descr="C:\Users\Acer\Desktop\картинки, рамки\Музыка и муз. инструменты\нотки 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0892" y="3929066"/>
            <a:ext cx="1643074" cy="1643074"/>
          </a:xfrm>
          <a:prstGeom prst="rect">
            <a:avLst/>
          </a:prstGeom>
          <a:noFill/>
        </p:spPr>
      </p:pic>
      <p:pic>
        <p:nvPicPr>
          <p:cNvPr id="7" name="Picture 5" descr="C:\Users\Acer\Desktop\картинки, рамки\Музыка и муз. инструменты\нотки 5 - копи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1538" y="3000372"/>
            <a:ext cx="828675" cy="581025"/>
          </a:xfrm>
          <a:prstGeom prst="rect">
            <a:avLst/>
          </a:prstGeom>
          <a:noFill/>
        </p:spPr>
      </p:pic>
      <p:pic>
        <p:nvPicPr>
          <p:cNvPr id="6150" name="Picture 6" descr="C:\Users\Acer\Desktop\картинки, рамки\Музыка и муз. инструменты\нотки 4 - копия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28662" y="4357694"/>
            <a:ext cx="928694" cy="1809144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763688" y="428604"/>
            <a:ext cx="6017456" cy="169277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</a:rPr>
              <a:t>Ответы  на  задания :</a:t>
            </a:r>
          </a:p>
          <a:p>
            <a:pPr algn="ctr"/>
            <a:endParaRPr lang="ru-RU" sz="3600" b="1" cap="all" dirty="0" smtClean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  <a:latin typeface="Monotype Corsiva" pitchFamily="66" charset="0"/>
            </a:endParaRPr>
          </a:p>
          <a:p>
            <a:pPr algn="ctr"/>
            <a:endParaRPr lang="ru-RU" sz="3600" b="1" cap="all" spc="0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5720" y="928670"/>
            <a:ext cx="869994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7030A0"/>
                </a:solidFill>
                <a:latin typeface="Monotype Corsiva" pitchFamily="66" charset="0"/>
              </a:rPr>
              <a:t>«</a:t>
            </a:r>
            <a:r>
              <a:rPr lang="ru-RU" sz="2800" u="sng" dirty="0" smtClean="0">
                <a:solidFill>
                  <a:srgbClr val="7030A0"/>
                </a:solidFill>
                <a:latin typeface="Monotype Corsiva" pitchFamily="66" charset="0"/>
              </a:rPr>
              <a:t>Прочитай  рассказ</a:t>
            </a:r>
            <a:r>
              <a:rPr lang="ru-RU" sz="2800" dirty="0" smtClean="0">
                <a:solidFill>
                  <a:srgbClr val="7030A0"/>
                </a:solidFill>
                <a:latin typeface="Monotype Corsiva" pitchFamily="66" charset="0"/>
              </a:rPr>
              <a:t>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«Один художник на заре вышел из дома, чтобы нарисовать озеро, на котором плавают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лебеди. Он пришёл на пляж около озера. Там его укусил комар. Художник достал свой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альбом и нарисовал озеро и лебедя. Очень довольный, он пошёл обратно. На ужин его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ждала фасоль и сироп».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5720" y="2428868"/>
            <a:ext cx="3357009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7030A0"/>
                </a:solidFill>
                <a:latin typeface="Monotype Corsiva" pitchFamily="66" charset="0"/>
              </a:rPr>
              <a:t>«</a:t>
            </a:r>
            <a:r>
              <a:rPr lang="ru-RU" sz="2800" u="sng" dirty="0" smtClean="0">
                <a:solidFill>
                  <a:srgbClr val="7030A0"/>
                </a:solidFill>
                <a:latin typeface="Monotype Corsiva" pitchFamily="66" charset="0"/>
              </a:rPr>
              <a:t>Балеты  Чайковского</a:t>
            </a:r>
            <a:r>
              <a:rPr lang="ru-RU" sz="2800" dirty="0" smtClean="0">
                <a:solidFill>
                  <a:srgbClr val="7030A0"/>
                </a:solidFill>
                <a:latin typeface="Monotype Corsiva" pitchFamily="66" charset="0"/>
              </a:rPr>
              <a:t>»</a:t>
            </a:r>
          </a:p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«Спящая красавица»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«Лебединое озеро»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«Щелкунчик»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5720" y="3643314"/>
            <a:ext cx="7271542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7030A0"/>
                </a:solidFill>
                <a:latin typeface="Monotype Corsiva" pitchFamily="66" charset="0"/>
              </a:rPr>
              <a:t>«</a:t>
            </a:r>
            <a:r>
              <a:rPr lang="ru-RU" sz="2800" u="sng" dirty="0" smtClean="0">
                <a:solidFill>
                  <a:srgbClr val="7030A0"/>
                </a:solidFill>
                <a:latin typeface="Monotype Corsiva" pitchFamily="66" charset="0"/>
              </a:rPr>
              <a:t>Прочитай  название  музыкального  инструмента</a:t>
            </a:r>
            <a:r>
              <a:rPr lang="ru-RU" sz="2800" dirty="0" smtClean="0">
                <a:solidFill>
                  <a:srgbClr val="7030A0"/>
                </a:solidFill>
                <a:latin typeface="Monotype Corsiva" pitchFamily="66" charset="0"/>
              </a:rPr>
              <a:t>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«Гармоника».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5720" y="4286256"/>
            <a:ext cx="8296567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7030A0"/>
                </a:solidFill>
                <a:latin typeface="Monotype Corsiva" pitchFamily="66" charset="0"/>
              </a:rPr>
              <a:t>«</a:t>
            </a:r>
            <a:r>
              <a:rPr lang="ru-RU" sz="2800" u="sng" dirty="0" smtClean="0">
                <a:solidFill>
                  <a:srgbClr val="7030A0"/>
                </a:solidFill>
                <a:latin typeface="Monotype Corsiva" pitchFamily="66" charset="0"/>
              </a:rPr>
              <a:t>Реши  кроссворд</a:t>
            </a:r>
            <a:r>
              <a:rPr lang="ru-RU" sz="2800" dirty="0" smtClean="0">
                <a:solidFill>
                  <a:srgbClr val="7030A0"/>
                </a:solidFill>
                <a:latin typeface="Monotype Corsiva" pitchFamily="66" charset="0"/>
              </a:rPr>
              <a:t>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«1 – мелодия;  2 – пианино;  3 – реприза;  4 – скрипка;  5 – тарелки;  6 – дирижёр».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5720" y="4929198"/>
            <a:ext cx="4272323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7030A0"/>
                </a:solidFill>
                <a:latin typeface="Monotype Corsiva" pitchFamily="66" charset="0"/>
              </a:rPr>
              <a:t>«</a:t>
            </a:r>
            <a:r>
              <a:rPr lang="ru-RU" sz="2800" u="sng" dirty="0" smtClean="0">
                <a:solidFill>
                  <a:srgbClr val="7030A0"/>
                </a:solidFill>
                <a:latin typeface="Monotype Corsiva" pitchFamily="66" charset="0"/>
              </a:rPr>
              <a:t>Итальянское  слово  «шутка</a:t>
            </a:r>
            <a:r>
              <a:rPr lang="ru-RU" sz="2800" dirty="0" smtClean="0">
                <a:solidFill>
                  <a:srgbClr val="7030A0"/>
                </a:solidFill>
                <a:latin typeface="Monotype Corsiva" pitchFamily="66" charset="0"/>
              </a:rPr>
              <a:t>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«Скерцо».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85720" y="5572140"/>
            <a:ext cx="5790368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7030A0"/>
                </a:solidFill>
                <a:latin typeface="Monotype Corsiva" pitchFamily="66" charset="0"/>
              </a:rPr>
              <a:t>«</a:t>
            </a:r>
            <a:r>
              <a:rPr lang="ru-RU" sz="2800" u="sng" dirty="0" smtClean="0">
                <a:solidFill>
                  <a:srgbClr val="7030A0"/>
                </a:solidFill>
                <a:latin typeface="Monotype Corsiva" pitchFamily="66" charset="0"/>
              </a:rPr>
              <a:t>Автор  песни  «В  лесу  родилась  ёлочка</a:t>
            </a:r>
            <a:r>
              <a:rPr lang="ru-RU" sz="2800" dirty="0" smtClean="0">
                <a:solidFill>
                  <a:srgbClr val="7030A0"/>
                </a:solidFill>
                <a:latin typeface="Monotype Corsiva" pitchFamily="66" charset="0"/>
              </a:rPr>
              <a:t>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Бекман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222</TotalTime>
  <Words>169</Words>
  <Application>Microsoft Office PowerPoint</Application>
  <PresentationFormat>Экран (4:3)</PresentationFormat>
  <Paragraphs>41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Аспект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Acer</dc:creator>
  <cp:lastModifiedBy>Пользователь</cp:lastModifiedBy>
  <cp:revision>41</cp:revision>
  <dcterms:created xsi:type="dcterms:W3CDTF">2013-10-05T11:51:00Z</dcterms:created>
  <dcterms:modified xsi:type="dcterms:W3CDTF">2020-04-10T09:13:25Z</dcterms:modified>
</cp:coreProperties>
</file>