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18.07.2015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18.07.2015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18.07.2015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18.07.2015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18.07.2015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18.07.2015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User\Рабочий стол\проект\nyu-york-reka-gudzon-statuy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714348" y="571480"/>
            <a:ext cx="6858048" cy="1439408"/>
          </a:xfrm>
        </p:spPr>
        <p:txBody>
          <a:bodyPr/>
          <a:lstStyle/>
          <a:p>
            <a:r>
              <a:rPr lang="en-US" i="1" dirty="0" smtClean="0">
                <a:solidFill>
                  <a:srgbClr val="FF0000"/>
                </a:solidFill>
                <a:effectLst>
                  <a:outerShdw blurRad="38100" dist="38100" dir="2700000" algn="tl">
                    <a:srgbClr val="000000">
                      <a:alpha val="43137"/>
                    </a:srgbClr>
                  </a:outerShdw>
                </a:effectLst>
              </a:rPr>
              <a:t>The Project On The Theme</a:t>
            </a:r>
            <a:endParaRPr lang="ru-RU" i="1" dirty="0">
              <a:solidFill>
                <a:srgbClr val="FF00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642910" y="2500306"/>
            <a:ext cx="5114778" cy="1101248"/>
          </a:xfrm>
        </p:spPr>
        <p:txBody>
          <a:bodyPr>
            <a:normAutofit/>
          </a:bodyPr>
          <a:lstStyle/>
          <a:p>
            <a:r>
              <a:rPr lang="en-US" sz="5400" b="1" i="1" u="sng" dirty="0" smtClean="0">
                <a:solidFill>
                  <a:srgbClr val="FF0000"/>
                </a:solidFill>
                <a:effectLst>
                  <a:outerShdw blurRad="38100" dist="38100" dir="2700000" algn="tl">
                    <a:srgbClr val="000000">
                      <a:alpha val="43137"/>
                    </a:srgbClr>
                  </a:outerShdw>
                </a:effectLst>
                <a:latin typeface="Consolas" pitchFamily="49" charset="0"/>
              </a:rPr>
              <a:t>N</a:t>
            </a:r>
            <a:r>
              <a:rPr lang="ru-RU" sz="5400" b="1" i="1" u="sng" dirty="0" smtClean="0">
                <a:solidFill>
                  <a:srgbClr val="FF0000"/>
                </a:solidFill>
                <a:effectLst>
                  <a:outerShdw blurRad="38100" dist="38100" dir="2700000" algn="tl">
                    <a:srgbClr val="000000">
                      <a:alpha val="43137"/>
                    </a:srgbClr>
                  </a:outerShdw>
                </a:effectLst>
                <a:latin typeface="Consolas" pitchFamily="49" charset="0"/>
              </a:rPr>
              <a:t>.</a:t>
            </a:r>
            <a:r>
              <a:rPr lang="en-US" sz="5400" b="1" i="1" u="sng" dirty="0" smtClean="0">
                <a:solidFill>
                  <a:srgbClr val="FF0000"/>
                </a:solidFill>
                <a:effectLst>
                  <a:outerShdw blurRad="38100" dist="38100" dir="2700000" algn="tl">
                    <a:srgbClr val="000000">
                      <a:alpha val="43137"/>
                    </a:srgbClr>
                  </a:outerShdw>
                </a:effectLst>
                <a:latin typeface="Consolas" pitchFamily="49" charset="0"/>
              </a:rPr>
              <a:t>Y</a:t>
            </a:r>
            <a:r>
              <a:rPr lang="ru-RU" sz="5400" b="1" i="1" u="sng" dirty="0" smtClean="0">
                <a:solidFill>
                  <a:srgbClr val="FF0000"/>
                </a:solidFill>
                <a:effectLst>
                  <a:outerShdw blurRad="38100" dist="38100" dir="2700000" algn="tl">
                    <a:srgbClr val="000000">
                      <a:alpha val="43137"/>
                    </a:srgbClr>
                  </a:outerShdw>
                </a:effectLst>
                <a:latin typeface="Consolas" pitchFamily="49" charset="0"/>
              </a:rPr>
              <a:t>.</a:t>
            </a:r>
            <a:r>
              <a:rPr lang="en-US" sz="5400" b="1" i="1" u="sng" dirty="0" smtClean="0">
                <a:solidFill>
                  <a:srgbClr val="FF0000"/>
                </a:solidFill>
                <a:effectLst>
                  <a:outerShdw blurRad="38100" dist="38100" dir="2700000" algn="tl">
                    <a:srgbClr val="000000">
                      <a:alpha val="43137"/>
                    </a:srgbClr>
                  </a:outerShdw>
                </a:effectLst>
                <a:latin typeface="Consolas" pitchFamily="49" charset="0"/>
              </a:rPr>
              <a:t>C</a:t>
            </a:r>
            <a:endParaRPr lang="ru-RU" sz="5400" b="1" i="1" u="sng" dirty="0">
              <a:solidFill>
                <a:srgbClr val="FF0000"/>
              </a:solidFill>
              <a:effectLst>
                <a:outerShdw blurRad="38100" dist="38100" dir="2700000" algn="tl">
                  <a:srgbClr val="000000">
                    <a:alpha val="43137"/>
                  </a:srgbClr>
                </a:outerShdw>
              </a:effectLst>
              <a:latin typeface="Consolas" pitchFamily="49" charset="0"/>
            </a:endParaRPr>
          </a:p>
        </p:txBody>
      </p:sp>
      <p:sp>
        <p:nvSpPr>
          <p:cNvPr id="5" name="Прямоугольник 4"/>
          <p:cNvSpPr/>
          <p:nvPr/>
        </p:nvSpPr>
        <p:spPr>
          <a:xfrm>
            <a:off x="4000496" y="4357694"/>
            <a:ext cx="4929222" cy="1200329"/>
          </a:xfrm>
          <a:prstGeom prst="rect">
            <a:avLst/>
          </a:prstGeom>
        </p:spPr>
        <p:txBody>
          <a:bodyPr wrap="square">
            <a:spAutoFit/>
          </a:bodyPr>
          <a:lstStyle/>
          <a:p>
            <a:r>
              <a:rPr lang="en-US" sz="3600" b="1" i="1" dirty="0" smtClean="0">
                <a:solidFill>
                  <a:srgbClr val="FF0000"/>
                </a:solidFill>
                <a:effectLst>
                  <a:outerShdw blurRad="38100" dist="38100" dir="2700000" algn="tl">
                    <a:srgbClr val="000000">
                      <a:alpha val="43137"/>
                    </a:srgbClr>
                  </a:outerShdw>
                </a:effectLst>
              </a:rPr>
              <a:t>Made by the </a:t>
            </a:r>
            <a:r>
              <a:rPr lang="en-US" sz="3600" b="1" i="1" dirty="0" smtClean="0">
                <a:solidFill>
                  <a:srgbClr val="FF0000"/>
                </a:solidFill>
                <a:effectLst>
                  <a:outerShdw blurRad="38100" dist="38100" dir="2700000" algn="tl">
                    <a:srgbClr val="000000">
                      <a:alpha val="43137"/>
                    </a:srgbClr>
                  </a:outerShdw>
                </a:effectLst>
              </a:rPr>
              <a:t>students</a:t>
            </a:r>
            <a:r>
              <a:rPr lang="en-US" sz="3600" b="1" i="1" dirty="0" smtClean="0">
                <a:solidFill>
                  <a:srgbClr val="FF0000"/>
                </a:solidFill>
                <a:effectLst>
                  <a:outerShdw blurRad="38100" dist="38100" dir="2700000" algn="tl">
                    <a:srgbClr val="000000">
                      <a:alpha val="43137"/>
                    </a:srgbClr>
                  </a:outerShdw>
                </a:effectLst>
              </a:rPr>
              <a:t> </a:t>
            </a:r>
            <a:r>
              <a:rPr lang="en-US" sz="3600" b="1" i="1" dirty="0" smtClean="0">
                <a:solidFill>
                  <a:srgbClr val="FF0000"/>
                </a:solidFill>
                <a:effectLst>
                  <a:outerShdw blurRad="38100" dist="38100" dir="2700000" algn="tl">
                    <a:srgbClr val="000000">
                      <a:alpha val="43137"/>
                    </a:srgbClr>
                  </a:outerShdw>
                </a:effectLst>
              </a:rPr>
              <a:t>of the 9 A form</a:t>
            </a:r>
            <a:r>
              <a:rPr lang="ru-RU" sz="3600" b="1" i="1" dirty="0" smtClean="0">
                <a:solidFill>
                  <a:srgbClr val="FF0000"/>
                </a:solidFill>
                <a:effectLst>
                  <a:outerShdw blurRad="38100" dist="38100" dir="2700000" algn="tl">
                    <a:srgbClr val="000000">
                      <a:alpha val="43137"/>
                    </a:srgbClr>
                  </a:outerShdw>
                </a:effectLst>
              </a:rPr>
              <a:t>:</a:t>
            </a:r>
            <a:endParaRPr lang="ru-RU" sz="3600" b="1" i="1" dirty="0">
              <a:solidFill>
                <a:srgbClr val="FF0000"/>
              </a:solidFill>
              <a:effectLst>
                <a:outerShdw blurRad="38100" dist="38100" dir="2700000" algn="tl">
                  <a:srgbClr val="000000">
                    <a:alpha val="43137"/>
                  </a:srgbClr>
                </a:outerShdw>
              </a:effectLst>
            </a:endParaRPr>
          </a:p>
        </p:txBody>
      </p:sp>
      <p:sp>
        <p:nvSpPr>
          <p:cNvPr id="6" name="Прямоугольник 5"/>
          <p:cNvSpPr/>
          <p:nvPr/>
        </p:nvSpPr>
        <p:spPr>
          <a:xfrm>
            <a:off x="3000364" y="5929330"/>
            <a:ext cx="2457873" cy="584775"/>
          </a:xfrm>
          <a:prstGeom prst="rect">
            <a:avLst/>
          </a:prstGeom>
        </p:spPr>
        <p:txBody>
          <a:bodyPr wrap="square">
            <a:spAutoFit/>
          </a:bodyPr>
          <a:lstStyle/>
          <a:p>
            <a:r>
              <a:rPr lang="en-US" sz="3200" b="1" i="1" dirty="0" err="1" smtClean="0">
                <a:solidFill>
                  <a:srgbClr val="FF0000"/>
                </a:solidFill>
                <a:effectLst>
                  <a:outerShdw blurRad="38100" dist="38100" dir="2700000" algn="tl">
                    <a:srgbClr val="000000">
                      <a:alpha val="43137"/>
                    </a:srgbClr>
                  </a:outerShdw>
                </a:effectLst>
              </a:rPr>
              <a:t>Danilenko</a:t>
            </a:r>
            <a:r>
              <a:rPr lang="en-US" sz="3200" b="1" i="1" smtClean="0">
                <a:solidFill>
                  <a:srgbClr val="FF0000"/>
                </a:solidFill>
                <a:effectLst>
                  <a:outerShdw blurRad="38100" dist="38100" dir="2700000" algn="tl">
                    <a:srgbClr val="000000">
                      <a:alpha val="43137"/>
                    </a:srgbClr>
                  </a:outerShdw>
                </a:effectLst>
              </a:rPr>
              <a:t>,</a:t>
            </a:r>
            <a:endParaRPr lang="ru-RU" sz="3200" b="1" i="1" dirty="0">
              <a:solidFill>
                <a:srgbClr val="FF0000"/>
              </a:solidFill>
              <a:effectLst>
                <a:outerShdw blurRad="38100" dist="38100" dir="2700000" algn="tl">
                  <a:srgbClr val="000000">
                    <a:alpha val="43137"/>
                  </a:srgbClr>
                </a:outerShdw>
              </a:effectLst>
            </a:endParaRPr>
          </a:p>
        </p:txBody>
      </p:sp>
      <p:sp>
        <p:nvSpPr>
          <p:cNvPr id="7" name="Прямоугольник 6"/>
          <p:cNvSpPr/>
          <p:nvPr/>
        </p:nvSpPr>
        <p:spPr>
          <a:xfrm>
            <a:off x="5143504" y="5929330"/>
            <a:ext cx="2357454" cy="584775"/>
          </a:xfrm>
          <a:prstGeom prst="rect">
            <a:avLst/>
          </a:prstGeom>
        </p:spPr>
        <p:txBody>
          <a:bodyPr wrap="square">
            <a:spAutoFit/>
          </a:bodyPr>
          <a:lstStyle/>
          <a:p>
            <a:r>
              <a:rPr lang="en-US" sz="3200" b="1" i="1" dirty="0" err="1" smtClean="0">
                <a:solidFill>
                  <a:srgbClr val="FF0000"/>
                </a:solidFill>
                <a:effectLst>
                  <a:outerShdw blurRad="38100" dist="38100" dir="2700000" algn="tl">
                    <a:srgbClr val="000000">
                      <a:alpha val="43137"/>
                    </a:srgbClr>
                  </a:outerShdw>
                </a:effectLst>
              </a:rPr>
              <a:t>Sysoeva</a:t>
            </a:r>
            <a:r>
              <a:rPr lang="en-US" sz="3200" b="1" i="1" dirty="0" smtClean="0">
                <a:solidFill>
                  <a:srgbClr val="FF0000"/>
                </a:solidFill>
                <a:effectLst>
                  <a:outerShdw blurRad="38100" dist="38100" dir="2700000" algn="tl">
                    <a:srgbClr val="000000">
                      <a:alpha val="43137"/>
                    </a:srgbClr>
                  </a:outerShdw>
                </a:effectLst>
              </a:rPr>
              <a:t>,</a:t>
            </a:r>
            <a:endParaRPr lang="ru-RU" sz="3200" b="1" i="1" dirty="0">
              <a:solidFill>
                <a:srgbClr val="FF0000"/>
              </a:solidFill>
              <a:effectLst>
                <a:outerShdw blurRad="38100" dist="38100" dir="2700000" algn="tl">
                  <a:srgbClr val="000000">
                    <a:alpha val="43137"/>
                  </a:srgbClr>
                </a:outerShdw>
              </a:effectLst>
            </a:endParaRPr>
          </a:p>
        </p:txBody>
      </p:sp>
      <p:sp>
        <p:nvSpPr>
          <p:cNvPr id="9" name="Прямоугольник 8"/>
          <p:cNvSpPr/>
          <p:nvPr/>
        </p:nvSpPr>
        <p:spPr>
          <a:xfrm>
            <a:off x="6974816" y="5929330"/>
            <a:ext cx="2169184" cy="584775"/>
          </a:xfrm>
          <a:prstGeom prst="rect">
            <a:avLst/>
          </a:prstGeom>
        </p:spPr>
        <p:txBody>
          <a:bodyPr wrap="none">
            <a:spAutoFit/>
          </a:bodyPr>
          <a:lstStyle/>
          <a:p>
            <a:r>
              <a:rPr lang="en-US" sz="3200" b="1" i="1" dirty="0" err="1" smtClean="0">
                <a:solidFill>
                  <a:srgbClr val="FF0000"/>
                </a:solidFill>
                <a:effectLst>
                  <a:outerShdw blurRad="38100" dist="38100" dir="2700000" algn="tl">
                    <a:srgbClr val="000000">
                      <a:alpha val="43137"/>
                    </a:srgbClr>
                  </a:outerShdw>
                </a:effectLst>
              </a:rPr>
              <a:t>Kovalchuk</a:t>
            </a:r>
            <a:endParaRPr lang="ru-RU" sz="3200" b="1" i="1" dirty="0">
              <a:solidFill>
                <a:srgbClr val="FF0000"/>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anim calcmode="lin" valueType="num">
                                      <p:cBhvr>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checkerboard(across)">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 calcmode="lin" valueType="num">
                                      <p:cBhvr>
                                        <p:cTn id="34"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nodeType="click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 calcmode="lin" valueType="num">
                                      <p:cBhvr>
                                        <p:cTn id="40"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Documents and Settings\User\Рабочий стол\проект\1.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320040"/>
            <a:ext cx="8401080" cy="1143000"/>
          </a:xfrm>
        </p:spPr>
        <p:txBody>
          <a:bodyPr>
            <a:normAutofit fontScale="90000"/>
          </a:bodyPr>
          <a:lstStyle/>
          <a:p>
            <a:r>
              <a:rPr lang="en-US" i="1" dirty="0" smtClean="0">
                <a:solidFill>
                  <a:srgbClr val="FF0000"/>
                </a:solidFill>
                <a:effectLst>
                  <a:outerShdw blurRad="38100" dist="38100" dir="2700000" algn="tl">
                    <a:srgbClr val="000000">
                      <a:alpha val="43137"/>
                    </a:srgbClr>
                  </a:outerShdw>
                </a:effectLst>
              </a:rPr>
              <a:t>the history of the origin of </a:t>
            </a:r>
            <a:r>
              <a:rPr lang="ru-RU" i="1" dirty="0" smtClean="0">
                <a:solidFill>
                  <a:srgbClr val="FF0000"/>
                </a:solidFill>
                <a:effectLst>
                  <a:outerShdw blurRad="38100" dist="38100" dir="2700000" algn="tl">
                    <a:srgbClr val="000000">
                      <a:alpha val="43137"/>
                    </a:srgbClr>
                  </a:outerShdw>
                </a:effectLst>
              </a:rPr>
              <a:t>              </a:t>
            </a:r>
            <a:r>
              <a:rPr lang="en-US" i="1" dirty="0" smtClean="0">
                <a:solidFill>
                  <a:srgbClr val="FF0000"/>
                </a:solidFill>
                <a:effectLst>
                  <a:outerShdw blurRad="38100" dist="38100" dir="2700000" algn="tl">
                    <a:srgbClr val="000000">
                      <a:alpha val="43137"/>
                    </a:srgbClr>
                  </a:outerShdw>
                </a:effectLst>
              </a:rPr>
              <a:t>the city</a:t>
            </a:r>
            <a:endParaRPr lang="ru-RU" i="1" dirty="0">
              <a:solidFill>
                <a:srgbClr val="FF0000"/>
              </a:solidFill>
              <a:effectLst>
                <a:outerShdw blurRad="38100" dist="38100" dir="2700000" algn="tl">
                  <a:srgbClr val="000000">
                    <a:alpha val="43137"/>
                  </a:srgbClr>
                </a:outerShdw>
              </a:effectLst>
            </a:endParaRPr>
          </a:p>
        </p:txBody>
      </p:sp>
      <p:sp>
        <p:nvSpPr>
          <p:cNvPr id="5" name="Прямоугольник 4"/>
          <p:cNvSpPr/>
          <p:nvPr/>
        </p:nvSpPr>
        <p:spPr>
          <a:xfrm>
            <a:off x="0" y="1571611"/>
            <a:ext cx="9144000" cy="4247317"/>
          </a:xfrm>
          <a:prstGeom prst="rect">
            <a:avLst/>
          </a:prstGeom>
        </p:spPr>
        <p:txBody>
          <a:bodyPr wrap="square">
            <a:spAutoFit/>
          </a:bodyPr>
          <a:lstStyle/>
          <a:p>
            <a: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t>The history of the city begins with a Dutch search quick route to Asia. Henry Hudson, who was looking for an outlet to the Pacific ocean, in 1609 again reached the Bay of new York. He sailed North along the Hudson river to the future Albany and along Manhattan. Returning to the Netherlands East-India company, it was concluded that the ideal place for the construction of the first Dutch colony in America.</a:t>
            </a:r>
            <a:b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br>
            <a: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t>The first European settlement was on the South side of Manhattan already in 1613. In 1626, the Governor of New Netherlands, Peter Mina purchased the island of Manhattan from the native American tribe of </a:t>
            </a:r>
            <a:r>
              <a:rPr lang="en-US" b="1" i="1" dirty="0" err="1" smtClean="0">
                <a:solidFill>
                  <a:srgbClr val="FF0000"/>
                </a:solidFill>
                <a:effectLst>
                  <a:outerShdw blurRad="38100" dist="38100" dir="2700000" algn="tl">
                    <a:srgbClr val="000000">
                      <a:alpha val="43137"/>
                    </a:srgbClr>
                  </a:outerShdw>
                </a:effectLst>
                <a:latin typeface="Tahoma" pitchFamily="34" charset="0"/>
                <a:cs typeface="Tahoma" pitchFamily="34" charset="0"/>
              </a:rPr>
              <a:t>Mannahatta</a:t>
            </a:r>
            <a: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t>, and settlement on the island was renamed New Amsterdam.</a:t>
            </a:r>
            <a:b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br>
            <a: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t>27 may 1647 Peter Stuyvesant became the head of New Amsterdam. The colony received its government in 1652 and was formed as a city in 1653.</a:t>
            </a:r>
            <a:b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br>
            <a: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t>In 1664 the English conquered New Amsterdam and renamed it new York in honor of the king of England James II .</a:t>
            </a:r>
            <a:b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br>
            <a:r>
              <a:rPr lang="en-US" b="1" i="1" dirty="0" smtClean="0">
                <a:solidFill>
                  <a:srgbClr val="FF0000"/>
                </a:solidFill>
                <a:effectLst>
                  <a:outerShdw blurRad="38100" dist="38100" dir="2700000" algn="tl">
                    <a:srgbClr val="000000">
                      <a:alpha val="43137"/>
                    </a:srgbClr>
                  </a:outerShdw>
                </a:effectLst>
                <a:latin typeface="Tahoma" pitchFamily="34" charset="0"/>
                <a:cs typeface="Tahoma" pitchFamily="34" charset="0"/>
              </a:rPr>
              <a:t>New York was the first capital of the United States on September 13, 1788.</a:t>
            </a:r>
            <a:endParaRPr lang="ru-RU" b="1" i="1" dirty="0">
              <a:solidFill>
                <a:srgbClr val="FF0000"/>
              </a:solidFill>
              <a:effectLst>
                <a:outerShdw blurRad="38100" dist="38100" dir="2700000" algn="tl">
                  <a:srgbClr val="000000">
                    <a:alpha val="43137"/>
                  </a:srgbClr>
                </a:outerShdw>
              </a:effectLst>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Documents and Settings\User\Рабочий стол\проект\2.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Заголовок 1"/>
          <p:cNvSpPr>
            <a:spLocks noGrp="1"/>
          </p:cNvSpPr>
          <p:nvPr>
            <p:ph type="title"/>
          </p:nvPr>
        </p:nvSpPr>
        <p:spPr>
          <a:xfrm>
            <a:off x="285720" y="0"/>
            <a:ext cx="8472518" cy="1143000"/>
          </a:xfrm>
        </p:spPr>
        <p:txBody>
          <a:bodyPr>
            <a:normAutofit/>
          </a:bodyPr>
          <a:lstStyle/>
          <a:p>
            <a:r>
              <a:rPr lang="en-US" i="1" u="sng" dirty="0" smtClean="0">
                <a:solidFill>
                  <a:schemeClr val="bg1"/>
                </a:solidFill>
                <a:effectLst>
                  <a:outerShdw blurRad="38100" dist="38100" dir="2700000" algn="tl">
                    <a:srgbClr val="000000">
                      <a:alpha val="43137"/>
                    </a:srgbClr>
                  </a:outerShdw>
                </a:effectLst>
              </a:rPr>
              <a:t>interesting places</a:t>
            </a:r>
            <a:r>
              <a:rPr lang="ru-RU" i="1" u="sng" dirty="0" smtClean="0">
                <a:solidFill>
                  <a:schemeClr val="bg1"/>
                </a:solidFill>
                <a:effectLst>
                  <a:outerShdw blurRad="38100" dist="38100" dir="2700000" algn="tl">
                    <a:srgbClr val="000000">
                      <a:alpha val="43137"/>
                    </a:srgbClr>
                  </a:outerShdw>
                </a:effectLst>
              </a:rPr>
              <a:t> </a:t>
            </a:r>
            <a:r>
              <a:rPr lang="en-US" i="1" u="sng" dirty="0" smtClean="0">
                <a:solidFill>
                  <a:schemeClr val="bg1"/>
                </a:solidFill>
                <a:effectLst>
                  <a:outerShdw blurRad="38100" dist="38100" dir="2700000" algn="tl">
                    <a:srgbClr val="000000">
                      <a:alpha val="43137"/>
                    </a:srgbClr>
                  </a:outerShdw>
                </a:effectLst>
              </a:rPr>
              <a:t>in new York</a:t>
            </a:r>
            <a:endParaRPr lang="ru-RU" i="1" u="sng" dirty="0">
              <a:solidFill>
                <a:schemeClr val="bg1"/>
              </a:solidFill>
              <a:effectLst>
                <a:outerShdw blurRad="38100" dist="38100" dir="2700000" algn="tl">
                  <a:srgbClr val="000000">
                    <a:alpha val="43137"/>
                  </a:srgbClr>
                </a:outerShdw>
              </a:effectLst>
            </a:endParaRPr>
          </a:p>
        </p:txBody>
      </p:sp>
      <p:sp>
        <p:nvSpPr>
          <p:cNvPr id="5" name="Прямоугольник 4"/>
          <p:cNvSpPr/>
          <p:nvPr/>
        </p:nvSpPr>
        <p:spPr>
          <a:xfrm>
            <a:off x="3143240" y="1428736"/>
            <a:ext cx="2000264" cy="584775"/>
          </a:xfrm>
          <a:prstGeom prst="rect">
            <a:avLst/>
          </a:prstGeom>
        </p:spPr>
        <p:txBody>
          <a:bodyPr wrap="square">
            <a:spAutoFit/>
          </a:bodyPr>
          <a:lstStyle/>
          <a:p>
            <a:r>
              <a:rPr lang="ru-RU" sz="3200" b="1" i="1" dirty="0" smtClean="0">
                <a:solidFill>
                  <a:srgbClr val="FFFF00"/>
                </a:solidFill>
              </a:rPr>
              <a:t> </a:t>
            </a:r>
            <a:endParaRPr lang="ru-RU" sz="3200" b="1" i="1" dirty="0">
              <a:solidFill>
                <a:srgbClr val="FFFF00"/>
              </a:solidFill>
            </a:endParaRPr>
          </a:p>
        </p:txBody>
      </p:sp>
      <p:sp>
        <p:nvSpPr>
          <p:cNvPr id="6" name="Прямоугольник 5"/>
          <p:cNvSpPr/>
          <p:nvPr/>
        </p:nvSpPr>
        <p:spPr>
          <a:xfrm>
            <a:off x="6286512" y="1428736"/>
            <a:ext cx="2643206" cy="1077218"/>
          </a:xfrm>
          <a:prstGeom prst="rect">
            <a:avLst/>
          </a:prstGeom>
        </p:spPr>
        <p:txBody>
          <a:bodyPr wrap="square">
            <a:spAutoFit/>
          </a:bodyPr>
          <a:lstStyle/>
          <a:p>
            <a:r>
              <a:rPr lang="ru-RU" sz="3200" b="1" i="1" dirty="0" smtClean="0">
                <a:solidFill>
                  <a:srgbClr val="FFFF00"/>
                </a:solidFill>
              </a:rPr>
              <a:t>1    </a:t>
            </a:r>
            <a:r>
              <a:rPr lang="en-US" sz="3200" b="1" i="1" dirty="0" smtClean="0">
                <a:solidFill>
                  <a:srgbClr val="FFFF00"/>
                </a:solidFill>
                <a:hlinkClick r:id="rId3" action="ppaction://hlinksldjump"/>
              </a:rPr>
              <a:t>Chrysler </a:t>
            </a:r>
            <a:r>
              <a:rPr lang="ru-RU" sz="3200" b="1" i="1" dirty="0" smtClean="0">
                <a:solidFill>
                  <a:srgbClr val="FFFF00"/>
                </a:solidFill>
                <a:hlinkClick r:id="rId3" action="ppaction://hlinksldjump"/>
              </a:rPr>
              <a:t>  </a:t>
            </a:r>
            <a:r>
              <a:rPr lang="en-US" sz="3200" b="1" i="1" dirty="0" smtClean="0">
                <a:solidFill>
                  <a:srgbClr val="FFFF00"/>
                </a:solidFill>
                <a:hlinkClick r:id="rId3" action="ppaction://hlinksldjump"/>
              </a:rPr>
              <a:t>building</a:t>
            </a:r>
            <a:endParaRPr lang="ru-RU" sz="3200" b="1" i="1" dirty="0">
              <a:solidFill>
                <a:srgbClr val="FFFF00"/>
              </a:solidFill>
            </a:endParaRPr>
          </a:p>
        </p:txBody>
      </p:sp>
      <p:sp>
        <p:nvSpPr>
          <p:cNvPr id="7" name="Прямоугольник 6"/>
          <p:cNvSpPr/>
          <p:nvPr/>
        </p:nvSpPr>
        <p:spPr>
          <a:xfrm>
            <a:off x="6215074" y="2571744"/>
            <a:ext cx="2500330" cy="1077218"/>
          </a:xfrm>
          <a:prstGeom prst="rect">
            <a:avLst/>
          </a:prstGeom>
        </p:spPr>
        <p:txBody>
          <a:bodyPr wrap="square">
            <a:spAutoFit/>
          </a:bodyPr>
          <a:lstStyle/>
          <a:p>
            <a:r>
              <a:rPr lang="ru-RU" sz="3200" b="1" i="1" dirty="0" smtClean="0">
                <a:solidFill>
                  <a:srgbClr val="FFFF00"/>
                </a:solidFill>
              </a:rPr>
              <a:t>2    </a:t>
            </a:r>
            <a:r>
              <a:rPr lang="en-US" sz="3200" b="1" i="1" dirty="0" smtClean="0">
                <a:solidFill>
                  <a:srgbClr val="FFFF00"/>
                </a:solidFill>
                <a:hlinkClick r:id="rId4" action="ppaction://hlinksldjump"/>
              </a:rPr>
              <a:t>Lincoln Center</a:t>
            </a:r>
            <a:endParaRPr lang="ru-RU" sz="3200" b="1" i="1" dirty="0">
              <a:solidFill>
                <a:srgbClr val="FFFF00"/>
              </a:solidFill>
            </a:endParaRPr>
          </a:p>
        </p:txBody>
      </p:sp>
      <p:sp>
        <p:nvSpPr>
          <p:cNvPr id="8" name="Прямоугольник 7"/>
          <p:cNvSpPr/>
          <p:nvPr/>
        </p:nvSpPr>
        <p:spPr>
          <a:xfrm>
            <a:off x="6215074" y="3786190"/>
            <a:ext cx="2714643" cy="1077218"/>
          </a:xfrm>
          <a:prstGeom prst="rect">
            <a:avLst/>
          </a:prstGeom>
        </p:spPr>
        <p:txBody>
          <a:bodyPr wrap="square">
            <a:spAutoFit/>
          </a:bodyPr>
          <a:lstStyle/>
          <a:p>
            <a:r>
              <a:rPr lang="ru-RU" sz="3200" b="1" i="1" dirty="0" smtClean="0">
                <a:solidFill>
                  <a:srgbClr val="FFFF00"/>
                </a:solidFill>
              </a:rPr>
              <a:t>3     </a:t>
            </a:r>
            <a:r>
              <a:rPr lang="en-US" sz="3200" b="1" i="1" dirty="0" smtClean="0">
                <a:solidFill>
                  <a:srgbClr val="FFFF00"/>
                </a:solidFill>
                <a:hlinkClick r:id="rId5" action="ppaction://hlinksldjump"/>
              </a:rPr>
              <a:t>Ellis</a:t>
            </a:r>
            <a:r>
              <a:rPr lang="ru-RU" sz="3200" b="1" i="1" dirty="0" smtClean="0">
                <a:solidFill>
                  <a:srgbClr val="FFFF00"/>
                </a:solidFill>
                <a:hlinkClick r:id="rId5" action="ppaction://hlinksldjump"/>
              </a:rPr>
              <a:t> </a:t>
            </a:r>
            <a:r>
              <a:rPr lang="en-US" sz="3200" b="1" i="1" dirty="0" smtClean="0">
                <a:solidFill>
                  <a:srgbClr val="FFFF00"/>
                </a:solidFill>
                <a:hlinkClick r:id="rId5" action="ppaction://hlinksldjump"/>
              </a:rPr>
              <a:t>Island</a:t>
            </a:r>
            <a:endParaRPr lang="ru-RU" sz="3200" b="1" i="1" dirty="0">
              <a:solidFill>
                <a:srgbClr val="FFFF00"/>
              </a:solidFill>
            </a:endParaRPr>
          </a:p>
        </p:txBody>
      </p:sp>
      <p:sp>
        <p:nvSpPr>
          <p:cNvPr id="9" name="Прямоугольник 8"/>
          <p:cNvSpPr/>
          <p:nvPr/>
        </p:nvSpPr>
        <p:spPr>
          <a:xfrm>
            <a:off x="6143636" y="5072074"/>
            <a:ext cx="2714644" cy="1077218"/>
          </a:xfrm>
          <a:prstGeom prst="rect">
            <a:avLst/>
          </a:prstGeom>
        </p:spPr>
        <p:txBody>
          <a:bodyPr wrap="square">
            <a:spAutoFit/>
          </a:bodyPr>
          <a:lstStyle/>
          <a:p>
            <a:r>
              <a:rPr lang="en-US" sz="3200" b="1" i="1" dirty="0" smtClean="0">
                <a:solidFill>
                  <a:srgbClr val="FFFF00"/>
                </a:solidFill>
              </a:rPr>
              <a:t>4  </a:t>
            </a:r>
            <a:r>
              <a:rPr lang="en-US" sz="3200" b="1" i="1" dirty="0" smtClean="0">
                <a:solidFill>
                  <a:srgbClr val="FFFF00"/>
                </a:solidFill>
                <a:hlinkClick r:id="rId6" action="ppaction://hlinksldjump"/>
              </a:rPr>
              <a:t>Museum of modern art</a:t>
            </a:r>
            <a:endParaRPr lang="ru-RU" sz="3200" b="1" i="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9" presetClass="entr" presetSubtype="0" accel="10000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p:cTn id="17" dur="5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p:cTn id="25" dur="500" fill="hold"/>
                                        <p:tgtEl>
                                          <p:spTgt spid="7">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7">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7">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9" presetClass="entr" presetSubtype="0" accel="100000" fill="hold"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p:cTn id="33" dur="500" fill="hold"/>
                                        <p:tgtEl>
                                          <p:spTgt spid="8">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8">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8">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Documents and Settings\User\Рабочий стол\проект\фон.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sz="4000" i="1" dirty="0" smtClean="0">
                <a:solidFill>
                  <a:srgbClr val="FFFF00"/>
                </a:solidFill>
                <a:effectLst>
                  <a:outerShdw blurRad="38100" dist="38100" dir="2700000" algn="tl">
                    <a:srgbClr val="000000">
                      <a:alpha val="43137"/>
                    </a:srgbClr>
                  </a:outerShdw>
                </a:effectLst>
              </a:rPr>
              <a:t>          </a:t>
            </a:r>
            <a:r>
              <a:rPr lang="en-US" sz="4000" i="1" dirty="0" smtClean="0">
                <a:solidFill>
                  <a:srgbClr val="FFFF00"/>
                </a:solidFill>
                <a:effectLst>
                  <a:outerShdw blurRad="38100" dist="38100" dir="2700000" algn="tl">
                    <a:srgbClr val="000000">
                      <a:alpha val="43137"/>
                    </a:srgbClr>
                  </a:outerShdw>
                </a:effectLst>
                <a:hlinkClick r:id="rId3" action="ppaction://hlinksldjump"/>
              </a:rPr>
              <a:t>Chrysler </a:t>
            </a:r>
            <a:r>
              <a:rPr lang="ru-RU" sz="4000" i="1" dirty="0" smtClean="0">
                <a:solidFill>
                  <a:srgbClr val="FFFF00"/>
                </a:solidFill>
                <a:effectLst>
                  <a:outerShdw blurRad="38100" dist="38100" dir="2700000" algn="tl">
                    <a:srgbClr val="000000">
                      <a:alpha val="43137"/>
                    </a:srgbClr>
                  </a:outerShdw>
                </a:effectLst>
                <a:hlinkClick r:id="rId3" action="ppaction://hlinksldjump"/>
              </a:rPr>
              <a:t>  </a:t>
            </a:r>
            <a:r>
              <a:rPr lang="en-US" sz="4000" i="1" dirty="0" smtClean="0">
                <a:solidFill>
                  <a:srgbClr val="FFFF00"/>
                </a:solidFill>
                <a:effectLst>
                  <a:outerShdw blurRad="38100" dist="38100" dir="2700000" algn="tl">
                    <a:srgbClr val="000000">
                      <a:alpha val="43137"/>
                    </a:srgbClr>
                  </a:outerShdw>
                </a:effectLst>
                <a:hlinkClick r:id="rId3" action="ppaction://hlinksldjump"/>
              </a:rPr>
              <a:t>building</a:t>
            </a:r>
            <a:endParaRPr lang="ru-RU" dirty="0">
              <a:effectLst>
                <a:outerShdw blurRad="38100" dist="38100" dir="2700000" algn="tl">
                  <a:srgbClr val="000000">
                    <a:alpha val="43137"/>
                  </a:srgbClr>
                </a:outerShdw>
              </a:effectLst>
            </a:endParaRPr>
          </a:p>
        </p:txBody>
      </p:sp>
      <p:sp>
        <p:nvSpPr>
          <p:cNvPr id="5" name="Прямоугольник 4"/>
          <p:cNvSpPr/>
          <p:nvPr/>
        </p:nvSpPr>
        <p:spPr>
          <a:xfrm>
            <a:off x="285720" y="1859340"/>
            <a:ext cx="4000528" cy="3970318"/>
          </a:xfrm>
          <a:prstGeom prst="rect">
            <a:avLst/>
          </a:prstGeom>
        </p:spPr>
        <p:txBody>
          <a:bodyPr wrap="square">
            <a:spAutoFit/>
          </a:bodyPr>
          <a:lstStyle/>
          <a:p>
            <a:r>
              <a:rPr lang="en-US" b="1" i="1" dirty="0" smtClean="0">
                <a:solidFill>
                  <a:srgbClr val="FFFF00"/>
                </a:solidFill>
                <a:effectLst>
                  <a:outerShdw blurRad="38100" dist="38100" dir="2700000" algn="tl">
                    <a:srgbClr val="000000">
                      <a:alpha val="43137"/>
                    </a:srgbClr>
                  </a:outerShdw>
                </a:effectLst>
              </a:rPr>
              <a:t>Chrysler building is a skyscraper, a height of 319 meters, which is one of the symbols of new York. The Chrysler building is located at the intersection of Lexington Avenue and 42 street.</a:t>
            </a:r>
          </a:p>
          <a:p>
            <a:endParaRPr lang="en-US" b="1" i="1" dirty="0" smtClean="0">
              <a:solidFill>
                <a:srgbClr val="FFFF00"/>
              </a:solidFill>
              <a:effectLst>
                <a:outerShdw blurRad="38100" dist="38100" dir="2700000" algn="tl">
                  <a:srgbClr val="000000">
                    <a:alpha val="43137"/>
                  </a:srgbClr>
                </a:outerShdw>
              </a:effectLst>
            </a:endParaRPr>
          </a:p>
          <a:p>
            <a:r>
              <a:rPr lang="en-US" b="1" i="1" dirty="0" smtClean="0">
                <a:solidFill>
                  <a:srgbClr val="FFFF00"/>
                </a:solidFill>
                <a:effectLst>
                  <a:outerShdw blurRad="38100" dist="38100" dir="2700000" algn="tl">
                    <a:srgbClr val="000000">
                      <a:alpha val="43137"/>
                    </a:srgbClr>
                  </a:outerShdw>
                </a:effectLst>
              </a:rPr>
              <a:t>The Chrysler building was opened in 1930 and became the tallest building in the world. But after a few months was built the Empire state building to replace the Chrysler building from the first place.</a:t>
            </a:r>
            <a:endParaRPr lang="ru-RU" b="1" i="1" dirty="0">
              <a:solidFill>
                <a:srgbClr val="FFFF00"/>
              </a:solidFill>
              <a:effectLst>
                <a:outerShdw blurRad="38100" dist="38100" dir="2700000" algn="tl">
                  <a:srgbClr val="000000">
                    <a:alpha val="43137"/>
                  </a:srgbClr>
                </a:outerShdw>
              </a:effectLst>
            </a:endParaRPr>
          </a:p>
        </p:txBody>
      </p:sp>
      <p:pic>
        <p:nvPicPr>
          <p:cNvPr id="1029" name="Picture 5" descr="C:\Documents and Settings\User\Рабочий стол\проект\кб.jpg"/>
          <p:cNvPicPr>
            <a:picLocks noGrp="1" noChangeAspect="1" noChangeArrowheads="1"/>
          </p:cNvPicPr>
          <p:nvPr>
            <p:ph idx="1"/>
          </p:nvPr>
        </p:nvPicPr>
        <p:blipFill>
          <a:blip r:embed="rId4"/>
          <a:srcRect/>
          <a:stretch>
            <a:fillRect/>
          </a:stretch>
        </p:blipFill>
        <p:spPr bwMode="auto">
          <a:xfrm>
            <a:off x="4786314" y="1857364"/>
            <a:ext cx="4357686" cy="45244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diamond(in)">
                                      <p:cBhvr>
                                        <p:cTn id="7"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User\Рабочий стол\проект\фон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857224" y="0"/>
            <a:ext cx="7239000" cy="1143000"/>
          </a:xfrm>
        </p:spPr>
        <p:txBody>
          <a:bodyPr/>
          <a:lstStyle/>
          <a:p>
            <a:r>
              <a:rPr lang="ru-RU" sz="4000" i="1" dirty="0" smtClean="0">
                <a:solidFill>
                  <a:srgbClr val="FFFF00"/>
                </a:solidFill>
              </a:rPr>
              <a:t>         </a:t>
            </a:r>
            <a:r>
              <a:rPr lang="en-US" sz="4000" i="1" dirty="0" smtClean="0">
                <a:solidFill>
                  <a:srgbClr val="FFFF00"/>
                </a:solidFill>
                <a:effectLst>
                  <a:outerShdw blurRad="38100" dist="38100" dir="2700000" algn="tl">
                    <a:srgbClr val="000000">
                      <a:alpha val="43137"/>
                    </a:srgbClr>
                  </a:outerShdw>
                </a:effectLst>
                <a:hlinkClick r:id="rId3" action="ppaction://hlinksldjump"/>
              </a:rPr>
              <a:t>Lincoln Center</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214282" y="1500174"/>
            <a:ext cx="4714908" cy="3929090"/>
          </a:xfrm>
        </p:spPr>
        <p:txBody>
          <a:bodyPr>
            <a:noAutofit/>
          </a:bodyPr>
          <a:lstStyle/>
          <a:p>
            <a:pPr>
              <a:buNone/>
            </a:pPr>
            <a:r>
              <a:rPr lang="en-US" sz="1800" b="1" i="1" dirty="0" smtClean="0">
                <a:solidFill>
                  <a:srgbClr val="FFFF00"/>
                </a:solidFill>
                <a:effectLst>
                  <a:outerShdw blurRad="38100" dist="38100" dir="2700000" algn="tl">
                    <a:srgbClr val="000000">
                      <a:alpha val="43137"/>
                    </a:srgbClr>
                  </a:outerShdw>
                </a:effectLst>
              </a:rPr>
              <a:t>Lincoln Center was founded in new York in 1959. The construction of the center continues to this day a combination of several different buildings:</a:t>
            </a:r>
          </a:p>
          <a:p>
            <a:pPr>
              <a:buNone/>
            </a:pPr>
            <a:r>
              <a:rPr lang="en-US" sz="1800" b="1" i="1" dirty="0" smtClean="0">
                <a:solidFill>
                  <a:srgbClr val="FFFF00"/>
                </a:solidFill>
                <a:effectLst>
                  <a:outerShdw blurRad="38100" dist="38100" dir="2700000" algn="tl">
                    <a:srgbClr val="000000">
                      <a:alpha val="43137"/>
                    </a:srgbClr>
                  </a:outerShdw>
                </a:effectLst>
              </a:rPr>
              <a:t> Cinema (Film Society of Lincoln Center)</a:t>
            </a:r>
          </a:p>
          <a:p>
            <a:pPr>
              <a:buNone/>
            </a:pPr>
            <a:r>
              <a:rPr lang="en-US" sz="1800" b="1" i="1" dirty="0" smtClean="0">
                <a:solidFill>
                  <a:srgbClr val="FFFF00"/>
                </a:solidFill>
                <a:effectLst>
                  <a:outerShdw blurRad="38100" dist="38100" dir="2700000" algn="tl">
                    <a:srgbClr val="000000">
                      <a:alpha val="43137"/>
                    </a:srgbClr>
                  </a:outerShdw>
                </a:effectLst>
              </a:rPr>
              <a:t>High school musical "Julliard" (Juilliard School)</a:t>
            </a:r>
          </a:p>
          <a:p>
            <a:pPr>
              <a:buNone/>
            </a:pPr>
            <a:r>
              <a:rPr lang="en-US" sz="1800" b="1" i="1" dirty="0" smtClean="0">
                <a:solidFill>
                  <a:srgbClr val="FFFF00"/>
                </a:solidFill>
                <a:effectLst>
                  <a:outerShdw blurRad="38100" dist="38100" dir="2700000" algn="tl">
                    <a:srgbClr val="000000">
                      <a:alpha val="43137"/>
                    </a:srgbClr>
                  </a:outerShdw>
                </a:effectLst>
              </a:rPr>
              <a:t>City public library for the performing arts (New York Public Library for the Performing Arts)</a:t>
            </a:r>
          </a:p>
          <a:p>
            <a:pPr>
              <a:buNone/>
            </a:pPr>
            <a:r>
              <a:rPr lang="en-US" sz="1800" b="1" i="1" dirty="0" smtClean="0">
                <a:solidFill>
                  <a:srgbClr val="FFFF00"/>
                </a:solidFill>
                <a:effectLst>
                  <a:outerShdw blurRad="38100" dist="38100" dir="2700000" algn="tl">
                    <a:srgbClr val="000000">
                      <a:alpha val="43137"/>
                    </a:srgbClr>
                  </a:outerShdw>
                </a:effectLst>
              </a:rPr>
              <a:t>Theatre Opera Metropolitan Opera (Metropolitan Opera)</a:t>
            </a:r>
          </a:p>
          <a:p>
            <a:pPr>
              <a:buNone/>
            </a:pPr>
            <a:r>
              <a:rPr lang="en-US" sz="1800" b="1" i="1" dirty="0" smtClean="0">
                <a:solidFill>
                  <a:srgbClr val="FFFF00"/>
                </a:solidFill>
                <a:effectLst>
                  <a:outerShdw blurRad="38100" dist="38100" dir="2700000" algn="tl">
                    <a:srgbClr val="000000">
                      <a:alpha val="43137"/>
                    </a:srgbClr>
                  </a:outerShdw>
                </a:effectLst>
              </a:rPr>
              <a:t>New York city Opera New York City Opera)</a:t>
            </a:r>
          </a:p>
          <a:p>
            <a:pPr>
              <a:buNone/>
            </a:pPr>
            <a:r>
              <a:rPr lang="en-US" sz="1800" b="1" i="1" dirty="0" smtClean="0">
                <a:solidFill>
                  <a:srgbClr val="FFFF00"/>
                </a:solidFill>
                <a:effectLst>
                  <a:outerShdw blurRad="38100" dist="38100" dir="2700000" algn="tl">
                    <a:srgbClr val="000000">
                      <a:alpha val="43137"/>
                    </a:srgbClr>
                  </a:outerShdw>
                </a:effectLst>
              </a:rPr>
              <a:t>New York city ballet (New York City Ballet)</a:t>
            </a:r>
          </a:p>
          <a:p>
            <a:pPr>
              <a:buNone/>
            </a:pPr>
            <a:endParaRPr lang="en-US" sz="1800" b="1" i="1" dirty="0" smtClean="0">
              <a:solidFill>
                <a:srgbClr val="FFFF00"/>
              </a:solidFill>
            </a:endParaRPr>
          </a:p>
        </p:txBody>
      </p:sp>
      <p:pic>
        <p:nvPicPr>
          <p:cNvPr id="2050" name="Picture 2" descr="C:\Documents and Settings\User\Рабочий стол\проект\ло.jpg"/>
          <p:cNvPicPr>
            <a:picLocks noChangeAspect="1" noChangeArrowheads="1"/>
          </p:cNvPicPr>
          <p:nvPr/>
        </p:nvPicPr>
        <p:blipFill>
          <a:blip r:embed="rId4"/>
          <a:srcRect/>
          <a:stretch>
            <a:fillRect/>
          </a:stretch>
        </p:blipFill>
        <p:spPr bwMode="auto">
          <a:xfrm>
            <a:off x="4962099" y="1643050"/>
            <a:ext cx="4181901" cy="41434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4)">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User\Рабочий стол\проект\фон.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785786" y="500042"/>
            <a:ext cx="7239000" cy="1143000"/>
          </a:xfrm>
        </p:spPr>
        <p:txBody>
          <a:bodyPr>
            <a:normAutofit fontScale="90000"/>
          </a:bodyPr>
          <a:lstStyle/>
          <a:p>
            <a:r>
              <a:rPr lang="en-US" sz="4000" i="1" dirty="0" smtClean="0">
                <a:solidFill>
                  <a:srgbClr val="FFFF00"/>
                </a:solidFill>
              </a:rPr>
              <a:t/>
            </a:r>
            <a:br>
              <a:rPr lang="en-US" sz="4000" i="1" dirty="0" smtClean="0">
                <a:solidFill>
                  <a:srgbClr val="FFFF00"/>
                </a:solidFill>
              </a:rPr>
            </a:br>
            <a:r>
              <a:rPr lang="ru-RU" sz="4000" i="1" dirty="0" smtClean="0">
                <a:solidFill>
                  <a:srgbClr val="FFFF00"/>
                </a:solidFill>
              </a:rPr>
              <a:t>  </a:t>
            </a:r>
            <a:r>
              <a:rPr lang="en-US" sz="4000" i="1" dirty="0" smtClean="0">
                <a:solidFill>
                  <a:srgbClr val="FFFF00"/>
                </a:solidFill>
              </a:rPr>
              <a:t>            </a:t>
            </a:r>
            <a:r>
              <a:rPr lang="ru-RU" sz="4000" i="1" dirty="0" smtClean="0">
                <a:solidFill>
                  <a:srgbClr val="FFFF00"/>
                </a:solidFill>
              </a:rPr>
              <a:t> </a:t>
            </a:r>
            <a:r>
              <a:rPr lang="en-US" sz="4000" i="1" dirty="0" smtClean="0">
                <a:solidFill>
                  <a:srgbClr val="FFFF00"/>
                </a:solidFill>
              </a:rPr>
              <a:t> </a:t>
            </a:r>
            <a:r>
              <a:rPr lang="en-US" sz="4400" i="1" dirty="0" smtClean="0">
                <a:solidFill>
                  <a:srgbClr val="FFFF00"/>
                </a:solidFill>
                <a:effectLst>
                  <a:outerShdw blurRad="38100" dist="38100" dir="2700000" algn="tl">
                    <a:srgbClr val="000000">
                      <a:alpha val="43137"/>
                    </a:srgbClr>
                  </a:outerShdw>
                </a:effectLst>
                <a:hlinkClick r:id="rId3" action="ppaction://hlinksldjump"/>
              </a:rPr>
              <a:t>Ellis</a:t>
            </a:r>
            <a:r>
              <a:rPr lang="ru-RU" sz="4400" i="1" dirty="0" smtClean="0">
                <a:solidFill>
                  <a:srgbClr val="FFFF00"/>
                </a:solidFill>
                <a:effectLst>
                  <a:outerShdw blurRad="38100" dist="38100" dir="2700000" algn="tl">
                    <a:srgbClr val="000000">
                      <a:alpha val="43137"/>
                    </a:srgbClr>
                  </a:outerShdw>
                </a:effectLst>
                <a:hlinkClick r:id="rId3" action="ppaction://hlinksldjump"/>
              </a:rPr>
              <a:t> </a:t>
            </a:r>
            <a:r>
              <a:rPr lang="en-US" sz="4400" i="1" dirty="0" smtClean="0">
                <a:solidFill>
                  <a:srgbClr val="FFFF00"/>
                </a:solidFill>
                <a:effectLst>
                  <a:outerShdw blurRad="38100" dist="38100" dir="2700000" algn="tl">
                    <a:srgbClr val="000000">
                      <a:alpha val="43137"/>
                    </a:srgbClr>
                  </a:outerShdw>
                </a:effectLst>
                <a:hlinkClick r:id="rId3" action="ppaction://hlinksldjump"/>
              </a:rPr>
              <a:t>Island</a:t>
            </a:r>
            <a:r>
              <a:rPr lang="ru-RU" sz="4400" i="1" dirty="0" smtClean="0">
                <a:solidFill>
                  <a:srgbClr val="FFFF00"/>
                </a:solidFill>
                <a:effectLst>
                  <a:outerShdw blurRad="38100" dist="38100" dir="2700000" algn="tl">
                    <a:srgbClr val="000000">
                      <a:alpha val="43137"/>
                    </a:srgbClr>
                  </a:outerShdw>
                </a:effectLst>
                <a:hlinkClick r:id="rId3" action="ppaction://hlinksldjump"/>
              </a:rPr>
              <a:t/>
            </a:r>
            <a:br>
              <a:rPr lang="ru-RU" sz="4400" i="1" dirty="0" smtClean="0">
                <a:solidFill>
                  <a:srgbClr val="FFFF00"/>
                </a:solidFill>
                <a:effectLst>
                  <a:outerShdw blurRad="38100" dist="38100" dir="2700000" algn="tl">
                    <a:srgbClr val="000000">
                      <a:alpha val="43137"/>
                    </a:srgbClr>
                  </a:outerShdw>
                </a:effectLst>
                <a:hlinkClick r:id="rId3" action="ppaction://hlinksldjump"/>
              </a:rPr>
            </a:br>
            <a:endParaRPr lang="ru-RU" sz="44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0" y="1500174"/>
            <a:ext cx="4071934" cy="4714908"/>
          </a:xfrm>
        </p:spPr>
        <p:txBody>
          <a:bodyPr>
            <a:normAutofit/>
          </a:bodyPr>
          <a:lstStyle/>
          <a:p>
            <a:pPr>
              <a:buNone/>
            </a:pPr>
            <a:r>
              <a:rPr lang="en-US" sz="2400" b="1" i="1" dirty="0" smtClean="0">
                <a:solidFill>
                  <a:srgbClr val="FFFF00"/>
                </a:solidFill>
                <a:effectLst>
                  <a:outerShdw blurRad="38100" dist="38100" dir="2700000" algn="tl">
                    <a:srgbClr val="000000">
                      <a:alpha val="43137"/>
                    </a:srgbClr>
                  </a:outerShdw>
                </a:effectLst>
              </a:rPr>
              <a:t>Ellis island is located at the mouth of the Hudson river in the Bay of new-York Ellis Island (Ellis Island) is a Museum, which we suggest You to visit, as this new York landmark. The Island go special ferries</a:t>
            </a:r>
            <a:endParaRPr lang="ru-RU" sz="2400" b="1" i="1" dirty="0">
              <a:solidFill>
                <a:srgbClr val="FFFF00"/>
              </a:solidFill>
              <a:effectLst>
                <a:outerShdw blurRad="38100" dist="38100" dir="2700000" algn="tl">
                  <a:srgbClr val="000000">
                    <a:alpha val="43137"/>
                  </a:srgbClr>
                </a:outerShdw>
              </a:effectLst>
            </a:endParaRPr>
          </a:p>
        </p:txBody>
      </p:sp>
      <p:pic>
        <p:nvPicPr>
          <p:cNvPr id="3074" name="Picture 2" descr="C:\Documents and Settings\User\Рабочий стол\проект\зз.jpg"/>
          <p:cNvPicPr>
            <a:picLocks noChangeAspect="1" noChangeArrowheads="1"/>
          </p:cNvPicPr>
          <p:nvPr/>
        </p:nvPicPr>
        <p:blipFill>
          <a:blip r:embed="rId4"/>
          <a:srcRect/>
          <a:stretch>
            <a:fillRect/>
          </a:stretch>
        </p:blipFill>
        <p:spPr bwMode="auto">
          <a:xfrm>
            <a:off x="4137404" y="1714487"/>
            <a:ext cx="5006596" cy="452142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Horizontal)">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Documents and Settings\User\Рабочий стол\проект\фон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000100" y="285728"/>
            <a:ext cx="7239000" cy="1143000"/>
          </a:xfrm>
        </p:spPr>
        <p:txBody>
          <a:bodyPr/>
          <a:lstStyle/>
          <a:p>
            <a:r>
              <a:rPr lang="en-US" sz="4000" i="1" dirty="0" smtClean="0">
                <a:solidFill>
                  <a:srgbClr val="FFFF00"/>
                </a:solidFill>
                <a:effectLst>
                  <a:outerShdw blurRad="38100" dist="38100" dir="2700000" algn="tl">
                    <a:srgbClr val="000000">
                      <a:alpha val="43137"/>
                    </a:srgbClr>
                  </a:outerShdw>
                </a:effectLst>
              </a:rPr>
              <a:t>   </a:t>
            </a:r>
            <a:r>
              <a:rPr lang="en-US" sz="4000" i="1" dirty="0" smtClean="0">
                <a:solidFill>
                  <a:srgbClr val="FFFF00"/>
                </a:solidFill>
                <a:effectLst>
                  <a:outerShdw blurRad="38100" dist="38100" dir="2700000" algn="tl">
                    <a:srgbClr val="000000">
                      <a:alpha val="43137"/>
                    </a:srgbClr>
                  </a:outerShdw>
                </a:effectLst>
                <a:hlinkClick r:id="rId3" action="ppaction://hlinksldjump"/>
              </a:rPr>
              <a:t>Museum of modern art</a:t>
            </a: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609416"/>
            <a:ext cx="3686172" cy="4846320"/>
          </a:xfrm>
        </p:spPr>
        <p:txBody>
          <a:bodyPr>
            <a:normAutofit fontScale="92500"/>
          </a:bodyPr>
          <a:lstStyle/>
          <a:p>
            <a:pPr>
              <a:buNone/>
            </a:pPr>
            <a:r>
              <a:rPr lang="en-US" b="1" i="1" dirty="0" smtClean="0">
                <a:solidFill>
                  <a:srgbClr val="FFFF00"/>
                </a:solidFill>
                <a:effectLst>
                  <a:outerShdw blurRad="38100" dist="38100" dir="2700000" algn="tl">
                    <a:srgbClr val="000000">
                      <a:alpha val="43137"/>
                    </a:srgbClr>
                  </a:outerShdw>
                </a:effectLst>
              </a:rPr>
              <a:t>Museum of Modern Art (abbreviated MOMA) is one of the largest and most famous museums of modern art. A huge number of artists and art workers wanted to spend his exhibition. MOMA can rightly be called one of the best modern art museums in the world</a:t>
            </a:r>
            <a:endParaRPr lang="ru-RU" b="1" i="1" dirty="0">
              <a:solidFill>
                <a:srgbClr val="FFFF00"/>
              </a:solidFill>
              <a:effectLst>
                <a:outerShdw blurRad="38100" dist="38100" dir="2700000" algn="tl">
                  <a:srgbClr val="000000">
                    <a:alpha val="43137"/>
                  </a:srgbClr>
                </a:outerShdw>
              </a:effectLst>
            </a:endParaRPr>
          </a:p>
        </p:txBody>
      </p:sp>
      <p:pic>
        <p:nvPicPr>
          <p:cNvPr id="4098" name="Picture 2" descr="C:\Documents and Settings\User\Рабочий стол\проект\мома.jpg"/>
          <p:cNvPicPr>
            <a:picLocks noChangeAspect="1" noChangeArrowheads="1"/>
          </p:cNvPicPr>
          <p:nvPr/>
        </p:nvPicPr>
        <p:blipFill>
          <a:blip r:embed="rId4"/>
          <a:srcRect/>
          <a:stretch>
            <a:fillRect/>
          </a:stretch>
        </p:blipFill>
        <p:spPr bwMode="auto">
          <a:xfrm>
            <a:off x="4143372" y="1785926"/>
            <a:ext cx="5000628" cy="43577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decel="50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8"/>
                                        </p:tgtEl>
                                        <p:attrNameLst>
                                          <p:attrName>ppt_w</p:attrName>
                                        </p:attrNameLst>
                                      </p:cBhvr>
                                      <p:tavLst>
                                        <p:tav tm="0">
                                          <p:val>
                                            <p:strVal val="#ppt_w*.05"/>
                                          </p:val>
                                        </p:tav>
                                        <p:tav tm="100000">
                                          <p:val>
                                            <p:strVal val="#ppt_w"/>
                                          </p:val>
                                        </p:tav>
                                      </p:tavLst>
                                    </p:anim>
                                    <p:anim calcmode="lin" valueType="num">
                                      <p:cBhvr>
                                        <p:cTn id="10" dur="1000" fill="hold"/>
                                        <p:tgtEl>
                                          <p:spTgt spid="409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User\Рабочий стол\проект\нью.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3357554" y="0"/>
            <a:ext cx="5786446" cy="857232"/>
          </a:xfrm>
        </p:spPr>
        <p:txBody>
          <a:bodyPr>
            <a:normAutofit/>
          </a:bodyPr>
          <a:lstStyle/>
          <a:p>
            <a:r>
              <a:rPr lang="en-US" i="1" dirty="0" smtClean="0">
                <a:solidFill>
                  <a:srgbClr val="FF0000"/>
                </a:solidFill>
                <a:effectLst>
                  <a:outerShdw blurRad="38100" dist="38100" dir="2700000" algn="tl">
                    <a:srgbClr val="000000">
                      <a:alpha val="43137"/>
                    </a:srgbClr>
                  </a:outerShdw>
                </a:effectLst>
              </a:rPr>
              <a:t>Welcome to new</a:t>
            </a:r>
            <a:r>
              <a:rPr lang="en-US" i="1" dirty="0" smtClean="0">
                <a:solidFill>
                  <a:srgbClr val="FF0000"/>
                </a:solidFill>
              </a:rPr>
              <a:t> </a:t>
            </a:r>
            <a:r>
              <a:rPr lang="en-US" i="1" dirty="0" err="1" smtClean="0">
                <a:solidFill>
                  <a:srgbClr val="FF0000"/>
                </a:solidFill>
                <a:effectLst>
                  <a:outerShdw blurRad="38100" dist="38100" dir="2700000" algn="tl">
                    <a:srgbClr val="000000">
                      <a:alpha val="43137"/>
                    </a:srgbClr>
                  </a:outerShdw>
                </a:effectLst>
              </a:rPr>
              <a:t>york</a:t>
            </a:r>
            <a:endParaRPr lang="ru-RU" i="1" dirty="0">
              <a:solidFill>
                <a:srgbClr val="FF0000"/>
              </a:solidFill>
              <a:effectLst>
                <a:outerShdw blurRad="38100" dist="38100" dir="2700000" algn="tl">
                  <a:srgbClr val="000000">
                    <a:alpha val="43137"/>
                  </a:srgbClr>
                </a:outerShdw>
              </a:effectLst>
            </a:endParaRPr>
          </a:p>
        </p:txBody>
      </p:sp>
      <p:sp>
        <p:nvSpPr>
          <p:cNvPr id="5" name="Прямоугольник 4"/>
          <p:cNvSpPr/>
          <p:nvPr/>
        </p:nvSpPr>
        <p:spPr>
          <a:xfrm>
            <a:off x="0" y="928671"/>
            <a:ext cx="2500298" cy="2571768"/>
          </a:xfrm>
          <a:prstGeom prst="rect">
            <a:avLst/>
          </a:prstGeom>
        </p:spPr>
        <p:txBody>
          <a:bodyPr wrap="square">
            <a:spAutoFit/>
          </a:bodyPr>
          <a:lstStyle/>
          <a:p>
            <a:r>
              <a:rPr lang="en-US" b="1" i="1" dirty="0" smtClean="0">
                <a:solidFill>
                  <a:srgbClr val="FF0000"/>
                </a:solidFill>
                <a:effectLst>
                  <a:outerShdw blurRad="38100" dist="38100" dir="2700000" algn="tl">
                    <a:srgbClr val="000000">
                      <a:alpha val="43137"/>
                    </a:srgbClr>
                  </a:outerShdw>
                </a:effectLst>
              </a:rPr>
              <a:t>" I often go to Paris, London, Rome. But always I repeat: there is no city better than new York. He is an incredible and breathtaking! "</a:t>
            </a:r>
            <a:br>
              <a:rPr lang="en-US" b="1" i="1" dirty="0" smtClean="0">
                <a:solidFill>
                  <a:srgbClr val="FF0000"/>
                </a:solidFill>
                <a:effectLst>
                  <a:outerShdw blurRad="38100" dist="38100" dir="2700000" algn="tl">
                    <a:srgbClr val="000000">
                      <a:alpha val="43137"/>
                    </a:srgbClr>
                  </a:outerShdw>
                </a:effectLst>
              </a:rPr>
            </a:br>
            <a:r>
              <a:rPr lang="en-US" b="1" i="1" dirty="0" smtClean="0">
                <a:solidFill>
                  <a:srgbClr val="FF0000"/>
                </a:solidFill>
                <a:effectLst>
                  <a:outerShdw blurRad="38100" dist="38100" dir="2700000" algn="tl">
                    <a:srgbClr val="000000">
                      <a:alpha val="43137"/>
                    </a:srgbClr>
                  </a:outerShdw>
                </a:effectLst>
              </a:rPr>
              <a:t>Robert De </a:t>
            </a:r>
            <a:r>
              <a:rPr lang="en-US" b="1" i="1" dirty="0" err="1" smtClean="0">
                <a:solidFill>
                  <a:srgbClr val="FF0000"/>
                </a:solidFill>
                <a:effectLst>
                  <a:outerShdw blurRad="38100" dist="38100" dir="2700000" algn="tl">
                    <a:srgbClr val="000000">
                      <a:alpha val="43137"/>
                    </a:srgbClr>
                  </a:outerShdw>
                </a:effectLst>
              </a:rPr>
              <a:t>Niro</a:t>
            </a:r>
            <a:endParaRPr lang="ru-RU" b="1" i="1" dirty="0">
              <a:solidFill>
                <a:srgbClr val="FF0000"/>
              </a:solidFill>
              <a:effectLst>
                <a:outerShdw blurRad="38100" dist="38100" dir="2700000" algn="tl">
                  <a:srgbClr val="000000">
                    <a:alpha val="43137"/>
                  </a:srgbClr>
                </a:outerShdw>
              </a:effectLst>
            </a:endParaRPr>
          </a:p>
        </p:txBody>
      </p:sp>
      <p:sp>
        <p:nvSpPr>
          <p:cNvPr id="6" name="Прямоугольник 5"/>
          <p:cNvSpPr/>
          <p:nvPr/>
        </p:nvSpPr>
        <p:spPr>
          <a:xfrm>
            <a:off x="7429520" y="1071546"/>
            <a:ext cx="1714480" cy="3416320"/>
          </a:xfrm>
          <a:prstGeom prst="rect">
            <a:avLst/>
          </a:prstGeom>
        </p:spPr>
        <p:txBody>
          <a:bodyPr wrap="square">
            <a:spAutoFit/>
          </a:bodyPr>
          <a:lstStyle/>
          <a:p>
            <a:r>
              <a:rPr lang="en-US" b="1" i="1" dirty="0" smtClean="0">
                <a:solidFill>
                  <a:srgbClr val="FF0000"/>
                </a:solidFill>
                <a:effectLst>
                  <a:outerShdw blurRad="38100" dist="38100" dir="2700000" algn="tl">
                    <a:srgbClr val="000000">
                      <a:alpha val="43137"/>
                    </a:srgbClr>
                  </a:outerShdw>
                </a:effectLst>
              </a:rPr>
              <a:t>" New York does not allow indifference: it's either love or hate, the middle is missing. "</a:t>
            </a:r>
            <a:br>
              <a:rPr lang="en-US" b="1" i="1" dirty="0" smtClean="0">
                <a:solidFill>
                  <a:srgbClr val="FF0000"/>
                </a:solidFill>
                <a:effectLst>
                  <a:outerShdw blurRad="38100" dist="38100" dir="2700000" algn="tl">
                    <a:srgbClr val="000000">
                      <a:alpha val="43137"/>
                    </a:srgbClr>
                  </a:outerShdw>
                </a:effectLst>
              </a:rPr>
            </a:br>
            <a:r>
              <a:rPr lang="en-US" b="1" i="1" dirty="0" smtClean="0">
                <a:solidFill>
                  <a:srgbClr val="FF0000"/>
                </a:solidFill>
                <a:effectLst>
                  <a:outerShdw blurRad="38100" dist="38100" dir="2700000" algn="tl">
                    <a:srgbClr val="000000">
                      <a:alpha val="43137"/>
                    </a:srgbClr>
                  </a:outerShdw>
                </a:effectLst>
              </a:rPr>
              <a:t>Vladimir </a:t>
            </a:r>
            <a:r>
              <a:rPr lang="en-US" b="1" i="1" dirty="0" err="1" smtClean="0">
                <a:solidFill>
                  <a:srgbClr val="FF0000"/>
                </a:solidFill>
                <a:effectLst>
                  <a:outerShdw blurRad="38100" dist="38100" dir="2700000" algn="tl">
                    <a:srgbClr val="000000">
                      <a:alpha val="43137"/>
                    </a:srgbClr>
                  </a:outerShdw>
                </a:effectLst>
              </a:rPr>
              <a:t>Pozner</a:t>
            </a:r>
            <a:r>
              <a:rPr lang="en-US" b="1" i="1" dirty="0" smtClean="0">
                <a:solidFill>
                  <a:srgbClr val="FF0000"/>
                </a:solidFill>
                <a:effectLst>
                  <a:outerShdw blurRad="38100" dist="38100" dir="2700000" algn="tl">
                    <a:srgbClr val="000000">
                      <a:alpha val="43137"/>
                    </a:srgbClr>
                  </a:outerShdw>
                </a:effectLst>
              </a:rPr>
              <a:t>. One-Storey America</a:t>
            </a:r>
            <a:endParaRPr lang="ru-RU" b="1" i="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14"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6">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 presetClass="emph" presetSubtype="0" nodeType="clickEffect">
                                  <p:stCondLst>
                                    <p:cond delay="0"/>
                                  </p:stCondLst>
                                  <p:iterate type="lt">
                                    <p:tmAbs val="0"/>
                                  </p:iterate>
                                  <p:childTnLst>
                                    <p:set>
                                      <p:cBhvr override="childStyle">
                                        <p:cTn id="20" dur="indefinite"/>
                                        <p:tgtEl>
                                          <p:spTgt spid="5">
                                            <p:txEl>
                                              <p:pRg st="0" end="0"/>
                                            </p:txEl>
                                          </p:spTgt>
                                        </p:tgtEl>
                                        <p:attrNameLst>
                                          <p:attrName>style.fontFamily</p:attrName>
                                        </p:attrNameLst>
                                      </p:cBhvr>
                                      <p:to>
                                        <p:strVal val="Times New Roman"/>
                                      </p:to>
                                    </p:set>
                                  </p:childTnLst>
                                </p:cTn>
                              </p:par>
                            </p:childTnLst>
                          </p:cTn>
                        </p:par>
                      </p:childTnLst>
                    </p:cTn>
                  </p:par>
                  <p:par>
                    <p:cTn id="21" fill="hold">
                      <p:stCondLst>
                        <p:cond delay="indefinite"/>
                      </p:stCondLst>
                      <p:childTnLst>
                        <p:par>
                          <p:cTn id="22" fill="hold">
                            <p:stCondLst>
                              <p:cond delay="0"/>
                            </p:stCondLst>
                            <p:childTnLst>
                              <p:par>
                                <p:cTn id="23" presetID="2" presetClass="emph" presetSubtype="0" nodeType="clickEffect">
                                  <p:stCondLst>
                                    <p:cond delay="0"/>
                                  </p:stCondLst>
                                  <p:iterate type="lt">
                                    <p:tmAbs val="0"/>
                                  </p:iterate>
                                  <p:childTnLst>
                                    <p:set>
                                      <p:cBhvr override="childStyle">
                                        <p:cTn id="24" dur="indefinite"/>
                                        <p:tgtEl>
                                          <p:spTgt spid="6">
                                            <p:txEl>
                                              <p:pRg st="0" end="0"/>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100</TotalTime>
  <Words>457</Words>
  <PresentationFormat>Экран (4:3)</PresentationFormat>
  <Paragraphs>33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Изящная</vt:lpstr>
      <vt:lpstr>The Project On The Theme</vt:lpstr>
      <vt:lpstr>the history of the origin of               the city</vt:lpstr>
      <vt:lpstr>interesting places in new York</vt:lpstr>
      <vt:lpstr>          Chrysler   building</vt:lpstr>
      <vt:lpstr>         Lincoln Center</vt:lpstr>
      <vt:lpstr>                 Ellis Island </vt:lpstr>
      <vt:lpstr>   Museum of modern art</vt:lpstr>
      <vt:lpstr>Welcome to new york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Project On The Theme</dc:title>
  <cp:lastModifiedBy>Admin</cp:lastModifiedBy>
  <cp:revision>14</cp:revision>
  <dcterms:modified xsi:type="dcterms:W3CDTF">2015-07-18T13:44:04Z</dcterms:modified>
</cp:coreProperties>
</file>